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theme/themeOverride2.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Override3.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theme/themeOverride4.xml" ContentType="application/vnd.openxmlformats-officedocument.themeOverr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theme/themeOverride5.xml" ContentType="application/vnd.openxmlformats-officedocument.themeOverr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68"/>
  </p:notesMasterIdLst>
  <p:sldIdLst>
    <p:sldId id="256" r:id="rId3"/>
    <p:sldId id="263" r:id="rId4"/>
    <p:sldId id="1100" r:id="rId5"/>
    <p:sldId id="1106" r:id="rId6"/>
    <p:sldId id="260" r:id="rId7"/>
    <p:sldId id="416" r:id="rId8"/>
    <p:sldId id="1213" r:id="rId9"/>
    <p:sldId id="425" r:id="rId10"/>
    <p:sldId id="1154" r:id="rId11"/>
    <p:sldId id="1210" r:id="rId12"/>
    <p:sldId id="1155" r:id="rId13"/>
    <p:sldId id="309" r:id="rId14"/>
    <p:sldId id="1182" r:id="rId15"/>
    <p:sldId id="267" r:id="rId16"/>
    <p:sldId id="261" r:id="rId17"/>
    <p:sldId id="262" r:id="rId18"/>
    <p:sldId id="1153" r:id="rId19"/>
    <p:sldId id="1194" r:id="rId20"/>
    <p:sldId id="1209" r:id="rId21"/>
    <p:sldId id="1183" r:id="rId22"/>
    <p:sldId id="1108" r:id="rId23"/>
    <p:sldId id="1236" r:id="rId24"/>
    <p:sldId id="1109" r:id="rId25"/>
    <p:sldId id="1157" r:id="rId26"/>
    <p:sldId id="269" r:id="rId27"/>
    <p:sldId id="1111" r:id="rId28"/>
    <p:sldId id="1128" r:id="rId29"/>
    <p:sldId id="1097" r:id="rId30"/>
    <p:sldId id="1190" r:id="rId31"/>
    <p:sldId id="1156" r:id="rId32"/>
    <p:sldId id="1158" r:id="rId33"/>
    <p:sldId id="1192" r:id="rId34"/>
    <p:sldId id="1234" r:id="rId35"/>
    <p:sldId id="1099" r:id="rId36"/>
    <p:sldId id="1195" r:id="rId37"/>
    <p:sldId id="1199" r:id="rId38"/>
    <p:sldId id="1200" r:id="rId39"/>
    <p:sldId id="1196" r:id="rId40"/>
    <p:sldId id="1141" r:id="rId41"/>
    <p:sldId id="1197" r:id="rId42"/>
    <p:sldId id="1206" r:id="rId43"/>
    <p:sldId id="1214" r:id="rId44"/>
    <p:sldId id="1233" r:id="rId45"/>
    <p:sldId id="1235" r:id="rId46"/>
    <p:sldId id="1207" r:id="rId47"/>
    <p:sldId id="1203" r:id="rId48"/>
    <p:sldId id="1204" r:id="rId49"/>
    <p:sldId id="1142" r:id="rId50"/>
    <p:sldId id="1215" r:id="rId51"/>
    <p:sldId id="1232" r:id="rId52"/>
    <p:sldId id="1092" r:id="rId53"/>
    <p:sldId id="1237" r:id="rId54"/>
    <p:sldId id="1205" r:id="rId55"/>
    <p:sldId id="1103" r:id="rId56"/>
    <p:sldId id="322" r:id="rId57"/>
    <p:sldId id="324" r:id="rId58"/>
    <p:sldId id="1211" r:id="rId59"/>
    <p:sldId id="1191" r:id="rId60"/>
    <p:sldId id="268" r:id="rId61"/>
    <p:sldId id="1208" r:id="rId62"/>
    <p:sldId id="1202" r:id="rId63"/>
    <p:sldId id="1193" r:id="rId64"/>
    <p:sldId id="1212" r:id="rId65"/>
    <p:sldId id="1104" r:id="rId66"/>
    <p:sldId id="1143"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Foster, Sarah (CDC/DDNID/NCCDPHP/DRH)" initials="FS(" lastIdx="3" clrIdx="6">
    <p:extLst>
      <p:ext uri="{19B8F6BF-5375-455C-9EA6-DF929625EA0E}">
        <p15:presenceInfo xmlns:p15="http://schemas.microsoft.com/office/powerpoint/2012/main" userId="S::sjf4@cdc.gov::2c7cb4ca-5b30-4267-96d3-d680fcf78b57" providerId="AD"/>
      </p:ext>
    </p:extLst>
  </p:cmAuthor>
  <p:cmAuthor id="1" name="Tegan Callahan" initials="TC" lastIdx="48" clrIdx="0">
    <p:extLst>
      <p:ext uri="{19B8F6BF-5375-455C-9EA6-DF929625EA0E}">
        <p15:presenceInfo xmlns:p15="http://schemas.microsoft.com/office/powerpoint/2012/main" userId="S::uvu1@cdc.gov::3e53e796-684b-4ec6-aab8-babd57c746b5" providerId="AD"/>
      </p:ext>
    </p:extLst>
  </p:cmAuthor>
  <p:cmAuthor id="2" name="Rodriguez, Mirelys (CDC/DDNID/NCCDPHP/DRH)" initials="RM(" lastIdx="46" clrIdx="1">
    <p:extLst>
      <p:ext uri="{19B8F6BF-5375-455C-9EA6-DF929625EA0E}">
        <p15:presenceInfo xmlns:p15="http://schemas.microsoft.com/office/powerpoint/2012/main" userId="S::jwo4@cdc.gov::259afdc2-d637-4f74-b38f-b8285c243185" providerId="AD"/>
      </p:ext>
    </p:extLst>
  </p:cmAuthor>
  <p:cmAuthor id="3" name="St. Pierre, Amy (CDC/DDNID/NCCDPHP/DRH)" initials="SPA(" lastIdx="21" clrIdx="2">
    <p:extLst>
      <p:ext uri="{19B8F6BF-5375-455C-9EA6-DF929625EA0E}">
        <p15:presenceInfo xmlns:p15="http://schemas.microsoft.com/office/powerpoint/2012/main" userId="S::yct2@cdc.gov::5b97629c-2d5c-448c-ba4d-5d43e1b69ec4" providerId="AD"/>
      </p:ext>
    </p:extLst>
  </p:cmAuthor>
  <p:cmAuthor id="4" name="Zaharatos, Julie (CDC/DDNID/NCCDPHP/DRH)" initials="ZJ(" lastIdx="39" clrIdx="3">
    <p:extLst>
      <p:ext uri="{19B8F6BF-5375-455C-9EA6-DF929625EA0E}">
        <p15:presenceInfo xmlns:p15="http://schemas.microsoft.com/office/powerpoint/2012/main" userId="S::lyx0@cdc.gov::15bdd41f-2b46-459c-b458-eea52c9712dd" providerId="AD"/>
      </p:ext>
    </p:extLst>
  </p:cmAuthor>
  <p:cmAuthor id="5" name="Goodman, David A. (CDC/DDNID/NCCDPHP/DRH)" initials="GDA(" lastIdx="7" clrIdx="4">
    <p:extLst>
      <p:ext uri="{19B8F6BF-5375-455C-9EA6-DF929625EA0E}">
        <p15:presenceInfo xmlns:p15="http://schemas.microsoft.com/office/powerpoint/2012/main" userId="S::igc4@cdc.gov::76bc399b-21fc-4a9d-ad5c-6b8b5b0919c3" providerId="AD"/>
      </p:ext>
    </p:extLst>
  </p:cmAuthor>
  <p:cmAuthor id="6" name="Cox, Shanna (CDC/DDNID/NCCDPHP/DRH)" initials="CS(" lastIdx="7" clrIdx="5">
    <p:extLst>
      <p:ext uri="{19B8F6BF-5375-455C-9EA6-DF929625EA0E}">
        <p15:presenceInfo xmlns:p15="http://schemas.microsoft.com/office/powerpoint/2012/main" userId="S::cio8@cdc.gov::b5c7d6dd-f9e0-4ede-a29c-4f181a6e3af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64A4"/>
    <a:srgbClr val="E0DAFF"/>
    <a:srgbClr val="EDE9FF"/>
    <a:srgbClr val="3419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000" autoAdjust="0"/>
    <p:restoredTop sz="78873" autoAdjust="0"/>
  </p:normalViewPr>
  <p:slideViewPr>
    <p:cSldViewPr snapToGrid="0">
      <p:cViewPr varScale="1">
        <p:scale>
          <a:sx n="44" d="100"/>
          <a:sy n="44" d="100"/>
        </p:scale>
        <p:origin x="1108" y="20"/>
      </p:cViewPr>
      <p:guideLst/>
    </p:cSldViewPr>
  </p:slideViewPr>
  <p:outlineViewPr>
    <p:cViewPr>
      <p:scale>
        <a:sx n="33" d="100"/>
        <a:sy n="33" d="100"/>
      </p:scale>
      <p:origin x="0" y="-27424"/>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092284760701212E-2"/>
          <c:y val="2.4191839656406585E-2"/>
          <c:w val="0.90556199572275686"/>
          <c:h val="0.89254044380816033"/>
        </c:manualLayout>
      </c:layout>
      <c:lineChart>
        <c:grouping val="standard"/>
        <c:varyColors val="0"/>
        <c:ser>
          <c:idx val="0"/>
          <c:order val="0"/>
          <c:tx>
            <c:strRef>
              <c:f>Sheet1!$B$1</c:f>
              <c:strCache>
                <c:ptCount val="1"/>
                <c:pt idx="0">
                  <c:v>PRMR</c:v>
                </c:pt>
              </c:strCache>
            </c:strRef>
          </c:tx>
          <c:spPr>
            <a:ln w="28575" cap="rnd">
              <a:solidFill>
                <a:srgbClr val="7030A0"/>
              </a:solidFill>
              <a:round/>
            </a:ln>
            <a:effectLst/>
          </c:spPr>
          <c:marker>
            <c:symbol val="none"/>
          </c:marker>
          <c:cat>
            <c:numRef>
              <c:f>Sheet1!$A$2:$A$20</c:f>
              <c:numCache>
                <c:formatCode>General</c:formatCode>
                <c:ptCount val="19"/>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numCache>
            </c:numRef>
          </c:cat>
          <c:val>
            <c:numRef>
              <c:f>Sheet1!$B$2:$B$20</c:f>
              <c:numCache>
                <c:formatCode>General</c:formatCode>
                <c:ptCount val="19"/>
                <c:pt idx="0">
                  <c:v>13.2</c:v>
                </c:pt>
                <c:pt idx="1">
                  <c:v>14.5</c:v>
                </c:pt>
                <c:pt idx="2">
                  <c:v>14.7</c:v>
                </c:pt>
                <c:pt idx="3">
                  <c:v>14.1</c:v>
                </c:pt>
                <c:pt idx="4">
                  <c:v>16.8</c:v>
                </c:pt>
                <c:pt idx="5">
                  <c:v>15.2</c:v>
                </c:pt>
                <c:pt idx="6">
                  <c:v>15.4</c:v>
                </c:pt>
                <c:pt idx="7">
                  <c:v>15.7</c:v>
                </c:pt>
                <c:pt idx="8">
                  <c:v>14.5</c:v>
                </c:pt>
                <c:pt idx="9">
                  <c:v>15.5</c:v>
                </c:pt>
                <c:pt idx="10">
                  <c:v>17.8</c:v>
                </c:pt>
                <c:pt idx="11">
                  <c:v>16.7</c:v>
                </c:pt>
                <c:pt idx="12">
                  <c:v>17.8</c:v>
                </c:pt>
                <c:pt idx="13">
                  <c:v>15.9</c:v>
                </c:pt>
                <c:pt idx="14">
                  <c:v>17.3</c:v>
                </c:pt>
                <c:pt idx="15">
                  <c:v>18</c:v>
                </c:pt>
                <c:pt idx="16">
                  <c:v>17.2</c:v>
                </c:pt>
                <c:pt idx="17">
                  <c:v>16.899999999999999</c:v>
                </c:pt>
                <c:pt idx="18">
                  <c:v>17.3</c:v>
                </c:pt>
              </c:numCache>
            </c:numRef>
          </c:val>
          <c:smooth val="0"/>
          <c:extLst>
            <c:ext xmlns:c16="http://schemas.microsoft.com/office/drawing/2014/chart" uri="{C3380CC4-5D6E-409C-BE32-E72D297353CC}">
              <c16:uniqueId val="{00000000-3875-4E9E-9B78-887755280D57}"/>
            </c:ext>
          </c:extLst>
        </c:ser>
        <c:dLbls>
          <c:showLegendKey val="0"/>
          <c:showVal val="0"/>
          <c:showCatName val="0"/>
          <c:showSerName val="0"/>
          <c:showPercent val="0"/>
          <c:showBubbleSize val="0"/>
        </c:dLbls>
        <c:smooth val="0"/>
        <c:axId val="151188824"/>
        <c:axId val="151189216"/>
      </c:lineChart>
      <c:catAx>
        <c:axId val="151188824"/>
        <c:scaling>
          <c:orientation val="minMax"/>
        </c:scaling>
        <c:delete val="0"/>
        <c:axPos val="b"/>
        <c:numFmt formatCode="General" sourceLinked="1"/>
        <c:majorTickMark val="none"/>
        <c:minorTickMark val="none"/>
        <c:tickLblPos val="low"/>
        <c:spPr>
          <a:noFill/>
          <a:ln w="9525" cap="flat" cmpd="sng" algn="ctr">
            <a:noFill/>
            <a:round/>
          </a:ln>
          <a:effectLst/>
        </c:spPr>
        <c:txPr>
          <a:bodyPr rot="0" spcFirstLastPara="1" vertOverflow="ellipsis" wrap="square" anchor="b" anchorCtr="0"/>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1189216"/>
        <c:crossesAt val="5"/>
        <c:auto val="0"/>
        <c:lblAlgn val="ctr"/>
        <c:lblOffset val="100"/>
        <c:tickLblSkip val="2"/>
        <c:tickMarkSkip val="5"/>
        <c:noMultiLvlLbl val="0"/>
      </c:catAx>
      <c:valAx>
        <c:axId val="151189216"/>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solidFill>
                    <a:latin typeface="Calibri" panose="020F0502020204030204" pitchFamily="34" charset="0"/>
                    <a:ea typeface="+mn-ea"/>
                    <a:cs typeface="Calibri" panose="020F0502020204030204" pitchFamily="34" charset="0"/>
                  </a:defRPr>
                </a:pPr>
                <a:r>
                  <a:rPr lang="en-US" sz="1100">
                    <a:solidFill>
                      <a:schemeClr val="tx1"/>
                    </a:solidFill>
                    <a:latin typeface="Calibri" panose="020F0502020204030204" pitchFamily="34" charset="0"/>
                    <a:cs typeface="Calibri" panose="020F0502020204030204" pitchFamily="34" charset="0"/>
                  </a:rPr>
                  <a:t>Pregnancy-related deaths per 100,000 live births</a:t>
                </a:r>
              </a:p>
            </c:rich>
          </c:tx>
          <c:layout>
            <c:manualLayout>
              <c:xMode val="edge"/>
              <c:yMode val="edge"/>
              <c:x val="1.0619494142921838E-2"/>
              <c:y val="8.5621141844616735E-2"/>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1188824"/>
        <c:crosses val="autoZero"/>
        <c:crossBetween val="between"/>
        <c:majorUnit val="2"/>
        <c:minorUnit val="0.4"/>
      </c:valAx>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A83EBC-B201-47E9-ADFE-CBD0BEB765DD}" type="doc">
      <dgm:prSet loTypeId="urn:microsoft.com/office/officeart/2005/8/layout/pyramid1" loCatId="pyramid" qsTypeId="urn:microsoft.com/office/officeart/2005/8/quickstyle/simple1" qsCatId="simple" csTypeId="urn:microsoft.com/office/officeart/2005/8/colors/accent1_2" csCatId="accent1" phldr="1"/>
      <dgm:spPr/>
    </dgm:pt>
    <dgm:pt modelId="{303CDA7E-3BFC-443C-B69A-F598E04ADBC9}">
      <dgm:prSet phldrT="[Text]" custT="1"/>
      <dgm:spPr>
        <a:solidFill>
          <a:srgbClr val="7030A0"/>
        </a:solidFill>
      </dgm:spPr>
      <dgm:t>
        <a:bodyPr/>
        <a:lstStyle/>
        <a:p>
          <a:pPr algn="ctr"/>
          <a:endParaRPr lang="en-US" sz="1500" b="0" dirty="0">
            <a:solidFill>
              <a:schemeClr val="bg1"/>
            </a:solidFill>
            <a:latin typeface="+mn-lt"/>
          </a:endParaRPr>
        </a:p>
        <a:p>
          <a:pPr algn="ctr"/>
          <a:r>
            <a:rPr lang="en-US" sz="1500" b="0" dirty="0">
              <a:solidFill>
                <a:schemeClr val="bg1"/>
              </a:solidFill>
              <a:latin typeface="+mn-lt"/>
            </a:rPr>
            <a:t>Deaths</a:t>
          </a:r>
        </a:p>
      </dgm:t>
    </dgm:pt>
    <dgm:pt modelId="{C0F32BBD-E98B-4893-96FE-BC23B2E043EE}" type="parTrans" cxnId="{2EDA398F-7A59-4A62-9975-940F2DCB5D7E}">
      <dgm:prSet/>
      <dgm:spPr/>
      <dgm:t>
        <a:bodyPr/>
        <a:lstStyle/>
        <a:p>
          <a:endParaRPr lang="en-US"/>
        </a:p>
      </dgm:t>
    </dgm:pt>
    <dgm:pt modelId="{3AA85FEB-D2CC-4237-A041-CAE832BD1ED9}" type="sibTrans" cxnId="{2EDA398F-7A59-4A62-9975-940F2DCB5D7E}">
      <dgm:prSet/>
      <dgm:spPr/>
      <dgm:t>
        <a:bodyPr/>
        <a:lstStyle/>
        <a:p>
          <a:endParaRPr lang="en-US"/>
        </a:p>
      </dgm:t>
    </dgm:pt>
    <dgm:pt modelId="{B41221C9-3D6C-4F50-A789-66745278DFB1}">
      <dgm:prSet phldrT="[Text]" custT="1"/>
      <dgm:spPr>
        <a:solidFill>
          <a:schemeClr val="bg1">
            <a:lumMod val="75000"/>
          </a:schemeClr>
        </a:solidFill>
      </dgm:spPr>
      <dgm:t>
        <a:bodyPr/>
        <a:lstStyle/>
        <a:p>
          <a:r>
            <a:rPr lang="en-US" sz="1800" b="0" dirty="0">
              <a:solidFill>
                <a:schemeClr val="bg1"/>
              </a:solidFill>
              <a:latin typeface="+mn-lt"/>
            </a:rPr>
            <a:t>Near Misses</a:t>
          </a:r>
        </a:p>
      </dgm:t>
    </dgm:pt>
    <dgm:pt modelId="{5B33CC52-FFFC-4EA1-8E4B-BAFF37780232}" type="sibTrans" cxnId="{071725AB-971A-415E-AD07-AF4A31255D37}">
      <dgm:prSet/>
      <dgm:spPr/>
      <dgm:t>
        <a:bodyPr/>
        <a:lstStyle/>
        <a:p>
          <a:endParaRPr lang="en-US"/>
        </a:p>
      </dgm:t>
    </dgm:pt>
    <dgm:pt modelId="{80BE8BE5-B830-4B67-A27D-A70453906462}" type="parTrans" cxnId="{071725AB-971A-415E-AD07-AF4A31255D37}">
      <dgm:prSet/>
      <dgm:spPr/>
      <dgm:t>
        <a:bodyPr/>
        <a:lstStyle/>
        <a:p>
          <a:endParaRPr lang="en-US"/>
        </a:p>
      </dgm:t>
    </dgm:pt>
    <dgm:pt modelId="{C141D03D-C6C7-42B9-B4FB-3254E5DD285C}">
      <dgm:prSet phldrT="[Text]" custT="1"/>
      <dgm:spPr>
        <a:solidFill>
          <a:schemeClr val="bg1">
            <a:lumMod val="75000"/>
          </a:schemeClr>
        </a:solidFill>
      </dgm:spPr>
      <dgm:t>
        <a:bodyPr/>
        <a:lstStyle/>
        <a:p>
          <a:r>
            <a:rPr lang="en-US" sz="1800" b="0" dirty="0">
              <a:solidFill>
                <a:schemeClr val="bg1"/>
              </a:solidFill>
              <a:latin typeface="+mn-lt"/>
            </a:rPr>
            <a:t>Severe Maternal Morbidity</a:t>
          </a:r>
        </a:p>
      </dgm:t>
    </dgm:pt>
    <dgm:pt modelId="{A54C2A4F-915F-4574-BFDE-8FF11EAAEB89}" type="sibTrans" cxnId="{42E13753-DD1A-41C2-A2B3-7EA270FF5A54}">
      <dgm:prSet/>
      <dgm:spPr/>
      <dgm:t>
        <a:bodyPr/>
        <a:lstStyle/>
        <a:p>
          <a:endParaRPr lang="en-US"/>
        </a:p>
      </dgm:t>
    </dgm:pt>
    <dgm:pt modelId="{8623D4B0-868E-43CF-BDED-4EA5AD618312}" type="parTrans" cxnId="{42E13753-DD1A-41C2-A2B3-7EA270FF5A54}">
      <dgm:prSet/>
      <dgm:spPr/>
      <dgm:t>
        <a:bodyPr/>
        <a:lstStyle/>
        <a:p>
          <a:endParaRPr lang="en-US"/>
        </a:p>
      </dgm:t>
    </dgm:pt>
    <dgm:pt modelId="{44A8096F-9A9F-4B38-B9E9-AA6052210BF6}">
      <dgm:prSet phldrT="[Text]" custT="1"/>
      <dgm:spPr>
        <a:solidFill>
          <a:schemeClr val="bg1">
            <a:lumMod val="75000"/>
          </a:schemeClr>
        </a:solidFill>
      </dgm:spPr>
      <dgm:t>
        <a:bodyPr/>
        <a:lstStyle/>
        <a:p>
          <a:r>
            <a:rPr lang="en-US" sz="2000" b="0" dirty="0">
              <a:solidFill>
                <a:schemeClr val="bg1"/>
              </a:solidFill>
              <a:latin typeface="+mn-lt"/>
            </a:rPr>
            <a:t>Maternal Morbidity Requiring Hospitalization</a:t>
          </a:r>
        </a:p>
      </dgm:t>
    </dgm:pt>
    <dgm:pt modelId="{345A8699-1C22-4F0F-96C8-7CF9CCBE8D6C}" type="sibTrans" cxnId="{0DAA8EE8-42EA-486B-8EC5-BC2BB3CA057C}">
      <dgm:prSet/>
      <dgm:spPr/>
      <dgm:t>
        <a:bodyPr/>
        <a:lstStyle/>
        <a:p>
          <a:endParaRPr lang="en-US"/>
        </a:p>
      </dgm:t>
    </dgm:pt>
    <dgm:pt modelId="{FB21399A-8E5E-4F25-9C3D-2A4D06850C8A}" type="parTrans" cxnId="{0DAA8EE8-42EA-486B-8EC5-BC2BB3CA057C}">
      <dgm:prSet/>
      <dgm:spPr/>
      <dgm:t>
        <a:bodyPr/>
        <a:lstStyle/>
        <a:p>
          <a:endParaRPr lang="en-US"/>
        </a:p>
      </dgm:t>
    </dgm:pt>
    <dgm:pt modelId="{B1F44C05-97E6-496B-888B-4ABF51CEC126}">
      <dgm:prSet phldrT="[Text]" custT="1"/>
      <dgm:spPr>
        <a:solidFill>
          <a:schemeClr val="bg1">
            <a:lumMod val="75000"/>
          </a:schemeClr>
        </a:solidFill>
      </dgm:spPr>
      <dgm:t>
        <a:bodyPr/>
        <a:lstStyle/>
        <a:p>
          <a:r>
            <a:rPr lang="en-US" sz="2000" b="0" dirty="0">
              <a:solidFill>
                <a:schemeClr val="bg1"/>
              </a:solidFill>
              <a:latin typeface="+mn-lt"/>
            </a:rPr>
            <a:t>Maternal Morbidity Resulting in Emergency Department Visit</a:t>
          </a:r>
        </a:p>
      </dgm:t>
    </dgm:pt>
    <dgm:pt modelId="{8F31BE10-A114-428B-8AD1-D37F85CE86BF}" type="sibTrans" cxnId="{E9545FF6-9A8D-410D-957D-9BD5AEAEC8A5}">
      <dgm:prSet/>
      <dgm:spPr/>
      <dgm:t>
        <a:bodyPr/>
        <a:lstStyle/>
        <a:p>
          <a:endParaRPr lang="en-US"/>
        </a:p>
      </dgm:t>
    </dgm:pt>
    <dgm:pt modelId="{BF55F2CF-CEFA-4DF9-8211-BCFFF2B0631B}" type="parTrans" cxnId="{E9545FF6-9A8D-410D-957D-9BD5AEAEC8A5}">
      <dgm:prSet/>
      <dgm:spPr/>
      <dgm:t>
        <a:bodyPr/>
        <a:lstStyle/>
        <a:p>
          <a:endParaRPr lang="en-US"/>
        </a:p>
      </dgm:t>
    </dgm:pt>
    <dgm:pt modelId="{E4C6768E-318B-45CE-88E0-91BD043E6636}">
      <dgm:prSet phldrT="[Text]" custT="1"/>
      <dgm:spPr>
        <a:solidFill>
          <a:schemeClr val="bg1">
            <a:lumMod val="75000"/>
          </a:schemeClr>
        </a:solidFill>
      </dgm:spPr>
      <dgm:t>
        <a:bodyPr/>
        <a:lstStyle/>
        <a:p>
          <a:r>
            <a:rPr lang="en-US" sz="2400" b="0" dirty="0">
              <a:solidFill>
                <a:schemeClr val="bg1"/>
              </a:solidFill>
              <a:latin typeface="+mn-lt"/>
            </a:rPr>
            <a:t>Maternal Morbidity Resulting in Primary Care Visit</a:t>
          </a:r>
        </a:p>
      </dgm:t>
    </dgm:pt>
    <dgm:pt modelId="{A133CE63-8040-4DD0-BCE1-DCF429825356}" type="sibTrans" cxnId="{38CD5EEC-364D-4B67-B528-04179BE89612}">
      <dgm:prSet/>
      <dgm:spPr/>
      <dgm:t>
        <a:bodyPr/>
        <a:lstStyle/>
        <a:p>
          <a:endParaRPr lang="en-US"/>
        </a:p>
      </dgm:t>
    </dgm:pt>
    <dgm:pt modelId="{DAF3B227-A03F-498B-AC0A-14F3ADA60344}" type="parTrans" cxnId="{38CD5EEC-364D-4B67-B528-04179BE89612}">
      <dgm:prSet/>
      <dgm:spPr/>
      <dgm:t>
        <a:bodyPr/>
        <a:lstStyle/>
        <a:p>
          <a:endParaRPr lang="en-US"/>
        </a:p>
      </dgm:t>
    </dgm:pt>
    <dgm:pt modelId="{70F04D55-FADA-4CAB-BE79-6955E391F5C0}" type="pres">
      <dgm:prSet presAssocID="{FEA83EBC-B201-47E9-ADFE-CBD0BEB765DD}" presName="Name0" presStyleCnt="0">
        <dgm:presLayoutVars>
          <dgm:dir/>
          <dgm:animLvl val="lvl"/>
          <dgm:resizeHandles val="exact"/>
        </dgm:presLayoutVars>
      </dgm:prSet>
      <dgm:spPr/>
    </dgm:pt>
    <dgm:pt modelId="{E691D636-BA18-48D7-A018-27E5EA23D572}" type="pres">
      <dgm:prSet presAssocID="{303CDA7E-3BFC-443C-B69A-F598E04ADBC9}" presName="Name8" presStyleCnt="0"/>
      <dgm:spPr/>
    </dgm:pt>
    <dgm:pt modelId="{5DF61831-96CE-491E-A393-65DDDA1F43FC}" type="pres">
      <dgm:prSet presAssocID="{303CDA7E-3BFC-443C-B69A-F598E04ADBC9}" presName="level" presStyleLbl="node1" presStyleIdx="0" presStyleCnt="6" custLinFactNeighborX="1552">
        <dgm:presLayoutVars>
          <dgm:chMax val="1"/>
          <dgm:bulletEnabled val="1"/>
        </dgm:presLayoutVars>
      </dgm:prSet>
      <dgm:spPr/>
    </dgm:pt>
    <dgm:pt modelId="{78278CBE-4E20-41F9-8B3E-F5011C50D1E0}" type="pres">
      <dgm:prSet presAssocID="{303CDA7E-3BFC-443C-B69A-F598E04ADBC9}" presName="levelTx" presStyleLbl="revTx" presStyleIdx="0" presStyleCnt="0">
        <dgm:presLayoutVars>
          <dgm:chMax val="1"/>
          <dgm:bulletEnabled val="1"/>
        </dgm:presLayoutVars>
      </dgm:prSet>
      <dgm:spPr/>
    </dgm:pt>
    <dgm:pt modelId="{06D9FCD8-0033-405F-BE8A-02058AB913D0}" type="pres">
      <dgm:prSet presAssocID="{B41221C9-3D6C-4F50-A789-66745278DFB1}" presName="Name8" presStyleCnt="0"/>
      <dgm:spPr/>
    </dgm:pt>
    <dgm:pt modelId="{0E71F549-DC75-4903-8983-857B8650EFC2}" type="pres">
      <dgm:prSet presAssocID="{B41221C9-3D6C-4F50-A789-66745278DFB1}" presName="level" presStyleLbl="node1" presStyleIdx="1" presStyleCnt="6" custLinFactNeighborX="1164">
        <dgm:presLayoutVars>
          <dgm:chMax val="1"/>
          <dgm:bulletEnabled val="1"/>
        </dgm:presLayoutVars>
      </dgm:prSet>
      <dgm:spPr/>
    </dgm:pt>
    <dgm:pt modelId="{82A022EA-8A9A-4C3C-AEAC-D3CAFC6CCC26}" type="pres">
      <dgm:prSet presAssocID="{B41221C9-3D6C-4F50-A789-66745278DFB1}" presName="levelTx" presStyleLbl="revTx" presStyleIdx="0" presStyleCnt="0">
        <dgm:presLayoutVars>
          <dgm:chMax val="1"/>
          <dgm:bulletEnabled val="1"/>
        </dgm:presLayoutVars>
      </dgm:prSet>
      <dgm:spPr/>
    </dgm:pt>
    <dgm:pt modelId="{6E8E40E5-143C-4D87-8C8D-1074F99D4957}" type="pres">
      <dgm:prSet presAssocID="{C141D03D-C6C7-42B9-B4FB-3254E5DD285C}" presName="Name8" presStyleCnt="0"/>
      <dgm:spPr/>
    </dgm:pt>
    <dgm:pt modelId="{46DE5ADF-882F-40B6-AA8E-4CE65F4B042B}" type="pres">
      <dgm:prSet presAssocID="{C141D03D-C6C7-42B9-B4FB-3254E5DD285C}" presName="level" presStyleLbl="node1" presStyleIdx="2" presStyleCnt="6" custLinFactNeighborX="776">
        <dgm:presLayoutVars>
          <dgm:chMax val="1"/>
          <dgm:bulletEnabled val="1"/>
        </dgm:presLayoutVars>
      </dgm:prSet>
      <dgm:spPr/>
    </dgm:pt>
    <dgm:pt modelId="{690B4532-6F50-4D41-A996-C2CAABC05137}" type="pres">
      <dgm:prSet presAssocID="{C141D03D-C6C7-42B9-B4FB-3254E5DD285C}" presName="levelTx" presStyleLbl="revTx" presStyleIdx="0" presStyleCnt="0">
        <dgm:presLayoutVars>
          <dgm:chMax val="1"/>
          <dgm:bulletEnabled val="1"/>
        </dgm:presLayoutVars>
      </dgm:prSet>
      <dgm:spPr/>
    </dgm:pt>
    <dgm:pt modelId="{469BE6D8-A8AD-43DD-9948-D12590AFCF59}" type="pres">
      <dgm:prSet presAssocID="{44A8096F-9A9F-4B38-B9E9-AA6052210BF6}" presName="Name8" presStyleCnt="0"/>
      <dgm:spPr/>
    </dgm:pt>
    <dgm:pt modelId="{9F1DDC96-AE20-45D4-B08F-A59453DF2801}" type="pres">
      <dgm:prSet presAssocID="{44A8096F-9A9F-4B38-B9E9-AA6052210BF6}" presName="level" presStyleLbl="node1" presStyleIdx="3" presStyleCnt="6" custLinFactNeighborX="582">
        <dgm:presLayoutVars>
          <dgm:chMax val="1"/>
          <dgm:bulletEnabled val="1"/>
        </dgm:presLayoutVars>
      </dgm:prSet>
      <dgm:spPr/>
    </dgm:pt>
    <dgm:pt modelId="{256B572D-9724-4BE0-94B6-28AF21033933}" type="pres">
      <dgm:prSet presAssocID="{44A8096F-9A9F-4B38-B9E9-AA6052210BF6}" presName="levelTx" presStyleLbl="revTx" presStyleIdx="0" presStyleCnt="0">
        <dgm:presLayoutVars>
          <dgm:chMax val="1"/>
          <dgm:bulletEnabled val="1"/>
        </dgm:presLayoutVars>
      </dgm:prSet>
      <dgm:spPr/>
    </dgm:pt>
    <dgm:pt modelId="{810BB999-8095-4CA2-914B-9EE1F6F5020B}" type="pres">
      <dgm:prSet presAssocID="{B1F44C05-97E6-496B-888B-4ABF51CEC126}" presName="Name8" presStyleCnt="0"/>
      <dgm:spPr/>
    </dgm:pt>
    <dgm:pt modelId="{A19634FB-CA82-48EF-A892-793F85D8BF89}" type="pres">
      <dgm:prSet presAssocID="{B1F44C05-97E6-496B-888B-4ABF51CEC126}" presName="level" presStyleLbl="node1" presStyleIdx="4" presStyleCnt="6" custLinFactNeighborX="466">
        <dgm:presLayoutVars>
          <dgm:chMax val="1"/>
          <dgm:bulletEnabled val="1"/>
        </dgm:presLayoutVars>
      </dgm:prSet>
      <dgm:spPr/>
    </dgm:pt>
    <dgm:pt modelId="{A7313B6C-F408-4D45-A62A-3E9B17908007}" type="pres">
      <dgm:prSet presAssocID="{B1F44C05-97E6-496B-888B-4ABF51CEC126}" presName="levelTx" presStyleLbl="revTx" presStyleIdx="0" presStyleCnt="0">
        <dgm:presLayoutVars>
          <dgm:chMax val="1"/>
          <dgm:bulletEnabled val="1"/>
        </dgm:presLayoutVars>
      </dgm:prSet>
      <dgm:spPr/>
    </dgm:pt>
    <dgm:pt modelId="{B90621C0-A4F3-4FB1-9D61-DECFDE37C2B4}" type="pres">
      <dgm:prSet presAssocID="{E4C6768E-318B-45CE-88E0-91BD043E6636}" presName="Name8" presStyleCnt="0"/>
      <dgm:spPr/>
    </dgm:pt>
    <dgm:pt modelId="{9CFC94C4-42AC-4FDD-AADF-E1F2F9C804FD}" type="pres">
      <dgm:prSet presAssocID="{E4C6768E-318B-45CE-88E0-91BD043E6636}" presName="level" presStyleLbl="node1" presStyleIdx="5" presStyleCnt="6" custLinFactNeighborX="388">
        <dgm:presLayoutVars>
          <dgm:chMax val="1"/>
          <dgm:bulletEnabled val="1"/>
        </dgm:presLayoutVars>
      </dgm:prSet>
      <dgm:spPr/>
    </dgm:pt>
    <dgm:pt modelId="{717E7D31-95FA-473B-850E-5CF1B7225241}" type="pres">
      <dgm:prSet presAssocID="{E4C6768E-318B-45CE-88E0-91BD043E6636}" presName="levelTx" presStyleLbl="revTx" presStyleIdx="0" presStyleCnt="0">
        <dgm:presLayoutVars>
          <dgm:chMax val="1"/>
          <dgm:bulletEnabled val="1"/>
        </dgm:presLayoutVars>
      </dgm:prSet>
      <dgm:spPr/>
    </dgm:pt>
  </dgm:ptLst>
  <dgm:cxnLst>
    <dgm:cxn modelId="{BB73A700-451F-4CBD-BD05-E1FD77F82E57}" type="presOf" srcId="{E4C6768E-318B-45CE-88E0-91BD043E6636}" destId="{9CFC94C4-42AC-4FDD-AADF-E1F2F9C804FD}" srcOrd="0" destOrd="0" presId="urn:microsoft.com/office/officeart/2005/8/layout/pyramid1"/>
    <dgm:cxn modelId="{BE0A1406-634C-4B05-A0A9-B96957E6D569}" type="presOf" srcId="{303CDA7E-3BFC-443C-B69A-F598E04ADBC9}" destId="{5DF61831-96CE-491E-A393-65DDDA1F43FC}" srcOrd="0" destOrd="0" presId="urn:microsoft.com/office/officeart/2005/8/layout/pyramid1"/>
    <dgm:cxn modelId="{FC8A1507-8B92-4AE5-A44F-F704EB354935}" type="presOf" srcId="{E4C6768E-318B-45CE-88E0-91BD043E6636}" destId="{717E7D31-95FA-473B-850E-5CF1B7225241}" srcOrd="1" destOrd="0" presId="urn:microsoft.com/office/officeart/2005/8/layout/pyramid1"/>
    <dgm:cxn modelId="{E5986809-8460-465B-A568-FB7820F26690}" type="presOf" srcId="{44A8096F-9A9F-4B38-B9E9-AA6052210BF6}" destId="{256B572D-9724-4BE0-94B6-28AF21033933}" srcOrd="1" destOrd="0" presId="urn:microsoft.com/office/officeart/2005/8/layout/pyramid1"/>
    <dgm:cxn modelId="{CF21D431-6CEE-40F9-8393-9BC102528763}" type="presOf" srcId="{44A8096F-9A9F-4B38-B9E9-AA6052210BF6}" destId="{9F1DDC96-AE20-45D4-B08F-A59453DF2801}" srcOrd="0" destOrd="0" presId="urn:microsoft.com/office/officeart/2005/8/layout/pyramid1"/>
    <dgm:cxn modelId="{7DCA793A-8E35-4849-A38F-A71695B37DE9}" type="presOf" srcId="{FEA83EBC-B201-47E9-ADFE-CBD0BEB765DD}" destId="{70F04D55-FADA-4CAB-BE79-6955E391F5C0}" srcOrd="0" destOrd="0" presId="urn:microsoft.com/office/officeart/2005/8/layout/pyramid1"/>
    <dgm:cxn modelId="{F57D0840-9ACC-4970-81D4-C2DF115F88D7}" type="presOf" srcId="{C141D03D-C6C7-42B9-B4FB-3254E5DD285C}" destId="{690B4532-6F50-4D41-A996-C2CAABC05137}" srcOrd="1" destOrd="0" presId="urn:microsoft.com/office/officeart/2005/8/layout/pyramid1"/>
    <dgm:cxn modelId="{42E13753-DD1A-41C2-A2B3-7EA270FF5A54}" srcId="{FEA83EBC-B201-47E9-ADFE-CBD0BEB765DD}" destId="{C141D03D-C6C7-42B9-B4FB-3254E5DD285C}" srcOrd="2" destOrd="0" parTransId="{8623D4B0-868E-43CF-BDED-4EA5AD618312}" sibTransId="{A54C2A4F-915F-4574-BFDE-8FF11EAAEB89}"/>
    <dgm:cxn modelId="{77BBA085-C598-4B40-972B-247EA898FC68}" type="presOf" srcId="{B41221C9-3D6C-4F50-A789-66745278DFB1}" destId="{0E71F549-DC75-4903-8983-857B8650EFC2}" srcOrd="0" destOrd="0" presId="urn:microsoft.com/office/officeart/2005/8/layout/pyramid1"/>
    <dgm:cxn modelId="{2EDA398F-7A59-4A62-9975-940F2DCB5D7E}" srcId="{FEA83EBC-B201-47E9-ADFE-CBD0BEB765DD}" destId="{303CDA7E-3BFC-443C-B69A-F598E04ADBC9}" srcOrd="0" destOrd="0" parTransId="{C0F32BBD-E98B-4893-96FE-BC23B2E043EE}" sibTransId="{3AA85FEB-D2CC-4237-A041-CAE832BD1ED9}"/>
    <dgm:cxn modelId="{602D03A8-2B1F-42F5-B4E8-8D21EFB51D1F}" type="presOf" srcId="{B41221C9-3D6C-4F50-A789-66745278DFB1}" destId="{82A022EA-8A9A-4C3C-AEAC-D3CAFC6CCC26}" srcOrd="1" destOrd="0" presId="urn:microsoft.com/office/officeart/2005/8/layout/pyramid1"/>
    <dgm:cxn modelId="{04B501AB-8B61-46A9-8A8A-1B4992CDF9E0}" type="presOf" srcId="{C141D03D-C6C7-42B9-B4FB-3254E5DD285C}" destId="{46DE5ADF-882F-40B6-AA8E-4CE65F4B042B}" srcOrd="0" destOrd="0" presId="urn:microsoft.com/office/officeart/2005/8/layout/pyramid1"/>
    <dgm:cxn modelId="{071725AB-971A-415E-AD07-AF4A31255D37}" srcId="{FEA83EBC-B201-47E9-ADFE-CBD0BEB765DD}" destId="{B41221C9-3D6C-4F50-A789-66745278DFB1}" srcOrd="1" destOrd="0" parTransId="{80BE8BE5-B830-4B67-A27D-A70453906462}" sibTransId="{5B33CC52-FFFC-4EA1-8E4B-BAFF37780232}"/>
    <dgm:cxn modelId="{D36D6FB3-5ABD-4CFC-86E9-DFA8787184F7}" type="presOf" srcId="{B1F44C05-97E6-496B-888B-4ABF51CEC126}" destId="{A7313B6C-F408-4D45-A62A-3E9B17908007}" srcOrd="1" destOrd="0" presId="urn:microsoft.com/office/officeart/2005/8/layout/pyramid1"/>
    <dgm:cxn modelId="{033691B7-AA07-4244-B12D-836117C05FE2}" type="presOf" srcId="{B1F44C05-97E6-496B-888B-4ABF51CEC126}" destId="{A19634FB-CA82-48EF-A892-793F85D8BF89}" srcOrd="0" destOrd="0" presId="urn:microsoft.com/office/officeart/2005/8/layout/pyramid1"/>
    <dgm:cxn modelId="{C94F9BC6-586B-4AEA-AD72-FEAB057B8F0A}" type="presOf" srcId="{303CDA7E-3BFC-443C-B69A-F598E04ADBC9}" destId="{78278CBE-4E20-41F9-8B3E-F5011C50D1E0}" srcOrd="1" destOrd="0" presId="urn:microsoft.com/office/officeart/2005/8/layout/pyramid1"/>
    <dgm:cxn modelId="{0DAA8EE8-42EA-486B-8EC5-BC2BB3CA057C}" srcId="{FEA83EBC-B201-47E9-ADFE-CBD0BEB765DD}" destId="{44A8096F-9A9F-4B38-B9E9-AA6052210BF6}" srcOrd="3" destOrd="0" parTransId="{FB21399A-8E5E-4F25-9C3D-2A4D06850C8A}" sibTransId="{345A8699-1C22-4F0F-96C8-7CF9CCBE8D6C}"/>
    <dgm:cxn modelId="{38CD5EEC-364D-4B67-B528-04179BE89612}" srcId="{FEA83EBC-B201-47E9-ADFE-CBD0BEB765DD}" destId="{E4C6768E-318B-45CE-88E0-91BD043E6636}" srcOrd="5" destOrd="0" parTransId="{DAF3B227-A03F-498B-AC0A-14F3ADA60344}" sibTransId="{A133CE63-8040-4DD0-BCE1-DCF429825356}"/>
    <dgm:cxn modelId="{E9545FF6-9A8D-410D-957D-9BD5AEAEC8A5}" srcId="{FEA83EBC-B201-47E9-ADFE-CBD0BEB765DD}" destId="{B1F44C05-97E6-496B-888B-4ABF51CEC126}" srcOrd="4" destOrd="0" parTransId="{BF55F2CF-CEFA-4DF9-8211-BCFFF2B0631B}" sibTransId="{8F31BE10-A114-428B-8AD1-D37F85CE86BF}"/>
    <dgm:cxn modelId="{D8ED1756-F721-436C-9A19-3CFE26EBA41F}" type="presParOf" srcId="{70F04D55-FADA-4CAB-BE79-6955E391F5C0}" destId="{E691D636-BA18-48D7-A018-27E5EA23D572}" srcOrd="0" destOrd="0" presId="urn:microsoft.com/office/officeart/2005/8/layout/pyramid1"/>
    <dgm:cxn modelId="{9954FEA7-8CDE-4B40-AAF9-F0EBE93D242B}" type="presParOf" srcId="{E691D636-BA18-48D7-A018-27E5EA23D572}" destId="{5DF61831-96CE-491E-A393-65DDDA1F43FC}" srcOrd="0" destOrd="0" presId="urn:microsoft.com/office/officeart/2005/8/layout/pyramid1"/>
    <dgm:cxn modelId="{593D1C14-F0B9-4CC3-A6DB-32D04BD6B485}" type="presParOf" srcId="{E691D636-BA18-48D7-A018-27E5EA23D572}" destId="{78278CBE-4E20-41F9-8B3E-F5011C50D1E0}" srcOrd="1" destOrd="0" presId="urn:microsoft.com/office/officeart/2005/8/layout/pyramid1"/>
    <dgm:cxn modelId="{EA546577-82A0-4E41-9157-0190B8F8C4BF}" type="presParOf" srcId="{70F04D55-FADA-4CAB-BE79-6955E391F5C0}" destId="{06D9FCD8-0033-405F-BE8A-02058AB913D0}" srcOrd="1" destOrd="0" presId="urn:microsoft.com/office/officeart/2005/8/layout/pyramid1"/>
    <dgm:cxn modelId="{0D799FF2-BC98-4B32-80C9-70510959C63B}" type="presParOf" srcId="{06D9FCD8-0033-405F-BE8A-02058AB913D0}" destId="{0E71F549-DC75-4903-8983-857B8650EFC2}" srcOrd="0" destOrd="0" presId="urn:microsoft.com/office/officeart/2005/8/layout/pyramid1"/>
    <dgm:cxn modelId="{744C5D29-DE9F-4021-917B-08FF0D2FB4EB}" type="presParOf" srcId="{06D9FCD8-0033-405F-BE8A-02058AB913D0}" destId="{82A022EA-8A9A-4C3C-AEAC-D3CAFC6CCC26}" srcOrd="1" destOrd="0" presId="urn:microsoft.com/office/officeart/2005/8/layout/pyramid1"/>
    <dgm:cxn modelId="{45F17C36-C201-4293-82D8-ECD8AD46BF4B}" type="presParOf" srcId="{70F04D55-FADA-4CAB-BE79-6955E391F5C0}" destId="{6E8E40E5-143C-4D87-8C8D-1074F99D4957}" srcOrd="2" destOrd="0" presId="urn:microsoft.com/office/officeart/2005/8/layout/pyramid1"/>
    <dgm:cxn modelId="{43037341-CAC7-40D6-99FB-3F41479116D8}" type="presParOf" srcId="{6E8E40E5-143C-4D87-8C8D-1074F99D4957}" destId="{46DE5ADF-882F-40B6-AA8E-4CE65F4B042B}" srcOrd="0" destOrd="0" presId="urn:microsoft.com/office/officeart/2005/8/layout/pyramid1"/>
    <dgm:cxn modelId="{7752F8C3-3CE2-4B09-BBA9-EE00253D86B8}" type="presParOf" srcId="{6E8E40E5-143C-4D87-8C8D-1074F99D4957}" destId="{690B4532-6F50-4D41-A996-C2CAABC05137}" srcOrd="1" destOrd="0" presId="urn:microsoft.com/office/officeart/2005/8/layout/pyramid1"/>
    <dgm:cxn modelId="{385804C6-98C4-4DAE-80CF-98EDF6BA7D08}" type="presParOf" srcId="{70F04D55-FADA-4CAB-BE79-6955E391F5C0}" destId="{469BE6D8-A8AD-43DD-9948-D12590AFCF59}" srcOrd="3" destOrd="0" presId="urn:microsoft.com/office/officeart/2005/8/layout/pyramid1"/>
    <dgm:cxn modelId="{DBBA5492-2E43-4871-ABB9-02514181460A}" type="presParOf" srcId="{469BE6D8-A8AD-43DD-9948-D12590AFCF59}" destId="{9F1DDC96-AE20-45D4-B08F-A59453DF2801}" srcOrd="0" destOrd="0" presId="urn:microsoft.com/office/officeart/2005/8/layout/pyramid1"/>
    <dgm:cxn modelId="{702A592E-32C5-4CC5-9618-AB00D7307897}" type="presParOf" srcId="{469BE6D8-A8AD-43DD-9948-D12590AFCF59}" destId="{256B572D-9724-4BE0-94B6-28AF21033933}" srcOrd="1" destOrd="0" presId="urn:microsoft.com/office/officeart/2005/8/layout/pyramid1"/>
    <dgm:cxn modelId="{68031F0A-C7FA-4CFD-9390-04C6390B7E11}" type="presParOf" srcId="{70F04D55-FADA-4CAB-BE79-6955E391F5C0}" destId="{810BB999-8095-4CA2-914B-9EE1F6F5020B}" srcOrd="4" destOrd="0" presId="urn:microsoft.com/office/officeart/2005/8/layout/pyramid1"/>
    <dgm:cxn modelId="{05DD4FBD-18D3-40B3-A6A8-5EDAD241BB14}" type="presParOf" srcId="{810BB999-8095-4CA2-914B-9EE1F6F5020B}" destId="{A19634FB-CA82-48EF-A892-793F85D8BF89}" srcOrd="0" destOrd="0" presId="urn:microsoft.com/office/officeart/2005/8/layout/pyramid1"/>
    <dgm:cxn modelId="{E0852BEB-6FE9-4E13-9007-15177DB4C874}" type="presParOf" srcId="{810BB999-8095-4CA2-914B-9EE1F6F5020B}" destId="{A7313B6C-F408-4D45-A62A-3E9B17908007}" srcOrd="1" destOrd="0" presId="urn:microsoft.com/office/officeart/2005/8/layout/pyramid1"/>
    <dgm:cxn modelId="{9993E724-732F-4566-B14D-1C5918F1D497}" type="presParOf" srcId="{70F04D55-FADA-4CAB-BE79-6955E391F5C0}" destId="{B90621C0-A4F3-4FB1-9D61-DECFDE37C2B4}" srcOrd="5" destOrd="0" presId="urn:microsoft.com/office/officeart/2005/8/layout/pyramid1"/>
    <dgm:cxn modelId="{A42D020C-BA6E-40F6-B045-020A79D94252}" type="presParOf" srcId="{B90621C0-A4F3-4FB1-9D61-DECFDE37C2B4}" destId="{9CFC94C4-42AC-4FDD-AADF-E1F2F9C804FD}" srcOrd="0" destOrd="0" presId="urn:microsoft.com/office/officeart/2005/8/layout/pyramid1"/>
    <dgm:cxn modelId="{A52332B1-113F-4275-95BB-6BC6A4CBBBEF}" type="presParOf" srcId="{B90621C0-A4F3-4FB1-9D61-DECFDE37C2B4}" destId="{717E7D31-95FA-473B-850E-5CF1B7225241}"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6FD995E-E05C-423C-9C29-44DACFEF30EF}" type="doc">
      <dgm:prSet loTypeId="urn:microsoft.com/office/officeart/2005/8/layout/cycle8" loCatId="cycle" qsTypeId="urn:microsoft.com/office/officeart/2005/8/quickstyle/simple1" qsCatId="simple" csTypeId="urn:microsoft.com/office/officeart/2005/8/colors/accent1_2" csCatId="accent1" phldr="1"/>
      <dgm:spPr/>
    </dgm:pt>
    <dgm:pt modelId="{4257133F-209C-4632-A2DE-6B9CE075B62A}">
      <dgm:prSet phldrT="[Text]"/>
      <dgm:spPr>
        <a:noFill/>
        <a:ln>
          <a:noFill/>
        </a:ln>
      </dgm:spPr>
      <dgm:t>
        <a:bodyPr/>
        <a:lstStyle/>
        <a:p>
          <a:endParaRPr lang="en-US" dirty="0"/>
        </a:p>
      </dgm:t>
    </dgm:pt>
    <dgm:pt modelId="{EA5C9724-1FD5-4423-A043-B1700C3979D9}" type="parTrans" cxnId="{5A5F26E3-4740-4865-8BC0-4263290D6546}">
      <dgm:prSet/>
      <dgm:spPr/>
      <dgm:t>
        <a:bodyPr/>
        <a:lstStyle/>
        <a:p>
          <a:endParaRPr lang="en-US"/>
        </a:p>
      </dgm:t>
    </dgm:pt>
    <dgm:pt modelId="{9930FDDF-30A4-4B1D-8998-C10B26845E00}" type="sibTrans" cxnId="{5A5F26E3-4740-4865-8BC0-4263290D6546}">
      <dgm:prSet/>
      <dgm:spPr/>
      <dgm:t>
        <a:bodyPr/>
        <a:lstStyle/>
        <a:p>
          <a:endParaRPr lang="en-US"/>
        </a:p>
      </dgm:t>
    </dgm:pt>
    <dgm:pt modelId="{F576BF72-13FF-4D36-A8F3-EBA77C731E3D}">
      <dgm:prSet phldrT="[Text]"/>
      <dgm:spPr>
        <a:noFill/>
        <a:ln>
          <a:noFill/>
        </a:ln>
      </dgm:spPr>
      <dgm:t>
        <a:bodyPr/>
        <a:lstStyle/>
        <a:p>
          <a:endParaRPr lang="en-US" dirty="0"/>
        </a:p>
      </dgm:t>
    </dgm:pt>
    <dgm:pt modelId="{81A44319-5247-4FEE-A17D-C2C72783DC56}" type="parTrans" cxnId="{E1044AC9-5D7B-4A0C-A344-84769C1DB75F}">
      <dgm:prSet/>
      <dgm:spPr/>
      <dgm:t>
        <a:bodyPr/>
        <a:lstStyle/>
        <a:p>
          <a:endParaRPr lang="en-US"/>
        </a:p>
      </dgm:t>
    </dgm:pt>
    <dgm:pt modelId="{E34F2EB6-DFA4-4F5D-8304-D37EDAD1BF07}" type="sibTrans" cxnId="{E1044AC9-5D7B-4A0C-A344-84769C1DB75F}">
      <dgm:prSet/>
      <dgm:spPr/>
      <dgm:t>
        <a:bodyPr/>
        <a:lstStyle/>
        <a:p>
          <a:endParaRPr lang="en-US"/>
        </a:p>
      </dgm:t>
    </dgm:pt>
    <dgm:pt modelId="{37D3F7A0-E16E-4DDA-B27D-C7AD32DBC6CB}">
      <dgm:prSet phldrT="[Text]"/>
      <dgm:spPr>
        <a:noFill/>
        <a:ln>
          <a:noFill/>
        </a:ln>
      </dgm:spPr>
      <dgm:t>
        <a:bodyPr/>
        <a:lstStyle/>
        <a:p>
          <a:endParaRPr lang="en-US" dirty="0"/>
        </a:p>
      </dgm:t>
    </dgm:pt>
    <dgm:pt modelId="{B3215A09-FA9A-4DC3-BB01-CED24F8B0D7D}" type="parTrans" cxnId="{1F33C5CE-4C84-4828-8A63-9A7EC8AB82C9}">
      <dgm:prSet/>
      <dgm:spPr/>
      <dgm:t>
        <a:bodyPr/>
        <a:lstStyle/>
        <a:p>
          <a:endParaRPr lang="en-US"/>
        </a:p>
      </dgm:t>
    </dgm:pt>
    <dgm:pt modelId="{8232D697-421C-4C5A-BBBE-4E1EF1633458}" type="sibTrans" cxnId="{1F33C5CE-4C84-4828-8A63-9A7EC8AB82C9}">
      <dgm:prSet/>
      <dgm:spPr/>
      <dgm:t>
        <a:bodyPr/>
        <a:lstStyle/>
        <a:p>
          <a:endParaRPr lang="en-US"/>
        </a:p>
      </dgm:t>
    </dgm:pt>
    <dgm:pt modelId="{CCC87FA5-9E11-41A5-A8F9-B1E924F64BD0}">
      <dgm:prSet phldrT="[Text]"/>
      <dgm:spPr>
        <a:noFill/>
        <a:ln>
          <a:noFill/>
        </a:ln>
      </dgm:spPr>
      <dgm:t>
        <a:bodyPr/>
        <a:lstStyle/>
        <a:p>
          <a:endParaRPr lang="en-US" dirty="0"/>
        </a:p>
      </dgm:t>
    </dgm:pt>
    <dgm:pt modelId="{82D3BB88-A3FC-4C41-A906-E96B0FD8DDEA}" type="parTrans" cxnId="{BF73A180-9C1E-4036-87B8-9A8938A88578}">
      <dgm:prSet/>
      <dgm:spPr/>
      <dgm:t>
        <a:bodyPr/>
        <a:lstStyle/>
        <a:p>
          <a:endParaRPr lang="en-US"/>
        </a:p>
      </dgm:t>
    </dgm:pt>
    <dgm:pt modelId="{5A291AC3-8624-4B6D-8960-45B4F3310253}" type="sibTrans" cxnId="{BF73A180-9C1E-4036-87B8-9A8938A88578}">
      <dgm:prSet/>
      <dgm:spPr/>
      <dgm:t>
        <a:bodyPr/>
        <a:lstStyle/>
        <a:p>
          <a:endParaRPr lang="en-US"/>
        </a:p>
      </dgm:t>
    </dgm:pt>
    <dgm:pt modelId="{24E553A7-1BB3-42A5-9418-B3E046BE4DC4}">
      <dgm:prSet phldrT="[Text]"/>
      <dgm:spPr>
        <a:noFill/>
        <a:ln>
          <a:noFill/>
        </a:ln>
      </dgm:spPr>
      <dgm:t>
        <a:bodyPr/>
        <a:lstStyle/>
        <a:p>
          <a:endParaRPr lang="en-US" dirty="0"/>
        </a:p>
      </dgm:t>
    </dgm:pt>
    <dgm:pt modelId="{0E873227-3254-4840-B321-B7FAA10F7EDA}" type="parTrans" cxnId="{EE723FC3-A7AA-420D-BBC5-829CF90D3E19}">
      <dgm:prSet/>
      <dgm:spPr/>
      <dgm:t>
        <a:bodyPr/>
        <a:lstStyle/>
        <a:p>
          <a:endParaRPr lang="en-US"/>
        </a:p>
      </dgm:t>
    </dgm:pt>
    <dgm:pt modelId="{60E12C27-D0A4-4488-979D-94616B8BEBD7}" type="sibTrans" cxnId="{EE723FC3-A7AA-420D-BBC5-829CF90D3E19}">
      <dgm:prSet/>
      <dgm:spPr/>
      <dgm:t>
        <a:bodyPr/>
        <a:lstStyle/>
        <a:p>
          <a:endParaRPr lang="en-US"/>
        </a:p>
      </dgm:t>
    </dgm:pt>
    <dgm:pt modelId="{D07BD4C0-C828-4990-89E4-869396FFAB67}" type="pres">
      <dgm:prSet presAssocID="{56FD995E-E05C-423C-9C29-44DACFEF30EF}" presName="compositeShape" presStyleCnt="0">
        <dgm:presLayoutVars>
          <dgm:chMax val="7"/>
          <dgm:dir/>
          <dgm:resizeHandles val="exact"/>
        </dgm:presLayoutVars>
      </dgm:prSet>
      <dgm:spPr/>
    </dgm:pt>
    <dgm:pt modelId="{B177E81F-52DC-4AFA-863B-E62CB48B490E}" type="pres">
      <dgm:prSet presAssocID="{56FD995E-E05C-423C-9C29-44DACFEF30EF}" presName="wedge1" presStyleLbl="node1" presStyleIdx="0" presStyleCnt="5"/>
      <dgm:spPr/>
    </dgm:pt>
    <dgm:pt modelId="{C0DC8FC4-44EA-421A-B98A-CC3BB43F2C69}" type="pres">
      <dgm:prSet presAssocID="{56FD995E-E05C-423C-9C29-44DACFEF30EF}" presName="dummy1a" presStyleCnt="0"/>
      <dgm:spPr/>
    </dgm:pt>
    <dgm:pt modelId="{AEB7833F-8D58-4591-B560-CD7D6C1D245A}" type="pres">
      <dgm:prSet presAssocID="{56FD995E-E05C-423C-9C29-44DACFEF30EF}" presName="dummy1b" presStyleCnt="0"/>
      <dgm:spPr/>
    </dgm:pt>
    <dgm:pt modelId="{1CB6D417-334B-4096-88D2-E5E5B8BE4FB4}" type="pres">
      <dgm:prSet presAssocID="{56FD995E-E05C-423C-9C29-44DACFEF30EF}" presName="wedge1Tx" presStyleLbl="node1" presStyleIdx="0" presStyleCnt="5">
        <dgm:presLayoutVars>
          <dgm:chMax val="0"/>
          <dgm:chPref val="0"/>
          <dgm:bulletEnabled val="1"/>
        </dgm:presLayoutVars>
      </dgm:prSet>
      <dgm:spPr/>
    </dgm:pt>
    <dgm:pt modelId="{9989E917-3194-43AD-9D2C-44790A6EBE95}" type="pres">
      <dgm:prSet presAssocID="{56FD995E-E05C-423C-9C29-44DACFEF30EF}" presName="wedge2" presStyleLbl="node1" presStyleIdx="1" presStyleCnt="5"/>
      <dgm:spPr/>
    </dgm:pt>
    <dgm:pt modelId="{69484D3C-5F15-479E-8A34-B50A9956984F}" type="pres">
      <dgm:prSet presAssocID="{56FD995E-E05C-423C-9C29-44DACFEF30EF}" presName="dummy2a" presStyleCnt="0"/>
      <dgm:spPr/>
    </dgm:pt>
    <dgm:pt modelId="{97146AFC-F14E-4F7E-B90A-EEBCAEDD151F}" type="pres">
      <dgm:prSet presAssocID="{56FD995E-E05C-423C-9C29-44DACFEF30EF}" presName="dummy2b" presStyleCnt="0"/>
      <dgm:spPr/>
    </dgm:pt>
    <dgm:pt modelId="{4CAE870D-BEB5-41C1-9E56-A66A564E3180}" type="pres">
      <dgm:prSet presAssocID="{56FD995E-E05C-423C-9C29-44DACFEF30EF}" presName="wedge2Tx" presStyleLbl="node1" presStyleIdx="1" presStyleCnt="5">
        <dgm:presLayoutVars>
          <dgm:chMax val="0"/>
          <dgm:chPref val="0"/>
          <dgm:bulletEnabled val="1"/>
        </dgm:presLayoutVars>
      </dgm:prSet>
      <dgm:spPr/>
    </dgm:pt>
    <dgm:pt modelId="{65B3718C-EF54-4390-B1CE-1308E8B1020C}" type="pres">
      <dgm:prSet presAssocID="{56FD995E-E05C-423C-9C29-44DACFEF30EF}" presName="wedge3" presStyleLbl="node1" presStyleIdx="2" presStyleCnt="5"/>
      <dgm:spPr/>
    </dgm:pt>
    <dgm:pt modelId="{C8F3A515-74C4-4E54-AF46-DFF6BA788A75}" type="pres">
      <dgm:prSet presAssocID="{56FD995E-E05C-423C-9C29-44DACFEF30EF}" presName="dummy3a" presStyleCnt="0"/>
      <dgm:spPr/>
    </dgm:pt>
    <dgm:pt modelId="{5802FDC9-A816-4AC3-8A63-9766895A5C4A}" type="pres">
      <dgm:prSet presAssocID="{56FD995E-E05C-423C-9C29-44DACFEF30EF}" presName="dummy3b" presStyleCnt="0"/>
      <dgm:spPr/>
    </dgm:pt>
    <dgm:pt modelId="{B2D31C04-6B8C-4CE6-829B-7C4698708524}" type="pres">
      <dgm:prSet presAssocID="{56FD995E-E05C-423C-9C29-44DACFEF30EF}" presName="wedge3Tx" presStyleLbl="node1" presStyleIdx="2" presStyleCnt="5">
        <dgm:presLayoutVars>
          <dgm:chMax val="0"/>
          <dgm:chPref val="0"/>
          <dgm:bulletEnabled val="1"/>
        </dgm:presLayoutVars>
      </dgm:prSet>
      <dgm:spPr/>
    </dgm:pt>
    <dgm:pt modelId="{B7E22032-AEA7-4227-AC7E-5E09EA3AE78E}" type="pres">
      <dgm:prSet presAssocID="{56FD995E-E05C-423C-9C29-44DACFEF30EF}" presName="wedge4" presStyleLbl="node1" presStyleIdx="3" presStyleCnt="5"/>
      <dgm:spPr/>
    </dgm:pt>
    <dgm:pt modelId="{0B439358-148B-4AE4-A12A-4569A5F59F1B}" type="pres">
      <dgm:prSet presAssocID="{56FD995E-E05C-423C-9C29-44DACFEF30EF}" presName="dummy4a" presStyleCnt="0"/>
      <dgm:spPr/>
    </dgm:pt>
    <dgm:pt modelId="{DDF19C9C-11CD-4566-A29C-75AA83AD6687}" type="pres">
      <dgm:prSet presAssocID="{56FD995E-E05C-423C-9C29-44DACFEF30EF}" presName="dummy4b" presStyleCnt="0"/>
      <dgm:spPr/>
    </dgm:pt>
    <dgm:pt modelId="{BCDC08ED-0A52-4364-A6F1-F6A3EDFBC542}" type="pres">
      <dgm:prSet presAssocID="{56FD995E-E05C-423C-9C29-44DACFEF30EF}" presName="wedge4Tx" presStyleLbl="node1" presStyleIdx="3" presStyleCnt="5">
        <dgm:presLayoutVars>
          <dgm:chMax val="0"/>
          <dgm:chPref val="0"/>
          <dgm:bulletEnabled val="1"/>
        </dgm:presLayoutVars>
      </dgm:prSet>
      <dgm:spPr/>
    </dgm:pt>
    <dgm:pt modelId="{0AE51B92-782D-4A13-AA2F-575960481C8F}" type="pres">
      <dgm:prSet presAssocID="{56FD995E-E05C-423C-9C29-44DACFEF30EF}" presName="wedge5" presStyleLbl="node1" presStyleIdx="4" presStyleCnt="5"/>
      <dgm:spPr/>
    </dgm:pt>
    <dgm:pt modelId="{5FF402E6-564B-42DC-B345-04528825392C}" type="pres">
      <dgm:prSet presAssocID="{56FD995E-E05C-423C-9C29-44DACFEF30EF}" presName="dummy5a" presStyleCnt="0"/>
      <dgm:spPr/>
    </dgm:pt>
    <dgm:pt modelId="{19998E6B-B975-43EE-8CA1-AA06B4EE26A4}" type="pres">
      <dgm:prSet presAssocID="{56FD995E-E05C-423C-9C29-44DACFEF30EF}" presName="dummy5b" presStyleCnt="0"/>
      <dgm:spPr/>
    </dgm:pt>
    <dgm:pt modelId="{11E7C0DC-0CE0-40D8-90EC-EB5F60573799}" type="pres">
      <dgm:prSet presAssocID="{56FD995E-E05C-423C-9C29-44DACFEF30EF}" presName="wedge5Tx" presStyleLbl="node1" presStyleIdx="4" presStyleCnt="5">
        <dgm:presLayoutVars>
          <dgm:chMax val="0"/>
          <dgm:chPref val="0"/>
          <dgm:bulletEnabled val="1"/>
        </dgm:presLayoutVars>
      </dgm:prSet>
      <dgm:spPr/>
    </dgm:pt>
    <dgm:pt modelId="{3C2B6C33-B938-4244-8A3A-929B49123421}" type="pres">
      <dgm:prSet presAssocID="{9930FDDF-30A4-4B1D-8998-C10B26845E00}" presName="arrowWedge1" presStyleLbl="fgSibTrans2D1" presStyleIdx="0" presStyleCnt="5"/>
      <dgm:spPr>
        <a:solidFill>
          <a:schemeClr val="bg1">
            <a:lumMod val="85000"/>
          </a:schemeClr>
        </a:solidFill>
      </dgm:spPr>
    </dgm:pt>
    <dgm:pt modelId="{1787C638-8DBF-497E-8446-743EA233C2F8}" type="pres">
      <dgm:prSet presAssocID="{E34F2EB6-DFA4-4F5D-8304-D37EDAD1BF07}" presName="arrowWedge2" presStyleLbl="fgSibTrans2D1" presStyleIdx="1" presStyleCnt="5"/>
      <dgm:spPr>
        <a:solidFill>
          <a:schemeClr val="bg1">
            <a:lumMod val="85000"/>
          </a:schemeClr>
        </a:solidFill>
      </dgm:spPr>
    </dgm:pt>
    <dgm:pt modelId="{E163CAEF-D76E-411D-B376-32FB03564859}" type="pres">
      <dgm:prSet presAssocID="{8232D697-421C-4C5A-BBBE-4E1EF1633458}" presName="arrowWedge3" presStyleLbl="fgSibTrans2D1" presStyleIdx="2" presStyleCnt="5"/>
      <dgm:spPr>
        <a:solidFill>
          <a:schemeClr val="bg1">
            <a:lumMod val="85000"/>
          </a:schemeClr>
        </a:solidFill>
      </dgm:spPr>
    </dgm:pt>
    <dgm:pt modelId="{DE1136C5-7021-4053-999C-E8E5B368FCE2}" type="pres">
      <dgm:prSet presAssocID="{5A291AC3-8624-4B6D-8960-45B4F3310253}" presName="arrowWedge4" presStyleLbl="fgSibTrans2D1" presStyleIdx="3" presStyleCnt="5"/>
      <dgm:spPr>
        <a:solidFill>
          <a:schemeClr val="accent6"/>
        </a:solidFill>
      </dgm:spPr>
    </dgm:pt>
    <dgm:pt modelId="{78F0450B-9008-4627-AEC7-15507B55EF75}" type="pres">
      <dgm:prSet presAssocID="{60E12C27-D0A4-4488-979D-94616B8BEBD7}" presName="arrowWedge5" presStyleLbl="fgSibTrans2D1" presStyleIdx="4" presStyleCnt="5"/>
      <dgm:spPr>
        <a:solidFill>
          <a:schemeClr val="bg1">
            <a:lumMod val="85000"/>
          </a:schemeClr>
        </a:solidFill>
      </dgm:spPr>
    </dgm:pt>
  </dgm:ptLst>
  <dgm:cxnLst>
    <dgm:cxn modelId="{EEB1231E-A0D4-49C3-B996-76654E41A2E1}" type="presOf" srcId="{CCC87FA5-9E11-41A5-A8F9-B1E924F64BD0}" destId="{BCDC08ED-0A52-4364-A6F1-F6A3EDFBC542}" srcOrd="1" destOrd="0" presId="urn:microsoft.com/office/officeart/2005/8/layout/cycle8"/>
    <dgm:cxn modelId="{2ABD9534-09EC-441D-B89A-EA0048C8F5E6}" type="presOf" srcId="{56FD995E-E05C-423C-9C29-44DACFEF30EF}" destId="{D07BD4C0-C828-4990-89E4-869396FFAB67}" srcOrd="0" destOrd="0" presId="urn:microsoft.com/office/officeart/2005/8/layout/cycle8"/>
    <dgm:cxn modelId="{B6C63B5B-44D0-40D7-8A60-E8EEBE68E73C}" type="presOf" srcId="{24E553A7-1BB3-42A5-9418-B3E046BE4DC4}" destId="{11E7C0DC-0CE0-40D8-90EC-EB5F60573799}" srcOrd="1" destOrd="0" presId="urn:microsoft.com/office/officeart/2005/8/layout/cycle8"/>
    <dgm:cxn modelId="{132D2951-C48B-44EE-B72B-EB8B1B245039}" type="presOf" srcId="{37D3F7A0-E16E-4DDA-B27D-C7AD32DBC6CB}" destId="{B2D31C04-6B8C-4CE6-829B-7C4698708524}" srcOrd="1" destOrd="0" presId="urn:microsoft.com/office/officeart/2005/8/layout/cycle8"/>
    <dgm:cxn modelId="{BF73A180-9C1E-4036-87B8-9A8938A88578}" srcId="{56FD995E-E05C-423C-9C29-44DACFEF30EF}" destId="{CCC87FA5-9E11-41A5-A8F9-B1E924F64BD0}" srcOrd="3" destOrd="0" parTransId="{82D3BB88-A3FC-4C41-A906-E96B0FD8DDEA}" sibTransId="{5A291AC3-8624-4B6D-8960-45B4F3310253}"/>
    <dgm:cxn modelId="{A8947286-ED14-4D63-AD16-5B27893D5FB6}" type="presOf" srcId="{CCC87FA5-9E11-41A5-A8F9-B1E924F64BD0}" destId="{B7E22032-AEA7-4227-AC7E-5E09EA3AE78E}" srcOrd="0" destOrd="0" presId="urn:microsoft.com/office/officeart/2005/8/layout/cycle8"/>
    <dgm:cxn modelId="{05B0CC89-1D11-4EFB-A671-55749832E439}" type="presOf" srcId="{4257133F-209C-4632-A2DE-6B9CE075B62A}" destId="{1CB6D417-334B-4096-88D2-E5E5B8BE4FB4}" srcOrd="1" destOrd="0" presId="urn:microsoft.com/office/officeart/2005/8/layout/cycle8"/>
    <dgm:cxn modelId="{3A17B08C-1B23-4CAE-97AB-5321DE6BFCA9}" type="presOf" srcId="{37D3F7A0-E16E-4DDA-B27D-C7AD32DBC6CB}" destId="{65B3718C-EF54-4390-B1CE-1308E8B1020C}" srcOrd="0" destOrd="0" presId="urn:microsoft.com/office/officeart/2005/8/layout/cycle8"/>
    <dgm:cxn modelId="{D318B494-B7E2-4935-96B6-814FF386C41B}" type="presOf" srcId="{4257133F-209C-4632-A2DE-6B9CE075B62A}" destId="{B177E81F-52DC-4AFA-863B-E62CB48B490E}" srcOrd="0" destOrd="0" presId="urn:microsoft.com/office/officeart/2005/8/layout/cycle8"/>
    <dgm:cxn modelId="{32BE3395-499B-4292-9F29-B854144656C3}" type="presOf" srcId="{F576BF72-13FF-4D36-A8F3-EBA77C731E3D}" destId="{9989E917-3194-43AD-9D2C-44790A6EBE95}" srcOrd="0" destOrd="0" presId="urn:microsoft.com/office/officeart/2005/8/layout/cycle8"/>
    <dgm:cxn modelId="{AA4C2898-7561-4C1F-A5D5-E4953302EF9E}" type="presOf" srcId="{F576BF72-13FF-4D36-A8F3-EBA77C731E3D}" destId="{4CAE870D-BEB5-41C1-9E56-A66A564E3180}" srcOrd="1" destOrd="0" presId="urn:microsoft.com/office/officeart/2005/8/layout/cycle8"/>
    <dgm:cxn modelId="{EE723FC3-A7AA-420D-BBC5-829CF90D3E19}" srcId="{56FD995E-E05C-423C-9C29-44DACFEF30EF}" destId="{24E553A7-1BB3-42A5-9418-B3E046BE4DC4}" srcOrd="4" destOrd="0" parTransId="{0E873227-3254-4840-B321-B7FAA10F7EDA}" sibTransId="{60E12C27-D0A4-4488-979D-94616B8BEBD7}"/>
    <dgm:cxn modelId="{E1044AC9-5D7B-4A0C-A344-84769C1DB75F}" srcId="{56FD995E-E05C-423C-9C29-44DACFEF30EF}" destId="{F576BF72-13FF-4D36-A8F3-EBA77C731E3D}" srcOrd="1" destOrd="0" parTransId="{81A44319-5247-4FEE-A17D-C2C72783DC56}" sibTransId="{E34F2EB6-DFA4-4F5D-8304-D37EDAD1BF07}"/>
    <dgm:cxn modelId="{1F33C5CE-4C84-4828-8A63-9A7EC8AB82C9}" srcId="{56FD995E-E05C-423C-9C29-44DACFEF30EF}" destId="{37D3F7A0-E16E-4DDA-B27D-C7AD32DBC6CB}" srcOrd="2" destOrd="0" parTransId="{B3215A09-FA9A-4DC3-BB01-CED24F8B0D7D}" sibTransId="{8232D697-421C-4C5A-BBBE-4E1EF1633458}"/>
    <dgm:cxn modelId="{5A5F26E3-4740-4865-8BC0-4263290D6546}" srcId="{56FD995E-E05C-423C-9C29-44DACFEF30EF}" destId="{4257133F-209C-4632-A2DE-6B9CE075B62A}" srcOrd="0" destOrd="0" parTransId="{EA5C9724-1FD5-4423-A043-B1700C3979D9}" sibTransId="{9930FDDF-30A4-4B1D-8998-C10B26845E00}"/>
    <dgm:cxn modelId="{E2280CE5-AB26-4098-B39E-71090AC9D295}" type="presOf" srcId="{24E553A7-1BB3-42A5-9418-B3E046BE4DC4}" destId="{0AE51B92-782D-4A13-AA2F-575960481C8F}" srcOrd="0" destOrd="0" presId="urn:microsoft.com/office/officeart/2005/8/layout/cycle8"/>
    <dgm:cxn modelId="{F1C5BAEA-4AD2-4354-9DE3-F40DEDAA3A73}" type="presParOf" srcId="{D07BD4C0-C828-4990-89E4-869396FFAB67}" destId="{B177E81F-52DC-4AFA-863B-E62CB48B490E}" srcOrd="0" destOrd="0" presId="urn:microsoft.com/office/officeart/2005/8/layout/cycle8"/>
    <dgm:cxn modelId="{0CAA8A28-3CA5-41A2-AE3C-26A5CF629DE1}" type="presParOf" srcId="{D07BD4C0-C828-4990-89E4-869396FFAB67}" destId="{C0DC8FC4-44EA-421A-B98A-CC3BB43F2C69}" srcOrd="1" destOrd="0" presId="urn:microsoft.com/office/officeart/2005/8/layout/cycle8"/>
    <dgm:cxn modelId="{2A43FA4C-0F63-47FC-930F-6BAC7B477BE1}" type="presParOf" srcId="{D07BD4C0-C828-4990-89E4-869396FFAB67}" destId="{AEB7833F-8D58-4591-B560-CD7D6C1D245A}" srcOrd="2" destOrd="0" presId="urn:microsoft.com/office/officeart/2005/8/layout/cycle8"/>
    <dgm:cxn modelId="{68F010E6-7C7B-4C60-8F49-9A27EF0A60E5}" type="presParOf" srcId="{D07BD4C0-C828-4990-89E4-869396FFAB67}" destId="{1CB6D417-334B-4096-88D2-E5E5B8BE4FB4}" srcOrd="3" destOrd="0" presId="urn:microsoft.com/office/officeart/2005/8/layout/cycle8"/>
    <dgm:cxn modelId="{8B5F9F57-71FE-431A-AC3F-02EDDD31938F}" type="presParOf" srcId="{D07BD4C0-C828-4990-89E4-869396FFAB67}" destId="{9989E917-3194-43AD-9D2C-44790A6EBE95}" srcOrd="4" destOrd="0" presId="urn:microsoft.com/office/officeart/2005/8/layout/cycle8"/>
    <dgm:cxn modelId="{99D3BDE3-A794-46C2-8A54-0B00C5BD3BCE}" type="presParOf" srcId="{D07BD4C0-C828-4990-89E4-869396FFAB67}" destId="{69484D3C-5F15-479E-8A34-B50A9956984F}" srcOrd="5" destOrd="0" presId="urn:microsoft.com/office/officeart/2005/8/layout/cycle8"/>
    <dgm:cxn modelId="{3B61FCD0-685E-4227-95A9-99D0BA7AECAC}" type="presParOf" srcId="{D07BD4C0-C828-4990-89E4-869396FFAB67}" destId="{97146AFC-F14E-4F7E-B90A-EEBCAEDD151F}" srcOrd="6" destOrd="0" presId="urn:microsoft.com/office/officeart/2005/8/layout/cycle8"/>
    <dgm:cxn modelId="{CBB8D62A-9F58-478D-8790-202DEE092468}" type="presParOf" srcId="{D07BD4C0-C828-4990-89E4-869396FFAB67}" destId="{4CAE870D-BEB5-41C1-9E56-A66A564E3180}" srcOrd="7" destOrd="0" presId="urn:microsoft.com/office/officeart/2005/8/layout/cycle8"/>
    <dgm:cxn modelId="{EBF26DA6-E56D-4303-8917-863C51D0296E}" type="presParOf" srcId="{D07BD4C0-C828-4990-89E4-869396FFAB67}" destId="{65B3718C-EF54-4390-B1CE-1308E8B1020C}" srcOrd="8" destOrd="0" presId="urn:microsoft.com/office/officeart/2005/8/layout/cycle8"/>
    <dgm:cxn modelId="{B5C3BE83-134A-4CA8-A786-4ED3E7161270}" type="presParOf" srcId="{D07BD4C0-C828-4990-89E4-869396FFAB67}" destId="{C8F3A515-74C4-4E54-AF46-DFF6BA788A75}" srcOrd="9" destOrd="0" presId="urn:microsoft.com/office/officeart/2005/8/layout/cycle8"/>
    <dgm:cxn modelId="{95751F0B-1C8A-4FF2-9DDF-C237C531BC5B}" type="presParOf" srcId="{D07BD4C0-C828-4990-89E4-869396FFAB67}" destId="{5802FDC9-A816-4AC3-8A63-9766895A5C4A}" srcOrd="10" destOrd="0" presId="urn:microsoft.com/office/officeart/2005/8/layout/cycle8"/>
    <dgm:cxn modelId="{720C2D3C-7CD2-47EF-A746-FB1FC47CE896}" type="presParOf" srcId="{D07BD4C0-C828-4990-89E4-869396FFAB67}" destId="{B2D31C04-6B8C-4CE6-829B-7C4698708524}" srcOrd="11" destOrd="0" presId="urn:microsoft.com/office/officeart/2005/8/layout/cycle8"/>
    <dgm:cxn modelId="{672E2190-F1BF-4247-A67F-D5021A0C199E}" type="presParOf" srcId="{D07BD4C0-C828-4990-89E4-869396FFAB67}" destId="{B7E22032-AEA7-4227-AC7E-5E09EA3AE78E}" srcOrd="12" destOrd="0" presId="urn:microsoft.com/office/officeart/2005/8/layout/cycle8"/>
    <dgm:cxn modelId="{05E371DC-9608-45EB-B4B3-55982D4CE91D}" type="presParOf" srcId="{D07BD4C0-C828-4990-89E4-869396FFAB67}" destId="{0B439358-148B-4AE4-A12A-4569A5F59F1B}" srcOrd="13" destOrd="0" presId="urn:microsoft.com/office/officeart/2005/8/layout/cycle8"/>
    <dgm:cxn modelId="{FDE33080-BA3E-4F46-B3ED-C1B492E472F1}" type="presParOf" srcId="{D07BD4C0-C828-4990-89E4-869396FFAB67}" destId="{DDF19C9C-11CD-4566-A29C-75AA83AD6687}" srcOrd="14" destOrd="0" presId="urn:microsoft.com/office/officeart/2005/8/layout/cycle8"/>
    <dgm:cxn modelId="{0E510AE4-1667-4F21-9E6D-457AA67D1B87}" type="presParOf" srcId="{D07BD4C0-C828-4990-89E4-869396FFAB67}" destId="{BCDC08ED-0A52-4364-A6F1-F6A3EDFBC542}" srcOrd="15" destOrd="0" presId="urn:microsoft.com/office/officeart/2005/8/layout/cycle8"/>
    <dgm:cxn modelId="{57A493D3-3A28-4329-90AC-0EAEA2E2286B}" type="presParOf" srcId="{D07BD4C0-C828-4990-89E4-869396FFAB67}" destId="{0AE51B92-782D-4A13-AA2F-575960481C8F}" srcOrd="16" destOrd="0" presId="urn:microsoft.com/office/officeart/2005/8/layout/cycle8"/>
    <dgm:cxn modelId="{0D3C02B2-AA49-49A6-B98C-59697CE9992D}" type="presParOf" srcId="{D07BD4C0-C828-4990-89E4-869396FFAB67}" destId="{5FF402E6-564B-42DC-B345-04528825392C}" srcOrd="17" destOrd="0" presId="urn:microsoft.com/office/officeart/2005/8/layout/cycle8"/>
    <dgm:cxn modelId="{CCF0D6F7-10E8-4151-9E9F-43C43B01E8EE}" type="presParOf" srcId="{D07BD4C0-C828-4990-89E4-869396FFAB67}" destId="{19998E6B-B975-43EE-8CA1-AA06B4EE26A4}" srcOrd="18" destOrd="0" presId="urn:microsoft.com/office/officeart/2005/8/layout/cycle8"/>
    <dgm:cxn modelId="{DDB2D213-CF47-479F-9B13-B2628DF54231}" type="presParOf" srcId="{D07BD4C0-C828-4990-89E4-869396FFAB67}" destId="{11E7C0DC-0CE0-40D8-90EC-EB5F60573799}" srcOrd="19" destOrd="0" presId="urn:microsoft.com/office/officeart/2005/8/layout/cycle8"/>
    <dgm:cxn modelId="{1FC5B17F-DA3C-41A2-B0D4-62CBF71248A9}" type="presParOf" srcId="{D07BD4C0-C828-4990-89E4-869396FFAB67}" destId="{3C2B6C33-B938-4244-8A3A-929B49123421}" srcOrd="20" destOrd="0" presId="urn:microsoft.com/office/officeart/2005/8/layout/cycle8"/>
    <dgm:cxn modelId="{FECD6C82-B386-4D79-B318-CF61FB780A46}" type="presParOf" srcId="{D07BD4C0-C828-4990-89E4-869396FFAB67}" destId="{1787C638-8DBF-497E-8446-743EA233C2F8}" srcOrd="21" destOrd="0" presId="urn:microsoft.com/office/officeart/2005/8/layout/cycle8"/>
    <dgm:cxn modelId="{F3865B1F-67BB-46E1-A6F6-3292F3F71E1E}" type="presParOf" srcId="{D07BD4C0-C828-4990-89E4-869396FFAB67}" destId="{E163CAEF-D76E-411D-B376-32FB03564859}" srcOrd="22" destOrd="0" presId="urn:microsoft.com/office/officeart/2005/8/layout/cycle8"/>
    <dgm:cxn modelId="{00384C31-D12B-4067-9B8C-F2DBE4576D68}" type="presParOf" srcId="{D07BD4C0-C828-4990-89E4-869396FFAB67}" destId="{DE1136C5-7021-4053-999C-E8E5B368FCE2}" srcOrd="23" destOrd="0" presId="urn:microsoft.com/office/officeart/2005/8/layout/cycle8"/>
    <dgm:cxn modelId="{1D68D1A9-5EB3-408D-AE15-4FECF5C7FB8E}" type="presParOf" srcId="{D07BD4C0-C828-4990-89E4-869396FFAB67}" destId="{78F0450B-9008-4627-AEC7-15507B55EF75}" srcOrd="24" destOrd="0" presId="urn:microsoft.com/office/officeart/2005/8/layout/cycle8"/>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A83EBC-B201-47E9-ADFE-CBD0BEB765DD}" type="doc">
      <dgm:prSet loTypeId="urn:microsoft.com/office/officeart/2005/8/layout/pyramid1" loCatId="pyramid" qsTypeId="urn:microsoft.com/office/officeart/2005/8/quickstyle/simple1" qsCatId="simple" csTypeId="urn:microsoft.com/office/officeart/2005/8/colors/accent1_2" csCatId="accent1" phldr="1"/>
      <dgm:spPr/>
    </dgm:pt>
    <dgm:pt modelId="{303CDA7E-3BFC-443C-B69A-F598E04ADBC9}">
      <dgm:prSet phldrT="[Text]" custT="1"/>
      <dgm:spPr>
        <a:solidFill>
          <a:srgbClr val="7030A0"/>
        </a:solidFill>
      </dgm:spPr>
      <dgm:t>
        <a:bodyPr/>
        <a:lstStyle/>
        <a:p>
          <a:pPr algn="ctr"/>
          <a:endParaRPr lang="en-US" sz="1500" dirty="0">
            <a:solidFill>
              <a:schemeClr val="bg1"/>
            </a:solidFill>
            <a:latin typeface="+mn-lt"/>
          </a:endParaRPr>
        </a:p>
        <a:p>
          <a:pPr algn="ctr"/>
          <a:r>
            <a:rPr lang="en-US" sz="1500" dirty="0">
              <a:solidFill>
                <a:schemeClr val="bg1"/>
              </a:solidFill>
              <a:latin typeface="+mn-lt"/>
            </a:rPr>
            <a:t>Deaths</a:t>
          </a:r>
        </a:p>
      </dgm:t>
    </dgm:pt>
    <dgm:pt modelId="{C0F32BBD-E98B-4893-96FE-BC23B2E043EE}" type="parTrans" cxnId="{2EDA398F-7A59-4A62-9975-940F2DCB5D7E}">
      <dgm:prSet/>
      <dgm:spPr/>
      <dgm:t>
        <a:bodyPr/>
        <a:lstStyle/>
        <a:p>
          <a:endParaRPr lang="en-US"/>
        </a:p>
      </dgm:t>
    </dgm:pt>
    <dgm:pt modelId="{3AA85FEB-D2CC-4237-A041-CAE832BD1ED9}" type="sibTrans" cxnId="{2EDA398F-7A59-4A62-9975-940F2DCB5D7E}">
      <dgm:prSet/>
      <dgm:spPr/>
      <dgm:t>
        <a:bodyPr/>
        <a:lstStyle/>
        <a:p>
          <a:endParaRPr lang="en-US"/>
        </a:p>
      </dgm:t>
    </dgm:pt>
    <dgm:pt modelId="{B41221C9-3D6C-4F50-A789-66745278DFB1}">
      <dgm:prSet phldrT="[Text]" custT="1"/>
      <dgm:spPr>
        <a:solidFill>
          <a:schemeClr val="bg1">
            <a:lumMod val="75000"/>
          </a:schemeClr>
        </a:solidFill>
      </dgm:spPr>
      <dgm:t>
        <a:bodyPr/>
        <a:lstStyle/>
        <a:p>
          <a:r>
            <a:rPr lang="en-US" sz="1800" dirty="0">
              <a:solidFill>
                <a:schemeClr val="bg1"/>
              </a:solidFill>
              <a:latin typeface="+mn-lt"/>
            </a:rPr>
            <a:t>Near Misses</a:t>
          </a:r>
        </a:p>
      </dgm:t>
    </dgm:pt>
    <dgm:pt modelId="{5B33CC52-FFFC-4EA1-8E4B-BAFF37780232}" type="sibTrans" cxnId="{071725AB-971A-415E-AD07-AF4A31255D37}">
      <dgm:prSet/>
      <dgm:spPr/>
      <dgm:t>
        <a:bodyPr/>
        <a:lstStyle/>
        <a:p>
          <a:endParaRPr lang="en-US"/>
        </a:p>
      </dgm:t>
    </dgm:pt>
    <dgm:pt modelId="{80BE8BE5-B830-4B67-A27D-A70453906462}" type="parTrans" cxnId="{071725AB-971A-415E-AD07-AF4A31255D37}">
      <dgm:prSet/>
      <dgm:spPr/>
      <dgm:t>
        <a:bodyPr/>
        <a:lstStyle/>
        <a:p>
          <a:endParaRPr lang="en-US"/>
        </a:p>
      </dgm:t>
    </dgm:pt>
    <dgm:pt modelId="{C141D03D-C6C7-42B9-B4FB-3254E5DD285C}">
      <dgm:prSet phldrT="[Text]" custT="1"/>
      <dgm:spPr>
        <a:solidFill>
          <a:schemeClr val="bg1">
            <a:lumMod val="75000"/>
          </a:schemeClr>
        </a:solidFill>
      </dgm:spPr>
      <dgm:t>
        <a:bodyPr/>
        <a:lstStyle/>
        <a:p>
          <a:r>
            <a:rPr lang="en-US" sz="1800" dirty="0">
              <a:solidFill>
                <a:schemeClr val="bg1"/>
              </a:solidFill>
              <a:latin typeface="+mn-lt"/>
            </a:rPr>
            <a:t>Severe Maternal Morbidity</a:t>
          </a:r>
        </a:p>
      </dgm:t>
    </dgm:pt>
    <dgm:pt modelId="{A54C2A4F-915F-4574-BFDE-8FF11EAAEB89}" type="sibTrans" cxnId="{42E13753-DD1A-41C2-A2B3-7EA270FF5A54}">
      <dgm:prSet/>
      <dgm:spPr/>
      <dgm:t>
        <a:bodyPr/>
        <a:lstStyle/>
        <a:p>
          <a:endParaRPr lang="en-US"/>
        </a:p>
      </dgm:t>
    </dgm:pt>
    <dgm:pt modelId="{8623D4B0-868E-43CF-BDED-4EA5AD618312}" type="parTrans" cxnId="{42E13753-DD1A-41C2-A2B3-7EA270FF5A54}">
      <dgm:prSet/>
      <dgm:spPr/>
      <dgm:t>
        <a:bodyPr/>
        <a:lstStyle/>
        <a:p>
          <a:endParaRPr lang="en-US"/>
        </a:p>
      </dgm:t>
    </dgm:pt>
    <dgm:pt modelId="{44A8096F-9A9F-4B38-B9E9-AA6052210BF6}">
      <dgm:prSet phldrT="[Text]" custT="1"/>
      <dgm:spPr>
        <a:solidFill>
          <a:schemeClr val="bg1">
            <a:lumMod val="75000"/>
          </a:schemeClr>
        </a:solidFill>
      </dgm:spPr>
      <dgm:t>
        <a:bodyPr/>
        <a:lstStyle/>
        <a:p>
          <a:r>
            <a:rPr lang="en-US" sz="2000" dirty="0">
              <a:solidFill>
                <a:schemeClr val="bg1"/>
              </a:solidFill>
              <a:latin typeface="+mn-lt"/>
            </a:rPr>
            <a:t>Maternal Morbidity Requiring Hospitalization</a:t>
          </a:r>
        </a:p>
      </dgm:t>
    </dgm:pt>
    <dgm:pt modelId="{345A8699-1C22-4F0F-96C8-7CF9CCBE8D6C}" type="sibTrans" cxnId="{0DAA8EE8-42EA-486B-8EC5-BC2BB3CA057C}">
      <dgm:prSet/>
      <dgm:spPr/>
      <dgm:t>
        <a:bodyPr/>
        <a:lstStyle/>
        <a:p>
          <a:endParaRPr lang="en-US"/>
        </a:p>
      </dgm:t>
    </dgm:pt>
    <dgm:pt modelId="{FB21399A-8E5E-4F25-9C3D-2A4D06850C8A}" type="parTrans" cxnId="{0DAA8EE8-42EA-486B-8EC5-BC2BB3CA057C}">
      <dgm:prSet/>
      <dgm:spPr/>
      <dgm:t>
        <a:bodyPr/>
        <a:lstStyle/>
        <a:p>
          <a:endParaRPr lang="en-US"/>
        </a:p>
      </dgm:t>
    </dgm:pt>
    <dgm:pt modelId="{B1F44C05-97E6-496B-888B-4ABF51CEC126}">
      <dgm:prSet phldrT="[Text]" custT="1"/>
      <dgm:spPr>
        <a:solidFill>
          <a:schemeClr val="bg1">
            <a:lumMod val="75000"/>
          </a:schemeClr>
        </a:solidFill>
      </dgm:spPr>
      <dgm:t>
        <a:bodyPr/>
        <a:lstStyle/>
        <a:p>
          <a:r>
            <a:rPr lang="en-US" sz="2000" dirty="0">
              <a:solidFill>
                <a:schemeClr val="bg1"/>
              </a:solidFill>
              <a:latin typeface="+mn-lt"/>
            </a:rPr>
            <a:t>Maternal Morbidity Resulting in Emergency Department Visit</a:t>
          </a:r>
        </a:p>
      </dgm:t>
    </dgm:pt>
    <dgm:pt modelId="{8F31BE10-A114-428B-8AD1-D37F85CE86BF}" type="sibTrans" cxnId="{E9545FF6-9A8D-410D-957D-9BD5AEAEC8A5}">
      <dgm:prSet/>
      <dgm:spPr/>
      <dgm:t>
        <a:bodyPr/>
        <a:lstStyle/>
        <a:p>
          <a:endParaRPr lang="en-US"/>
        </a:p>
      </dgm:t>
    </dgm:pt>
    <dgm:pt modelId="{BF55F2CF-CEFA-4DF9-8211-BCFFF2B0631B}" type="parTrans" cxnId="{E9545FF6-9A8D-410D-957D-9BD5AEAEC8A5}">
      <dgm:prSet/>
      <dgm:spPr/>
      <dgm:t>
        <a:bodyPr/>
        <a:lstStyle/>
        <a:p>
          <a:endParaRPr lang="en-US"/>
        </a:p>
      </dgm:t>
    </dgm:pt>
    <dgm:pt modelId="{E4C6768E-318B-45CE-88E0-91BD043E6636}">
      <dgm:prSet phldrT="[Text]" custT="1"/>
      <dgm:spPr>
        <a:solidFill>
          <a:schemeClr val="bg1">
            <a:lumMod val="75000"/>
          </a:schemeClr>
        </a:solidFill>
      </dgm:spPr>
      <dgm:t>
        <a:bodyPr/>
        <a:lstStyle/>
        <a:p>
          <a:r>
            <a:rPr lang="en-US" sz="2400" dirty="0">
              <a:solidFill>
                <a:schemeClr val="bg1"/>
              </a:solidFill>
              <a:latin typeface="+mn-lt"/>
            </a:rPr>
            <a:t>Maternal Morbidity Resulting in Primary Care Visit</a:t>
          </a:r>
        </a:p>
      </dgm:t>
    </dgm:pt>
    <dgm:pt modelId="{A133CE63-8040-4DD0-BCE1-DCF429825356}" type="sibTrans" cxnId="{38CD5EEC-364D-4B67-B528-04179BE89612}">
      <dgm:prSet/>
      <dgm:spPr/>
      <dgm:t>
        <a:bodyPr/>
        <a:lstStyle/>
        <a:p>
          <a:endParaRPr lang="en-US"/>
        </a:p>
      </dgm:t>
    </dgm:pt>
    <dgm:pt modelId="{DAF3B227-A03F-498B-AC0A-14F3ADA60344}" type="parTrans" cxnId="{38CD5EEC-364D-4B67-B528-04179BE89612}">
      <dgm:prSet/>
      <dgm:spPr/>
      <dgm:t>
        <a:bodyPr/>
        <a:lstStyle/>
        <a:p>
          <a:endParaRPr lang="en-US"/>
        </a:p>
      </dgm:t>
    </dgm:pt>
    <dgm:pt modelId="{70F04D55-FADA-4CAB-BE79-6955E391F5C0}" type="pres">
      <dgm:prSet presAssocID="{FEA83EBC-B201-47E9-ADFE-CBD0BEB765DD}" presName="Name0" presStyleCnt="0">
        <dgm:presLayoutVars>
          <dgm:dir/>
          <dgm:animLvl val="lvl"/>
          <dgm:resizeHandles val="exact"/>
        </dgm:presLayoutVars>
      </dgm:prSet>
      <dgm:spPr/>
    </dgm:pt>
    <dgm:pt modelId="{E691D636-BA18-48D7-A018-27E5EA23D572}" type="pres">
      <dgm:prSet presAssocID="{303CDA7E-3BFC-443C-B69A-F598E04ADBC9}" presName="Name8" presStyleCnt="0"/>
      <dgm:spPr/>
    </dgm:pt>
    <dgm:pt modelId="{5DF61831-96CE-491E-A393-65DDDA1F43FC}" type="pres">
      <dgm:prSet presAssocID="{303CDA7E-3BFC-443C-B69A-F598E04ADBC9}" presName="level" presStyleLbl="node1" presStyleIdx="0" presStyleCnt="6" custLinFactNeighborX="1552">
        <dgm:presLayoutVars>
          <dgm:chMax val="1"/>
          <dgm:bulletEnabled val="1"/>
        </dgm:presLayoutVars>
      </dgm:prSet>
      <dgm:spPr/>
    </dgm:pt>
    <dgm:pt modelId="{78278CBE-4E20-41F9-8B3E-F5011C50D1E0}" type="pres">
      <dgm:prSet presAssocID="{303CDA7E-3BFC-443C-B69A-F598E04ADBC9}" presName="levelTx" presStyleLbl="revTx" presStyleIdx="0" presStyleCnt="0">
        <dgm:presLayoutVars>
          <dgm:chMax val="1"/>
          <dgm:bulletEnabled val="1"/>
        </dgm:presLayoutVars>
      </dgm:prSet>
      <dgm:spPr/>
    </dgm:pt>
    <dgm:pt modelId="{06D9FCD8-0033-405F-BE8A-02058AB913D0}" type="pres">
      <dgm:prSet presAssocID="{B41221C9-3D6C-4F50-A789-66745278DFB1}" presName="Name8" presStyleCnt="0"/>
      <dgm:spPr/>
    </dgm:pt>
    <dgm:pt modelId="{0E71F549-DC75-4903-8983-857B8650EFC2}" type="pres">
      <dgm:prSet presAssocID="{B41221C9-3D6C-4F50-A789-66745278DFB1}" presName="level" presStyleLbl="node1" presStyleIdx="1" presStyleCnt="6" custLinFactNeighborX="1164">
        <dgm:presLayoutVars>
          <dgm:chMax val="1"/>
          <dgm:bulletEnabled val="1"/>
        </dgm:presLayoutVars>
      </dgm:prSet>
      <dgm:spPr/>
    </dgm:pt>
    <dgm:pt modelId="{82A022EA-8A9A-4C3C-AEAC-D3CAFC6CCC26}" type="pres">
      <dgm:prSet presAssocID="{B41221C9-3D6C-4F50-A789-66745278DFB1}" presName="levelTx" presStyleLbl="revTx" presStyleIdx="0" presStyleCnt="0">
        <dgm:presLayoutVars>
          <dgm:chMax val="1"/>
          <dgm:bulletEnabled val="1"/>
        </dgm:presLayoutVars>
      </dgm:prSet>
      <dgm:spPr/>
    </dgm:pt>
    <dgm:pt modelId="{6E8E40E5-143C-4D87-8C8D-1074F99D4957}" type="pres">
      <dgm:prSet presAssocID="{C141D03D-C6C7-42B9-B4FB-3254E5DD285C}" presName="Name8" presStyleCnt="0"/>
      <dgm:spPr/>
    </dgm:pt>
    <dgm:pt modelId="{46DE5ADF-882F-40B6-AA8E-4CE65F4B042B}" type="pres">
      <dgm:prSet presAssocID="{C141D03D-C6C7-42B9-B4FB-3254E5DD285C}" presName="level" presStyleLbl="node1" presStyleIdx="2" presStyleCnt="6" custLinFactNeighborX="776">
        <dgm:presLayoutVars>
          <dgm:chMax val="1"/>
          <dgm:bulletEnabled val="1"/>
        </dgm:presLayoutVars>
      </dgm:prSet>
      <dgm:spPr/>
    </dgm:pt>
    <dgm:pt modelId="{690B4532-6F50-4D41-A996-C2CAABC05137}" type="pres">
      <dgm:prSet presAssocID="{C141D03D-C6C7-42B9-B4FB-3254E5DD285C}" presName="levelTx" presStyleLbl="revTx" presStyleIdx="0" presStyleCnt="0">
        <dgm:presLayoutVars>
          <dgm:chMax val="1"/>
          <dgm:bulletEnabled val="1"/>
        </dgm:presLayoutVars>
      </dgm:prSet>
      <dgm:spPr/>
    </dgm:pt>
    <dgm:pt modelId="{469BE6D8-A8AD-43DD-9948-D12590AFCF59}" type="pres">
      <dgm:prSet presAssocID="{44A8096F-9A9F-4B38-B9E9-AA6052210BF6}" presName="Name8" presStyleCnt="0"/>
      <dgm:spPr/>
    </dgm:pt>
    <dgm:pt modelId="{9F1DDC96-AE20-45D4-B08F-A59453DF2801}" type="pres">
      <dgm:prSet presAssocID="{44A8096F-9A9F-4B38-B9E9-AA6052210BF6}" presName="level" presStyleLbl="node1" presStyleIdx="3" presStyleCnt="6" custLinFactNeighborX="582">
        <dgm:presLayoutVars>
          <dgm:chMax val="1"/>
          <dgm:bulletEnabled val="1"/>
        </dgm:presLayoutVars>
      </dgm:prSet>
      <dgm:spPr/>
    </dgm:pt>
    <dgm:pt modelId="{256B572D-9724-4BE0-94B6-28AF21033933}" type="pres">
      <dgm:prSet presAssocID="{44A8096F-9A9F-4B38-B9E9-AA6052210BF6}" presName="levelTx" presStyleLbl="revTx" presStyleIdx="0" presStyleCnt="0">
        <dgm:presLayoutVars>
          <dgm:chMax val="1"/>
          <dgm:bulletEnabled val="1"/>
        </dgm:presLayoutVars>
      </dgm:prSet>
      <dgm:spPr/>
    </dgm:pt>
    <dgm:pt modelId="{810BB999-8095-4CA2-914B-9EE1F6F5020B}" type="pres">
      <dgm:prSet presAssocID="{B1F44C05-97E6-496B-888B-4ABF51CEC126}" presName="Name8" presStyleCnt="0"/>
      <dgm:spPr/>
    </dgm:pt>
    <dgm:pt modelId="{A19634FB-CA82-48EF-A892-793F85D8BF89}" type="pres">
      <dgm:prSet presAssocID="{B1F44C05-97E6-496B-888B-4ABF51CEC126}" presName="level" presStyleLbl="node1" presStyleIdx="4" presStyleCnt="6" custLinFactNeighborX="466">
        <dgm:presLayoutVars>
          <dgm:chMax val="1"/>
          <dgm:bulletEnabled val="1"/>
        </dgm:presLayoutVars>
      </dgm:prSet>
      <dgm:spPr/>
    </dgm:pt>
    <dgm:pt modelId="{A7313B6C-F408-4D45-A62A-3E9B17908007}" type="pres">
      <dgm:prSet presAssocID="{B1F44C05-97E6-496B-888B-4ABF51CEC126}" presName="levelTx" presStyleLbl="revTx" presStyleIdx="0" presStyleCnt="0">
        <dgm:presLayoutVars>
          <dgm:chMax val="1"/>
          <dgm:bulletEnabled val="1"/>
        </dgm:presLayoutVars>
      </dgm:prSet>
      <dgm:spPr/>
    </dgm:pt>
    <dgm:pt modelId="{B90621C0-A4F3-4FB1-9D61-DECFDE37C2B4}" type="pres">
      <dgm:prSet presAssocID="{E4C6768E-318B-45CE-88E0-91BD043E6636}" presName="Name8" presStyleCnt="0"/>
      <dgm:spPr/>
    </dgm:pt>
    <dgm:pt modelId="{9CFC94C4-42AC-4FDD-AADF-E1F2F9C804FD}" type="pres">
      <dgm:prSet presAssocID="{E4C6768E-318B-45CE-88E0-91BD043E6636}" presName="level" presStyleLbl="node1" presStyleIdx="5" presStyleCnt="6" custLinFactNeighborX="388">
        <dgm:presLayoutVars>
          <dgm:chMax val="1"/>
          <dgm:bulletEnabled val="1"/>
        </dgm:presLayoutVars>
      </dgm:prSet>
      <dgm:spPr/>
    </dgm:pt>
    <dgm:pt modelId="{717E7D31-95FA-473B-850E-5CF1B7225241}" type="pres">
      <dgm:prSet presAssocID="{E4C6768E-318B-45CE-88E0-91BD043E6636}" presName="levelTx" presStyleLbl="revTx" presStyleIdx="0" presStyleCnt="0">
        <dgm:presLayoutVars>
          <dgm:chMax val="1"/>
          <dgm:bulletEnabled val="1"/>
        </dgm:presLayoutVars>
      </dgm:prSet>
      <dgm:spPr/>
    </dgm:pt>
  </dgm:ptLst>
  <dgm:cxnLst>
    <dgm:cxn modelId="{BB73A700-451F-4CBD-BD05-E1FD77F82E57}" type="presOf" srcId="{E4C6768E-318B-45CE-88E0-91BD043E6636}" destId="{9CFC94C4-42AC-4FDD-AADF-E1F2F9C804FD}" srcOrd="0" destOrd="0" presId="urn:microsoft.com/office/officeart/2005/8/layout/pyramid1"/>
    <dgm:cxn modelId="{BE0A1406-634C-4B05-A0A9-B96957E6D569}" type="presOf" srcId="{303CDA7E-3BFC-443C-B69A-F598E04ADBC9}" destId="{5DF61831-96CE-491E-A393-65DDDA1F43FC}" srcOrd="0" destOrd="0" presId="urn:microsoft.com/office/officeart/2005/8/layout/pyramid1"/>
    <dgm:cxn modelId="{FC8A1507-8B92-4AE5-A44F-F704EB354935}" type="presOf" srcId="{E4C6768E-318B-45CE-88E0-91BD043E6636}" destId="{717E7D31-95FA-473B-850E-5CF1B7225241}" srcOrd="1" destOrd="0" presId="urn:microsoft.com/office/officeart/2005/8/layout/pyramid1"/>
    <dgm:cxn modelId="{E5986809-8460-465B-A568-FB7820F26690}" type="presOf" srcId="{44A8096F-9A9F-4B38-B9E9-AA6052210BF6}" destId="{256B572D-9724-4BE0-94B6-28AF21033933}" srcOrd="1" destOrd="0" presId="urn:microsoft.com/office/officeart/2005/8/layout/pyramid1"/>
    <dgm:cxn modelId="{CF21D431-6CEE-40F9-8393-9BC102528763}" type="presOf" srcId="{44A8096F-9A9F-4B38-B9E9-AA6052210BF6}" destId="{9F1DDC96-AE20-45D4-B08F-A59453DF2801}" srcOrd="0" destOrd="0" presId="urn:microsoft.com/office/officeart/2005/8/layout/pyramid1"/>
    <dgm:cxn modelId="{7DCA793A-8E35-4849-A38F-A71695B37DE9}" type="presOf" srcId="{FEA83EBC-B201-47E9-ADFE-CBD0BEB765DD}" destId="{70F04D55-FADA-4CAB-BE79-6955E391F5C0}" srcOrd="0" destOrd="0" presId="urn:microsoft.com/office/officeart/2005/8/layout/pyramid1"/>
    <dgm:cxn modelId="{F57D0840-9ACC-4970-81D4-C2DF115F88D7}" type="presOf" srcId="{C141D03D-C6C7-42B9-B4FB-3254E5DD285C}" destId="{690B4532-6F50-4D41-A996-C2CAABC05137}" srcOrd="1" destOrd="0" presId="urn:microsoft.com/office/officeart/2005/8/layout/pyramid1"/>
    <dgm:cxn modelId="{42E13753-DD1A-41C2-A2B3-7EA270FF5A54}" srcId="{FEA83EBC-B201-47E9-ADFE-CBD0BEB765DD}" destId="{C141D03D-C6C7-42B9-B4FB-3254E5DD285C}" srcOrd="2" destOrd="0" parTransId="{8623D4B0-868E-43CF-BDED-4EA5AD618312}" sibTransId="{A54C2A4F-915F-4574-BFDE-8FF11EAAEB89}"/>
    <dgm:cxn modelId="{77BBA085-C598-4B40-972B-247EA898FC68}" type="presOf" srcId="{B41221C9-3D6C-4F50-A789-66745278DFB1}" destId="{0E71F549-DC75-4903-8983-857B8650EFC2}" srcOrd="0" destOrd="0" presId="urn:microsoft.com/office/officeart/2005/8/layout/pyramid1"/>
    <dgm:cxn modelId="{2EDA398F-7A59-4A62-9975-940F2DCB5D7E}" srcId="{FEA83EBC-B201-47E9-ADFE-CBD0BEB765DD}" destId="{303CDA7E-3BFC-443C-B69A-F598E04ADBC9}" srcOrd="0" destOrd="0" parTransId="{C0F32BBD-E98B-4893-96FE-BC23B2E043EE}" sibTransId="{3AA85FEB-D2CC-4237-A041-CAE832BD1ED9}"/>
    <dgm:cxn modelId="{602D03A8-2B1F-42F5-B4E8-8D21EFB51D1F}" type="presOf" srcId="{B41221C9-3D6C-4F50-A789-66745278DFB1}" destId="{82A022EA-8A9A-4C3C-AEAC-D3CAFC6CCC26}" srcOrd="1" destOrd="0" presId="urn:microsoft.com/office/officeart/2005/8/layout/pyramid1"/>
    <dgm:cxn modelId="{04B501AB-8B61-46A9-8A8A-1B4992CDF9E0}" type="presOf" srcId="{C141D03D-C6C7-42B9-B4FB-3254E5DD285C}" destId="{46DE5ADF-882F-40B6-AA8E-4CE65F4B042B}" srcOrd="0" destOrd="0" presId="urn:microsoft.com/office/officeart/2005/8/layout/pyramid1"/>
    <dgm:cxn modelId="{071725AB-971A-415E-AD07-AF4A31255D37}" srcId="{FEA83EBC-B201-47E9-ADFE-CBD0BEB765DD}" destId="{B41221C9-3D6C-4F50-A789-66745278DFB1}" srcOrd="1" destOrd="0" parTransId="{80BE8BE5-B830-4B67-A27D-A70453906462}" sibTransId="{5B33CC52-FFFC-4EA1-8E4B-BAFF37780232}"/>
    <dgm:cxn modelId="{D36D6FB3-5ABD-4CFC-86E9-DFA8787184F7}" type="presOf" srcId="{B1F44C05-97E6-496B-888B-4ABF51CEC126}" destId="{A7313B6C-F408-4D45-A62A-3E9B17908007}" srcOrd="1" destOrd="0" presId="urn:microsoft.com/office/officeart/2005/8/layout/pyramid1"/>
    <dgm:cxn modelId="{033691B7-AA07-4244-B12D-836117C05FE2}" type="presOf" srcId="{B1F44C05-97E6-496B-888B-4ABF51CEC126}" destId="{A19634FB-CA82-48EF-A892-793F85D8BF89}" srcOrd="0" destOrd="0" presId="urn:microsoft.com/office/officeart/2005/8/layout/pyramid1"/>
    <dgm:cxn modelId="{C94F9BC6-586B-4AEA-AD72-FEAB057B8F0A}" type="presOf" srcId="{303CDA7E-3BFC-443C-B69A-F598E04ADBC9}" destId="{78278CBE-4E20-41F9-8B3E-F5011C50D1E0}" srcOrd="1" destOrd="0" presId="urn:microsoft.com/office/officeart/2005/8/layout/pyramid1"/>
    <dgm:cxn modelId="{0DAA8EE8-42EA-486B-8EC5-BC2BB3CA057C}" srcId="{FEA83EBC-B201-47E9-ADFE-CBD0BEB765DD}" destId="{44A8096F-9A9F-4B38-B9E9-AA6052210BF6}" srcOrd="3" destOrd="0" parTransId="{FB21399A-8E5E-4F25-9C3D-2A4D06850C8A}" sibTransId="{345A8699-1C22-4F0F-96C8-7CF9CCBE8D6C}"/>
    <dgm:cxn modelId="{38CD5EEC-364D-4B67-B528-04179BE89612}" srcId="{FEA83EBC-B201-47E9-ADFE-CBD0BEB765DD}" destId="{E4C6768E-318B-45CE-88E0-91BD043E6636}" srcOrd="5" destOrd="0" parTransId="{DAF3B227-A03F-498B-AC0A-14F3ADA60344}" sibTransId="{A133CE63-8040-4DD0-BCE1-DCF429825356}"/>
    <dgm:cxn modelId="{E9545FF6-9A8D-410D-957D-9BD5AEAEC8A5}" srcId="{FEA83EBC-B201-47E9-ADFE-CBD0BEB765DD}" destId="{B1F44C05-97E6-496B-888B-4ABF51CEC126}" srcOrd="4" destOrd="0" parTransId="{BF55F2CF-CEFA-4DF9-8211-BCFFF2B0631B}" sibTransId="{8F31BE10-A114-428B-8AD1-D37F85CE86BF}"/>
    <dgm:cxn modelId="{D8ED1756-F721-436C-9A19-3CFE26EBA41F}" type="presParOf" srcId="{70F04D55-FADA-4CAB-BE79-6955E391F5C0}" destId="{E691D636-BA18-48D7-A018-27E5EA23D572}" srcOrd="0" destOrd="0" presId="urn:microsoft.com/office/officeart/2005/8/layout/pyramid1"/>
    <dgm:cxn modelId="{9954FEA7-8CDE-4B40-AAF9-F0EBE93D242B}" type="presParOf" srcId="{E691D636-BA18-48D7-A018-27E5EA23D572}" destId="{5DF61831-96CE-491E-A393-65DDDA1F43FC}" srcOrd="0" destOrd="0" presId="urn:microsoft.com/office/officeart/2005/8/layout/pyramid1"/>
    <dgm:cxn modelId="{593D1C14-F0B9-4CC3-A6DB-32D04BD6B485}" type="presParOf" srcId="{E691D636-BA18-48D7-A018-27E5EA23D572}" destId="{78278CBE-4E20-41F9-8B3E-F5011C50D1E0}" srcOrd="1" destOrd="0" presId="urn:microsoft.com/office/officeart/2005/8/layout/pyramid1"/>
    <dgm:cxn modelId="{EA546577-82A0-4E41-9157-0190B8F8C4BF}" type="presParOf" srcId="{70F04D55-FADA-4CAB-BE79-6955E391F5C0}" destId="{06D9FCD8-0033-405F-BE8A-02058AB913D0}" srcOrd="1" destOrd="0" presId="urn:microsoft.com/office/officeart/2005/8/layout/pyramid1"/>
    <dgm:cxn modelId="{0D799FF2-BC98-4B32-80C9-70510959C63B}" type="presParOf" srcId="{06D9FCD8-0033-405F-BE8A-02058AB913D0}" destId="{0E71F549-DC75-4903-8983-857B8650EFC2}" srcOrd="0" destOrd="0" presId="urn:microsoft.com/office/officeart/2005/8/layout/pyramid1"/>
    <dgm:cxn modelId="{744C5D29-DE9F-4021-917B-08FF0D2FB4EB}" type="presParOf" srcId="{06D9FCD8-0033-405F-BE8A-02058AB913D0}" destId="{82A022EA-8A9A-4C3C-AEAC-D3CAFC6CCC26}" srcOrd="1" destOrd="0" presId="urn:microsoft.com/office/officeart/2005/8/layout/pyramid1"/>
    <dgm:cxn modelId="{45F17C36-C201-4293-82D8-ECD8AD46BF4B}" type="presParOf" srcId="{70F04D55-FADA-4CAB-BE79-6955E391F5C0}" destId="{6E8E40E5-143C-4D87-8C8D-1074F99D4957}" srcOrd="2" destOrd="0" presId="urn:microsoft.com/office/officeart/2005/8/layout/pyramid1"/>
    <dgm:cxn modelId="{43037341-CAC7-40D6-99FB-3F41479116D8}" type="presParOf" srcId="{6E8E40E5-143C-4D87-8C8D-1074F99D4957}" destId="{46DE5ADF-882F-40B6-AA8E-4CE65F4B042B}" srcOrd="0" destOrd="0" presId="urn:microsoft.com/office/officeart/2005/8/layout/pyramid1"/>
    <dgm:cxn modelId="{7752F8C3-3CE2-4B09-BBA9-EE00253D86B8}" type="presParOf" srcId="{6E8E40E5-143C-4D87-8C8D-1074F99D4957}" destId="{690B4532-6F50-4D41-A996-C2CAABC05137}" srcOrd="1" destOrd="0" presId="urn:microsoft.com/office/officeart/2005/8/layout/pyramid1"/>
    <dgm:cxn modelId="{385804C6-98C4-4DAE-80CF-98EDF6BA7D08}" type="presParOf" srcId="{70F04D55-FADA-4CAB-BE79-6955E391F5C0}" destId="{469BE6D8-A8AD-43DD-9948-D12590AFCF59}" srcOrd="3" destOrd="0" presId="urn:microsoft.com/office/officeart/2005/8/layout/pyramid1"/>
    <dgm:cxn modelId="{DBBA5492-2E43-4871-ABB9-02514181460A}" type="presParOf" srcId="{469BE6D8-A8AD-43DD-9948-D12590AFCF59}" destId="{9F1DDC96-AE20-45D4-B08F-A59453DF2801}" srcOrd="0" destOrd="0" presId="urn:microsoft.com/office/officeart/2005/8/layout/pyramid1"/>
    <dgm:cxn modelId="{702A592E-32C5-4CC5-9618-AB00D7307897}" type="presParOf" srcId="{469BE6D8-A8AD-43DD-9948-D12590AFCF59}" destId="{256B572D-9724-4BE0-94B6-28AF21033933}" srcOrd="1" destOrd="0" presId="urn:microsoft.com/office/officeart/2005/8/layout/pyramid1"/>
    <dgm:cxn modelId="{68031F0A-C7FA-4CFD-9390-04C6390B7E11}" type="presParOf" srcId="{70F04D55-FADA-4CAB-BE79-6955E391F5C0}" destId="{810BB999-8095-4CA2-914B-9EE1F6F5020B}" srcOrd="4" destOrd="0" presId="urn:microsoft.com/office/officeart/2005/8/layout/pyramid1"/>
    <dgm:cxn modelId="{05DD4FBD-18D3-40B3-A6A8-5EDAD241BB14}" type="presParOf" srcId="{810BB999-8095-4CA2-914B-9EE1F6F5020B}" destId="{A19634FB-CA82-48EF-A892-793F85D8BF89}" srcOrd="0" destOrd="0" presId="urn:microsoft.com/office/officeart/2005/8/layout/pyramid1"/>
    <dgm:cxn modelId="{E0852BEB-6FE9-4E13-9007-15177DB4C874}" type="presParOf" srcId="{810BB999-8095-4CA2-914B-9EE1F6F5020B}" destId="{A7313B6C-F408-4D45-A62A-3E9B17908007}" srcOrd="1" destOrd="0" presId="urn:microsoft.com/office/officeart/2005/8/layout/pyramid1"/>
    <dgm:cxn modelId="{9993E724-732F-4566-B14D-1C5918F1D497}" type="presParOf" srcId="{70F04D55-FADA-4CAB-BE79-6955E391F5C0}" destId="{B90621C0-A4F3-4FB1-9D61-DECFDE37C2B4}" srcOrd="5" destOrd="0" presId="urn:microsoft.com/office/officeart/2005/8/layout/pyramid1"/>
    <dgm:cxn modelId="{A42D020C-BA6E-40F6-B045-020A79D94252}" type="presParOf" srcId="{B90621C0-A4F3-4FB1-9D61-DECFDE37C2B4}" destId="{9CFC94C4-42AC-4FDD-AADF-E1F2F9C804FD}" srcOrd="0" destOrd="0" presId="urn:microsoft.com/office/officeart/2005/8/layout/pyramid1"/>
    <dgm:cxn modelId="{A52332B1-113F-4275-95BB-6BC6A4CBBBEF}" type="presParOf" srcId="{B90621C0-A4F3-4FB1-9D61-DECFDE37C2B4}" destId="{717E7D31-95FA-473B-850E-5CF1B7225241}"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FC027F4-9678-49CA-82FD-157F1C92BE8A}" type="doc">
      <dgm:prSet loTypeId="urn:microsoft.com/office/officeart/2009/3/layout/DescendingProcess" loCatId="process" qsTypeId="urn:microsoft.com/office/officeart/2005/8/quickstyle/simple1" qsCatId="simple" csTypeId="urn:microsoft.com/office/officeart/2005/8/colors/accent1_2" csCatId="accent1" phldr="1"/>
      <dgm:spPr/>
      <dgm:t>
        <a:bodyPr/>
        <a:lstStyle/>
        <a:p>
          <a:endParaRPr lang="en-US"/>
        </a:p>
      </dgm:t>
    </dgm:pt>
    <dgm:pt modelId="{CD2DDD28-7A2F-4865-ACB8-F6DDDFB1642A}">
      <dgm:prSet phldrT="[Text]" custT="1"/>
      <dgm:spPr/>
      <dgm:t>
        <a:bodyPr/>
        <a:lstStyle/>
        <a:p>
          <a:r>
            <a:rPr lang="en-US" sz="1800" b="1" dirty="0"/>
            <a:t>Eliminate preventable maternal deaths</a:t>
          </a:r>
        </a:p>
      </dgm:t>
    </dgm:pt>
    <dgm:pt modelId="{C1527C95-4745-44A5-8B17-D40B1076A1EB}" type="parTrans" cxnId="{0605F823-1E53-4E3D-8EE1-322D0EF9A082}">
      <dgm:prSet/>
      <dgm:spPr/>
      <dgm:t>
        <a:bodyPr/>
        <a:lstStyle/>
        <a:p>
          <a:endParaRPr lang="en-US"/>
        </a:p>
      </dgm:t>
    </dgm:pt>
    <dgm:pt modelId="{F4E18F1C-1652-4BE3-A399-2223089B5EE0}" type="sibTrans" cxnId="{0605F823-1E53-4E3D-8EE1-322D0EF9A082}">
      <dgm:prSet/>
      <dgm:spPr/>
      <dgm:t>
        <a:bodyPr/>
        <a:lstStyle/>
        <a:p>
          <a:endParaRPr lang="en-US"/>
        </a:p>
      </dgm:t>
    </dgm:pt>
    <dgm:pt modelId="{C354EA8C-DA58-4FB1-B523-D74DCDD494B1}">
      <dgm:prSet phldrT="[Text]" custT="1"/>
      <dgm:spPr/>
      <dgm:t>
        <a:bodyPr/>
        <a:lstStyle/>
        <a:p>
          <a:r>
            <a:rPr lang="en-US" sz="1800" b="1" dirty="0"/>
            <a:t>Improve population health of women</a:t>
          </a:r>
        </a:p>
      </dgm:t>
    </dgm:pt>
    <dgm:pt modelId="{CB8D5400-5BA8-4B77-B0E9-C74655B04EDC}" type="parTrans" cxnId="{7D5D5042-7965-40CD-A2E0-5EB248A56B07}">
      <dgm:prSet/>
      <dgm:spPr/>
      <dgm:t>
        <a:bodyPr/>
        <a:lstStyle/>
        <a:p>
          <a:endParaRPr lang="en-US"/>
        </a:p>
      </dgm:t>
    </dgm:pt>
    <dgm:pt modelId="{6659B9EC-82A7-450C-BD46-F241279E4762}" type="sibTrans" cxnId="{7D5D5042-7965-40CD-A2E0-5EB248A56B07}">
      <dgm:prSet/>
      <dgm:spPr/>
      <dgm:t>
        <a:bodyPr/>
        <a:lstStyle/>
        <a:p>
          <a:endParaRPr lang="en-US"/>
        </a:p>
      </dgm:t>
    </dgm:pt>
    <dgm:pt modelId="{69273317-C530-47E0-97AB-333FBF495CB4}">
      <dgm:prSet phldrT="[Text]" custT="1"/>
      <dgm:spPr/>
      <dgm:t>
        <a:bodyPr/>
        <a:lstStyle/>
        <a:p>
          <a:r>
            <a:rPr lang="en-US" sz="1800" b="1" dirty="0"/>
            <a:t>Reduce maternal morbidity</a:t>
          </a:r>
        </a:p>
      </dgm:t>
    </dgm:pt>
    <dgm:pt modelId="{FF97402C-F7BA-4ED2-ABF5-929572002CBE}" type="sibTrans" cxnId="{A8165ED2-2A51-47EB-9366-F81ACA4D7DEF}">
      <dgm:prSet/>
      <dgm:spPr>
        <a:noFill/>
        <a:ln>
          <a:noFill/>
        </a:ln>
      </dgm:spPr>
      <dgm:t>
        <a:bodyPr/>
        <a:lstStyle/>
        <a:p>
          <a:endParaRPr lang="en-US"/>
        </a:p>
      </dgm:t>
    </dgm:pt>
    <dgm:pt modelId="{4B3D2C14-5D0C-446E-87E5-DB44A640A2E9}" type="parTrans" cxnId="{A8165ED2-2A51-47EB-9366-F81ACA4D7DEF}">
      <dgm:prSet/>
      <dgm:spPr/>
      <dgm:t>
        <a:bodyPr/>
        <a:lstStyle/>
        <a:p>
          <a:endParaRPr lang="en-US"/>
        </a:p>
      </dgm:t>
    </dgm:pt>
    <dgm:pt modelId="{445DFA98-49DB-469A-9843-5CEC6277DECA}" type="pres">
      <dgm:prSet presAssocID="{AFC027F4-9678-49CA-82FD-157F1C92BE8A}" presName="Name0" presStyleCnt="0">
        <dgm:presLayoutVars>
          <dgm:chMax val="7"/>
          <dgm:chPref val="5"/>
        </dgm:presLayoutVars>
      </dgm:prSet>
      <dgm:spPr/>
    </dgm:pt>
    <dgm:pt modelId="{F0545400-9B9F-438E-96BE-70DBCA440A4D}" type="pres">
      <dgm:prSet presAssocID="{AFC027F4-9678-49CA-82FD-157F1C92BE8A}" presName="arrowNode" presStyleLbl="node1" presStyleIdx="0" presStyleCnt="1" custLinFactNeighborX="48242" custLinFactNeighborY="-225"/>
      <dgm:spPr>
        <a:solidFill>
          <a:schemeClr val="bg2">
            <a:lumMod val="25000"/>
          </a:schemeClr>
        </a:solidFill>
      </dgm:spPr>
    </dgm:pt>
    <dgm:pt modelId="{3A158C46-E890-4A3B-9DD0-22B4CCCD633D}" type="pres">
      <dgm:prSet presAssocID="{CD2DDD28-7A2F-4865-ACB8-F6DDDFB1642A}" presName="txNode1" presStyleLbl="revTx" presStyleIdx="0" presStyleCnt="3" custLinFactX="50396" custLinFactNeighborX="100000" custLinFactNeighborY="-15577">
        <dgm:presLayoutVars>
          <dgm:bulletEnabled val="1"/>
        </dgm:presLayoutVars>
      </dgm:prSet>
      <dgm:spPr/>
    </dgm:pt>
    <dgm:pt modelId="{AE8D3BF2-5756-4F00-B6EA-C10F272EF04E}" type="pres">
      <dgm:prSet presAssocID="{69273317-C530-47E0-97AB-333FBF495CB4}" presName="txNode2" presStyleLbl="revTx" presStyleIdx="1" presStyleCnt="3" custScaleX="69173" custLinFactNeighborX="61877" custLinFactNeighborY="-37843">
        <dgm:presLayoutVars>
          <dgm:bulletEnabled val="1"/>
        </dgm:presLayoutVars>
      </dgm:prSet>
      <dgm:spPr/>
    </dgm:pt>
    <dgm:pt modelId="{9114D9F7-638B-4C4B-9367-37BE8462A5A0}" type="pres">
      <dgm:prSet presAssocID="{FF97402C-F7BA-4ED2-ABF5-929572002CBE}" presName="dotNode2" presStyleCnt="0"/>
      <dgm:spPr/>
    </dgm:pt>
    <dgm:pt modelId="{F938E5B5-F4DA-4001-886C-C23778F8FB4B}" type="pres">
      <dgm:prSet presAssocID="{FF97402C-F7BA-4ED2-ABF5-929572002CBE}" presName="dotRepeatNode" presStyleLbl="fgShp" presStyleIdx="0" presStyleCnt="1"/>
      <dgm:spPr/>
    </dgm:pt>
    <dgm:pt modelId="{70674F58-4ED6-43FA-B26F-6EF1613D918B}" type="pres">
      <dgm:prSet presAssocID="{C354EA8C-DA58-4FB1-B523-D74DCDD494B1}" presName="txNode3" presStyleLbl="revTx" presStyleIdx="2" presStyleCnt="3" custScaleX="52671" custScaleY="135565" custLinFactNeighborX="47542" custLinFactNeighborY="24927">
        <dgm:presLayoutVars>
          <dgm:bulletEnabled val="1"/>
        </dgm:presLayoutVars>
      </dgm:prSet>
      <dgm:spPr/>
    </dgm:pt>
  </dgm:ptLst>
  <dgm:cxnLst>
    <dgm:cxn modelId="{BA6C1706-CF98-4FFE-94DA-5ED986FEE477}" type="presOf" srcId="{FF97402C-F7BA-4ED2-ABF5-929572002CBE}" destId="{F938E5B5-F4DA-4001-886C-C23778F8FB4B}" srcOrd="0" destOrd="0" presId="urn:microsoft.com/office/officeart/2009/3/layout/DescendingProcess"/>
    <dgm:cxn modelId="{0605F823-1E53-4E3D-8EE1-322D0EF9A082}" srcId="{AFC027F4-9678-49CA-82FD-157F1C92BE8A}" destId="{CD2DDD28-7A2F-4865-ACB8-F6DDDFB1642A}" srcOrd="0" destOrd="0" parTransId="{C1527C95-4745-44A5-8B17-D40B1076A1EB}" sibTransId="{F4E18F1C-1652-4BE3-A399-2223089B5EE0}"/>
    <dgm:cxn modelId="{42C6DB5C-CE40-4BA6-994C-DD71EC886A51}" type="presOf" srcId="{CD2DDD28-7A2F-4865-ACB8-F6DDDFB1642A}" destId="{3A158C46-E890-4A3B-9DD0-22B4CCCD633D}" srcOrd="0" destOrd="0" presId="urn:microsoft.com/office/officeart/2009/3/layout/DescendingProcess"/>
    <dgm:cxn modelId="{7D5D5042-7965-40CD-A2E0-5EB248A56B07}" srcId="{AFC027F4-9678-49CA-82FD-157F1C92BE8A}" destId="{C354EA8C-DA58-4FB1-B523-D74DCDD494B1}" srcOrd="2" destOrd="0" parTransId="{CB8D5400-5BA8-4B77-B0E9-C74655B04EDC}" sibTransId="{6659B9EC-82A7-450C-BD46-F241279E4762}"/>
    <dgm:cxn modelId="{2988F6A0-66C3-4053-A37F-6FCE25D90633}" type="presOf" srcId="{69273317-C530-47E0-97AB-333FBF495CB4}" destId="{AE8D3BF2-5756-4F00-B6EA-C10F272EF04E}" srcOrd="0" destOrd="0" presId="urn:microsoft.com/office/officeart/2009/3/layout/DescendingProcess"/>
    <dgm:cxn modelId="{703934A7-570F-45CF-9A6D-9608404A1E6E}" type="presOf" srcId="{AFC027F4-9678-49CA-82FD-157F1C92BE8A}" destId="{445DFA98-49DB-469A-9843-5CEC6277DECA}" srcOrd="0" destOrd="0" presId="urn:microsoft.com/office/officeart/2009/3/layout/DescendingProcess"/>
    <dgm:cxn modelId="{A8165ED2-2A51-47EB-9366-F81ACA4D7DEF}" srcId="{AFC027F4-9678-49CA-82FD-157F1C92BE8A}" destId="{69273317-C530-47E0-97AB-333FBF495CB4}" srcOrd="1" destOrd="0" parTransId="{4B3D2C14-5D0C-446E-87E5-DB44A640A2E9}" sibTransId="{FF97402C-F7BA-4ED2-ABF5-929572002CBE}"/>
    <dgm:cxn modelId="{F409D4EE-77FF-4D9D-9D1E-F6D080C71CB5}" type="presOf" srcId="{C354EA8C-DA58-4FB1-B523-D74DCDD494B1}" destId="{70674F58-4ED6-43FA-B26F-6EF1613D918B}" srcOrd="0" destOrd="0" presId="urn:microsoft.com/office/officeart/2009/3/layout/DescendingProcess"/>
    <dgm:cxn modelId="{17E81A5E-A17F-4579-B1DF-DFBDA066B7C1}" type="presParOf" srcId="{445DFA98-49DB-469A-9843-5CEC6277DECA}" destId="{F0545400-9B9F-438E-96BE-70DBCA440A4D}" srcOrd="0" destOrd="0" presId="urn:microsoft.com/office/officeart/2009/3/layout/DescendingProcess"/>
    <dgm:cxn modelId="{608198F7-917E-4889-8EC6-10653AEC970B}" type="presParOf" srcId="{445DFA98-49DB-469A-9843-5CEC6277DECA}" destId="{3A158C46-E890-4A3B-9DD0-22B4CCCD633D}" srcOrd="1" destOrd="0" presId="urn:microsoft.com/office/officeart/2009/3/layout/DescendingProcess"/>
    <dgm:cxn modelId="{9F966B16-B3AF-4EB2-8559-5DFFA74EAAFB}" type="presParOf" srcId="{445DFA98-49DB-469A-9843-5CEC6277DECA}" destId="{AE8D3BF2-5756-4F00-B6EA-C10F272EF04E}" srcOrd="2" destOrd="0" presId="urn:microsoft.com/office/officeart/2009/3/layout/DescendingProcess"/>
    <dgm:cxn modelId="{AEE73708-7CDE-45FC-ABE8-FDEB076CA77C}" type="presParOf" srcId="{445DFA98-49DB-469A-9843-5CEC6277DECA}" destId="{9114D9F7-638B-4C4B-9367-37BE8462A5A0}" srcOrd="3" destOrd="0" presId="urn:microsoft.com/office/officeart/2009/3/layout/DescendingProcess"/>
    <dgm:cxn modelId="{D3775901-7F8D-4719-9C67-0E13DD399570}" type="presParOf" srcId="{9114D9F7-638B-4C4B-9367-37BE8462A5A0}" destId="{F938E5B5-F4DA-4001-886C-C23778F8FB4B}" srcOrd="0" destOrd="0" presId="urn:microsoft.com/office/officeart/2009/3/layout/DescendingProcess"/>
    <dgm:cxn modelId="{CF6F6790-8715-4223-BA55-7D8C611ED589}" type="presParOf" srcId="{445DFA98-49DB-469A-9843-5CEC6277DECA}" destId="{70674F58-4ED6-43FA-B26F-6EF1613D918B}" srcOrd="4" destOrd="0" presId="urn:microsoft.com/office/officeart/2009/3/layout/Descending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6FD995E-E05C-423C-9C29-44DACFEF30EF}" type="doc">
      <dgm:prSet loTypeId="urn:microsoft.com/office/officeart/2005/8/layout/cycle8" loCatId="cycle" qsTypeId="urn:microsoft.com/office/officeart/2005/8/quickstyle/simple1" qsCatId="simple" csTypeId="urn:microsoft.com/office/officeart/2005/8/colors/accent1_2" csCatId="accent1" phldr="1"/>
      <dgm:spPr/>
    </dgm:pt>
    <dgm:pt modelId="{4257133F-209C-4632-A2DE-6B9CE075B62A}">
      <dgm:prSet phldrT="[Text]"/>
      <dgm:spPr>
        <a:noFill/>
        <a:ln>
          <a:noFill/>
        </a:ln>
      </dgm:spPr>
      <dgm:t>
        <a:bodyPr/>
        <a:lstStyle/>
        <a:p>
          <a:endParaRPr lang="en-US" dirty="0"/>
        </a:p>
      </dgm:t>
    </dgm:pt>
    <dgm:pt modelId="{EA5C9724-1FD5-4423-A043-B1700C3979D9}" type="parTrans" cxnId="{5A5F26E3-4740-4865-8BC0-4263290D6546}">
      <dgm:prSet/>
      <dgm:spPr/>
      <dgm:t>
        <a:bodyPr/>
        <a:lstStyle/>
        <a:p>
          <a:endParaRPr lang="en-US"/>
        </a:p>
      </dgm:t>
    </dgm:pt>
    <dgm:pt modelId="{9930FDDF-30A4-4B1D-8998-C10B26845E00}" type="sibTrans" cxnId="{5A5F26E3-4740-4865-8BC0-4263290D6546}">
      <dgm:prSet/>
      <dgm:spPr/>
      <dgm:t>
        <a:bodyPr/>
        <a:lstStyle/>
        <a:p>
          <a:endParaRPr lang="en-US"/>
        </a:p>
      </dgm:t>
    </dgm:pt>
    <dgm:pt modelId="{F576BF72-13FF-4D36-A8F3-EBA77C731E3D}">
      <dgm:prSet phldrT="[Text]"/>
      <dgm:spPr>
        <a:noFill/>
        <a:ln>
          <a:noFill/>
        </a:ln>
      </dgm:spPr>
      <dgm:t>
        <a:bodyPr/>
        <a:lstStyle/>
        <a:p>
          <a:endParaRPr lang="en-US" dirty="0"/>
        </a:p>
      </dgm:t>
    </dgm:pt>
    <dgm:pt modelId="{81A44319-5247-4FEE-A17D-C2C72783DC56}" type="parTrans" cxnId="{E1044AC9-5D7B-4A0C-A344-84769C1DB75F}">
      <dgm:prSet/>
      <dgm:spPr/>
      <dgm:t>
        <a:bodyPr/>
        <a:lstStyle/>
        <a:p>
          <a:endParaRPr lang="en-US"/>
        </a:p>
      </dgm:t>
    </dgm:pt>
    <dgm:pt modelId="{E34F2EB6-DFA4-4F5D-8304-D37EDAD1BF07}" type="sibTrans" cxnId="{E1044AC9-5D7B-4A0C-A344-84769C1DB75F}">
      <dgm:prSet/>
      <dgm:spPr/>
      <dgm:t>
        <a:bodyPr/>
        <a:lstStyle/>
        <a:p>
          <a:endParaRPr lang="en-US"/>
        </a:p>
      </dgm:t>
    </dgm:pt>
    <dgm:pt modelId="{37D3F7A0-E16E-4DDA-B27D-C7AD32DBC6CB}">
      <dgm:prSet phldrT="[Text]"/>
      <dgm:spPr>
        <a:noFill/>
        <a:ln>
          <a:noFill/>
        </a:ln>
      </dgm:spPr>
      <dgm:t>
        <a:bodyPr/>
        <a:lstStyle/>
        <a:p>
          <a:endParaRPr lang="en-US" dirty="0"/>
        </a:p>
      </dgm:t>
    </dgm:pt>
    <dgm:pt modelId="{B3215A09-FA9A-4DC3-BB01-CED24F8B0D7D}" type="parTrans" cxnId="{1F33C5CE-4C84-4828-8A63-9A7EC8AB82C9}">
      <dgm:prSet/>
      <dgm:spPr/>
      <dgm:t>
        <a:bodyPr/>
        <a:lstStyle/>
        <a:p>
          <a:endParaRPr lang="en-US"/>
        </a:p>
      </dgm:t>
    </dgm:pt>
    <dgm:pt modelId="{8232D697-421C-4C5A-BBBE-4E1EF1633458}" type="sibTrans" cxnId="{1F33C5CE-4C84-4828-8A63-9A7EC8AB82C9}">
      <dgm:prSet/>
      <dgm:spPr/>
      <dgm:t>
        <a:bodyPr/>
        <a:lstStyle/>
        <a:p>
          <a:endParaRPr lang="en-US"/>
        </a:p>
      </dgm:t>
    </dgm:pt>
    <dgm:pt modelId="{CCC87FA5-9E11-41A5-A8F9-B1E924F64BD0}">
      <dgm:prSet phldrT="[Text]"/>
      <dgm:spPr>
        <a:noFill/>
        <a:ln>
          <a:noFill/>
        </a:ln>
      </dgm:spPr>
      <dgm:t>
        <a:bodyPr/>
        <a:lstStyle/>
        <a:p>
          <a:endParaRPr lang="en-US" dirty="0"/>
        </a:p>
      </dgm:t>
    </dgm:pt>
    <dgm:pt modelId="{82D3BB88-A3FC-4C41-A906-E96B0FD8DDEA}" type="parTrans" cxnId="{BF73A180-9C1E-4036-87B8-9A8938A88578}">
      <dgm:prSet/>
      <dgm:spPr/>
      <dgm:t>
        <a:bodyPr/>
        <a:lstStyle/>
        <a:p>
          <a:endParaRPr lang="en-US"/>
        </a:p>
      </dgm:t>
    </dgm:pt>
    <dgm:pt modelId="{5A291AC3-8624-4B6D-8960-45B4F3310253}" type="sibTrans" cxnId="{BF73A180-9C1E-4036-87B8-9A8938A88578}">
      <dgm:prSet/>
      <dgm:spPr/>
      <dgm:t>
        <a:bodyPr/>
        <a:lstStyle/>
        <a:p>
          <a:endParaRPr lang="en-US"/>
        </a:p>
      </dgm:t>
    </dgm:pt>
    <dgm:pt modelId="{24E553A7-1BB3-42A5-9418-B3E046BE4DC4}">
      <dgm:prSet phldrT="[Text]"/>
      <dgm:spPr>
        <a:noFill/>
        <a:ln>
          <a:noFill/>
        </a:ln>
      </dgm:spPr>
      <dgm:t>
        <a:bodyPr/>
        <a:lstStyle/>
        <a:p>
          <a:endParaRPr lang="en-US" dirty="0"/>
        </a:p>
      </dgm:t>
    </dgm:pt>
    <dgm:pt modelId="{0E873227-3254-4840-B321-B7FAA10F7EDA}" type="parTrans" cxnId="{EE723FC3-A7AA-420D-BBC5-829CF90D3E19}">
      <dgm:prSet/>
      <dgm:spPr/>
      <dgm:t>
        <a:bodyPr/>
        <a:lstStyle/>
        <a:p>
          <a:endParaRPr lang="en-US"/>
        </a:p>
      </dgm:t>
    </dgm:pt>
    <dgm:pt modelId="{60E12C27-D0A4-4488-979D-94616B8BEBD7}" type="sibTrans" cxnId="{EE723FC3-A7AA-420D-BBC5-829CF90D3E19}">
      <dgm:prSet/>
      <dgm:spPr/>
      <dgm:t>
        <a:bodyPr/>
        <a:lstStyle/>
        <a:p>
          <a:endParaRPr lang="en-US"/>
        </a:p>
      </dgm:t>
    </dgm:pt>
    <dgm:pt modelId="{D07BD4C0-C828-4990-89E4-869396FFAB67}" type="pres">
      <dgm:prSet presAssocID="{56FD995E-E05C-423C-9C29-44DACFEF30EF}" presName="compositeShape" presStyleCnt="0">
        <dgm:presLayoutVars>
          <dgm:chMax val="7"/>
          <dgm:dir/>
          <dgm:resizeHandles val="exact"/>
        </dgm:presLayoutVars>
      </dgm:prSet>
      <dgm:spPr/>
    </dgm:pt>
    <dgm:pt modelId="{B177E81F-52DC-4AFA-863B-E62CB48B490E}" type="pres">
      <dgm:prSet presAssocID="{56FD995E-E05C-423C-9C29-44DACFEF30EF}" presName="wedge1" presStyleLbl="node1" presStyleIdx="0" presStyleCnt="5"/>
      <dgm:spPr/>
    </dgm:pt>
    <dgm:pt modelId="{C0DC8FC4-44EA-421A-B98A-CC3BB43F2C69}" type="pres">
      <dgm:prSet presAssocID="{56FD995E-E05C-423C-9C29-44DACFEF30EF}" presName="dummy1a" presStyleCnt="0"/>
      <dgm:spPr/>
    </dgm:pt>
    <dgm:pt modelId="{AEB7833F-8D58-4591-B560-CD7D6C1D245A}" type="pres">
      <dgm:prSet presAssocID="{56FD995E-E05C-423C-9C29-44DACFEF30EF}" presName="dummy1b" presStyleCnt="0"/>
      <dgm:spPr/>
    </dgm:pt>
    <dgm:pt modelId="{1CB6D417-334B-4096-88D2-E5E5B8BE4FB4}" type="pres">
      <dgm:prSet presAssocID="{56FD995E-E05C-423C-9C29-44DACFEF30EF}" presName="wedge1Tx" presStyleLbl="node1" presStyleIdx="0" presStyleCnt="5">
        <dgm:presLayoutVars>
          <dgm:chMax val="0"/>
          <dgm:chPref val="0"/>
          <dgm:bulletEnabled val="1"/>
        </dgm:presLayoutVars>
      </dgm:prSet>
      <dgm:spPr/>
    </dgm:pt>
    <dgm:pt modelId="{9989E917-3194-43AD-9D2C-44790A6EBE95}" type="pres">
      <dgm:prSet presAssocID="{56FD995E-E05C-423C-9C29-44DACFEF30EF}" presName="wedge2" presStyleLbl="node1" presStyleIdx="1" presStyleCnt="5"/>
      <dgm:spPr/>
    </dgm:pt>
    <dgm:pt modelId="{69484D3C-5F15-479E-8A34-B50A9956984F}" type="pres">
      <dgm:prSet presAssocID="{56FD995E-E05C-423C-9C29-44DACFEF30EF}" presName="dummy2a" presStyleCnt="0"/>
      <dgm:spPr/>
    </dgm:pt>
    <dgm:pt modelId="{97146AFC-F14E-4F7E-B90A-EEBCAEDD151F}" type="pres">
      <dgm:prSet presAssocID="{56FD995E-E05C-423C-9C29-44DACFEF30EF}" presName="dummy2b" presStyleCnt="0"/>
      <dgm:spPr/>
    </dgm:pt>
    <dgm:pt modelId="{4CAE870D-BEB5-41C1-9E56-A66A564E3180}" type="pres">
      <dgm:prSet presAssocID="{56FD995E-E05C-423C-9C29-44DACFEF30EF}" presName="wedge2Tx" presStyleLbl="node1" presStyleIdx="1" presStyleCnt="5">
        <dgm:presLayoutVars>
          <dgm:chMax val="0"/>
          <dgm:chPref val="0"/>
          <dgm:bulletEnabled val="1"/>
        </dgm:presLayoutVars>
      </dgm:prSet>
      <dgm:spPr/>
    </dgm:pt>
    <dgm:pt modelId="{65B3718C-EF54-4390-B1CE-1308E8B1020C}" type="pres">
      <dgm:prSet presAssocID="{56FD995E-E05C-423C-9C29-44DACFEF30EF}" presName="wedge3" presStyleLbl="node1" presStyleIdx="2" presStyleCnt="5"/>
      <dgm:spPr/>
    </dgm:pt>
    <dgm:pt modelId="{C8F3A515-74C4-4E54-AF46-DFF6BA788A75}" type="pres">
      <dgm:prSet presAssocID="{56FD995E-E05C-423C-9C29-44DACFEF30EF}" presName="dummy3a" presStyleCnt="0"/>
      <dgm:spPr/>
    </dgm:pt>
    <dgm:pt modelId="{5802FDC9-A816-4AC3-8A63-9766895A5C4A}" type="pres">
      <dgm:prSet presAssocID="{56FD995E-E05C-423C-9C29-44DACFEF30EF}" presName="dummy3b" presStyleCnt="0"/>
      <dgm:spPr/>
    </dgm:pt>
    <dgm:pt modelId="{B2D31C04-6B8C-4CE6-829B-7C4698708524}" type="pres">
      <dgm:prSet presAssocID="{56FD995E-E05C-423C-9C29-44DACFEF30EF}" presName="wedge3Tx" presStyleLbl="node1" presStyleIdx="2" presStyleCnt="5">
        <dgm:presLayoutVars>
          <dgm:chMax val="0"/>
          <dgm:chPref val="0"/>
          <dgm:bulletEnabled val="1"/>
        </dgm:presLayoutVars>
      </dgm:prSet>
      <dgm:spPr/>
    </dgm:pt>
    <dgm:pt modelId="{B7E22032-AEA7-4227-AC7E-5E09EA3AE78E}" type="pres">
      <dgm:prSet presAssocID="{56FD995E-E05C-423C-9C29-44DACFEF30EF}" presName="wedge4" presStyleLbl="node1" presStyleIdx="3" presStyleCnt="5"/>
      <dgm:spPr/>
    </dgm:pt>
    <dgm:pt modelId="{0B439358-148B-4AE4-A12A-4569A5F59F1B}" type="pres">
      <dgm:prSet presAssocID="{56FD995E-E05C-423C-9C29-44DACFEF30EF}" presName="dummy4a" presStyleCnt="0"/>
      <dgm:spPr/>
    </dgm:pt>
    <dgm:pt modelId="{DDF19C9C-11CD-4566-A29C-75AA83AD6687}" type="pres">
      <dgm:prSet presAssocID="{56FD995E-E05C-423C-9C29-44DACFEF30EF}" presName="dummy4b" presStyleCnt="0"/>
      <dgm:spPr/>
    </dgm:pt>
    <dgm:pt modelId="{BCDC08ED-0A52-4364-A6F1-F6A3EDFBC542}" type="pres">
      <dgm:prSet presAssocID="{56FD995E-E05C-423C-9C29-44DACFEF30EF}" presName="wedge4Tx" presStyleLbl="node1" presStyleIdx="3" presStyleCnt="5">
        <dgm:presLayoutVars>
          <dgm:chMax val="0"/>
          <dgm:chPref val="0"/>
          <dgm:bulletEnabled val="1"/>
        </dgm:presLayoutVars>
      </dgm:prSet>
      <dgm:spPr/>
    </dgm:pt>
    <dgm:pt modelId="{0AE51B92-782D-4A13-AA2F-575960481C8F}" type="pres">
      <dgm:prSet presAssocID="{56FD995E-E05C-423C-9C29-44DACFEF30EF}" presName="wedge5" presStyleLbl="node1" presStyleIdx="4" presStyleCnt="5"/>
      <dgm:spPr/>
    </dgm:pt>
    <dgm:pt modelId="{5FF402E6-564B-42DC-B345-04528825392C}" type="pres">
      <dgm:prSet presAssocID="{56FD995E-E05C-423C-9C29-44DACFEF30EF}" presName="dummy5a" presStyleCnt="0"/>
      <dgm:spPr/>
    </dgm:pt>
    <dgm:pt modelId="{19998E6B-B975-43EE-8CA1-AA06B4EE26A4}" type="pres">
      <dgm:prSet presAssocID="{56FD995E-E05C-423C-9C29-44DACFEF30EF}" presName="dummy5b" presStyleCnt="0"/>
      <dgm:spPr/>
    </dgm:pt>
    <dgm:pt modelId="{11E7C0DC-0CE0-40D8-90EC-EB5F60573799}" type="pres">
      <dgm:prSet presAssocID="{56FD995E-E05C-423C-9C29-44DACFEF30EF}" presName="wedge5Tx" presStyleLbl="node1" presStyleIdx="4" presStyleCnt="5">
        <dgm:presLayoutVars>
          <dgm:chMax val="0"/>
          <dgm:chPref val="0"/>
          <dgm:bulletEnabled val="1"/>
        </dgm:presLayoutVars>
      </dgm:prSet>
      <dgm:spPr/>
    </dgm:pt>
    <dgm:pt modelId="{3C2B6C33-B938-4244-8A3A-929B49123421}" type="pres">
      <dgm:prSet presAssocID="{9930FDDF-30A4-4B1D-8998-C10B26845E00}" presName="arrowWedge1" presStyleLbl="fgSibTrans2D1" presStyleIdx="0" presStyleCnt="5"/>
      <dgm:spPr>
        <a:solidFill>
          <a:schemeClr val="tx2"/>
        </a:solidFill>
      </dgm:spPr>
    </dgm:pt>
    <dgm:pt modelId="{1787C638-8DBF-497E-8446-743EA233C2F8}" type="pres">
      <dgm:prSet presAssocID="{E34F2EB6-DFA4-4F5D-8304-D37EDAD1BF07}" presName="arrowWedge2" presStyleLbl="fgSibTrans2D1" presStyleIdx="1" presStyleCnt="5"/>
      <dgm:spPr>
        <a:solidFill>
          <a:schemeClr val="accent1"/>
        </a:solidFill>
      </dgm:spPr>
    </dgm:pt>
    <dgm:pt modelId="{E163CAEF-D76E-411D-B376-32FB03564859}" type="pres">
      <dgm:prSet presAssocID="{8232D697-421C-4C5A-BBBE-4E1EF1633458}" presName="arrowWedge3" presStyleLbl="fgSibTrans2D1" presStyleIdx="2" presStyleCnt="5"/>
      <dgm:spPr>
        <a:solidFill>
          <a:schemeClr val="accent5"/>
        </a:solidFill>
      </dgm:spPr>
    </dgm:pt>
    <dgm:pt modelId="{DE1136C5-7021-4053-999C-E8E5B368FCE2}" type="pres">
      <dgm:prSet presAssocID="{5A291AC3-8624-4B6D-8960-45B4F3310253}" presName="arrowWedge4" presStyleLbl="fgSibTrans2D1" presStyleIdx="3" presStyleCnt="5"/>
      <dgm:spPr>
        <a:solidFill>
          <a:schemeClr val="accent6"/>
        </a:solidFill>
      </dgm:spPr>
    </dgm:pt>
    <dgm:pt modelId="{78F0450B-9008-4627-AEC7-15507B55EF75}" type="pres">
      <dgm:prSet presAssocID="{60E12C27-D0A4-4488-979D-94616B8BEBD7}" presName="arrowWedge5" presStyleLbl="fgSibTrans2D1" presStyleIdx="4" presStyleCnt="5"/>
      <dgm:spPr>
        <a:solidFill>
          <a:schemeClr val="accent4"/>
        </a:solidFill>
      </dgm:spPr>
    </dgm:pt>
  </dgm:ptLst>
  <dgm:cxnLst>
    <dgm:cxn modelId="{EEB1231E-A0D4-49C3-B996-76654E41A2E1}" type="presOf" srcId="{CCC87FA5-9E11-41A5-A8F9-B1E924F64BD0}" destId="{BCDC08ED-0A52-4364-A6F1-F6A3EDFBC542}" srcOrd="1" destOrd="0" presId="urn:microsoft.com/office/officeart/2005/8/layout/cycle8"/>
    <dgm:cxn modelId="{2ABD9534-09EC-441D-B89A-EA0048C8F5E6}" type="presOf" srcId="{56FD995E-E05C-423C-9C29-44DACFEF30EF}" destId="{D07BD4C0-C828-4990-89E4-869396FFAB67}" srcOrd="0" destOrd="0" presId="urn:microsoft.com/office/officeart/2005/8/layout/cycle8"/>
    <dgm:cxn modelId="{B6C63B5B-44D0-40D7-8A60-E8EEBE68E73C}" type="presOf" srcId="{24E553A7-1BB3-42A5-9418-B3E046BE4DC4}" destId="{11E7C0DC-0CE0-40D8-90EC-EB5F60573799}" srcOrd="1" destOrd="0" presId="urn:microsoft.com/office/officeart/2005/8/layout/cycle8"/>
    <dgm:cxn modelId="{132D2951-C48B-44EE-B72B-EB8B1B245039}" type="presOf" srcId="{37D3F7A0-E16E-4DDA-B27D-C7AD32DBC6CB}" destId="{B2D31C04-6B8C-4CE6-829B-7C4698708524}" srcOrd="1" destOrd="0" presId="urn:microsoft.com/office/officeart/2005/8/layout/cycle8"/>
    <dgm:cxn modelId="{BF73A180-9C1E-4036-87B8-9A8938A88578}" srcId="{56FD995E-E05C-423C-9C29-44DACFEF30EF}" destId="{CCC87FA5-9E11-41A5-A8F9-B1E924F64BD0}" srcOrd="3" destOrd="0" parTransId="{82D3BB88-A3FC-4C41-A906-E96B0FD8DDEA}" sibTransId="{5A291AC3-8624-4B6D-8960-45B4F3310253}"/>
    <dgm:cxn modelId="{A8947286-ED14-4D63-AD16-5B27893D5FB6}" type="presOf" srcId="{CCC87FA5-9E11-41A5-A8F9-B1E924F64BD0}" destId="{B7E22032-AEA7-4227-AC7E-5E09EA3AE78E}" srcOrd="0" destOrd="0" presId="urn:microsoft.com/office/officeart/2005/8/layout/cycle8"/>
    <dgm:cxn modelId="{05B0CC89-1D11-4EFB-A671-55749832E439}" type="presOf" srcId="{4257133F-209C-4632-A2DE-6B9CE075B62A}" destId="{1CB6D417-334B-4096-88D2-E5E5B8BE4FB4}" srcOrd="1" destOrd="0" presId="urn:microsoft.com/office/officeart/2005/8/layout/cycle8"/>
    <dgm:cxn modelId="{3A17B08C-1B23-4CAE-97AB-5321DE6BFCA9}" type="presOf" srcId="{37D3F7A0-E16E-4DDA-B27D-C7AD32DBC6CB}" destId="{65B3718C-EF54-4390-B1CE-1308E8B1020C}" srcOrd="0" destOrd="0" presId="urn:microsoft.com/office/officeart/2005/8/layout/cycle8"/>
    <dgm:cxn modelId="{D318B494-B7E2-4935-96B6-814FF386C41B}" type="presOf" srcId="{4257133F-209C-4632-A2DE-6B9CE075B62A}" destId="{B177E81F-52DC-4AFA-863B-E62CB48B490E}" srcOrd="0" destOrd="0" presId="urn:microsoft.com/office/officeart/2005/8/layout/cycle8"/>
    <dgm:cxn modelId="{32BE3395-499B-4292-9F29-B854144656C3}" type="presOf" srcId="{F576BF72-13FF-4D36-A8F3-EBA77C731E3D}" destId="{9989E917-3194-43AD-9D2C-44790A6EBE95}" srcOrd="0" destOrd="0" presId="urn:microsoft.com/office/officeart/2005/8/layout/cycle8"/>
    <dgm:cxn modelId="{AA4C2898-7561-4C1F-A5D5-E4953302EF9E}" type="presOf" srcId="{F576BF72-13FF-4D36-A8F3-EBA77C731E3D}" destId="{4CAE870D-BEB5-41C1-9E56-A66A564E3180}" srcOrd="1" destOrd="0" presId="urn:microsoft.com/office/officeart/2005/8/layout/cycle8"/>
    <dgm:cxn modelId="{EE723FC3-A7AA-420D-BBC5-829CF90D3E19}" srcId="{56FD995E-E05C-423C-9C29-44DACFEF30EF}" destId="{24E553A7-1BB3-42A5-9418-B3E046BE4DC4}" srcOrd="4" destOrd="0" parTransId="{0E873227-3254-4840-B321-B7FAA10F7EDA}" sibTransId="{60E12C27-D0A4-4488-979D-94616B8BEBD7}"/>
    <dgm:cxn modelId="{E1044AC9-5D7B-4A0C-A344-84769C1DB75F}" srcId="{56FD995E-E05C-423C-9C29-44DACFEF30EF}" destId="{F576BF72-13FF-4D36-A8F3-EBA77C731E3D}" srcOrd="1" destOrd="0" parTransId="{81A44319-5247-4FEE-A17D-C2C72783DC56}" sibTransId="{E34F2EB6-DFA4-4F5D-8304-D37EDAD1BF07}"/>
    <dgm:cxn modelId="{1F33C5CE-4C84-4828-8A63-9A7EC8AB82C9}" srcId="{56FD995E-E05C-423C-9C29-44DACFEF30EF}" destId="{37D3F7A0-E16E-4DDA-B27D-C7AD32DBC6CB}" srcOrd="2" destOrd="0" parTransId="{B3215A09-FA9A-4DC3-BB01-CED24F8B0D7D}" sibTransId="{8232D697-421C-4C5A-BBBE-4E1EF1633458}"/>
    <dgm:cxn modelId="{5A5F26E3-4740-4865-8BC0-4263290D6546}" srcId="{56FD995E-E05C-423C-9C29-44DACFEF30EF}" destId="{4257133F-209C-4632-A2DE-6B9CE075B62A}" srcOrd="0" destOrd="0" parTransId="{EA5C9724-1FD5-4423-A043-B1700C3979D9}" sibTransId="{9930FDDF-30A4-4B1D-8998-C10B26845E00}"/>
    <dgm:cxn modelId="{E2280CE5-AB26-4098-B39E-71090AC9D295}" type="presOf" srcId="{24E553A7-1BB3-42A5-9418-B3E046BE4DC4}" destId="{0AE51B92-782D-4A13-AA2F-575960481C8F}" srcOrd="0" destOrd="0" presId="urn:microsoft.com/office/officeart/2005/8/layout/cycle8"/>
    <dgm:cxn modelId="{F1C5BAEA-4AD2-4354-9DE3-F40DEDAA3A73}" type="presParOf" srcId="{D07BD4C0-C828-4990-89E4-869396FFAB67}" destId="{B177E81F-52DC-4AFA-863B-E62CB48B490E}" srcOrd="0" destOrd="0" presId="urn:microsoft.com/office/officeart/2005/8/layout/cycle8"/>
    <dgm:cxn modelId="{0CAA8A28-3CA5-41A2-AE3C-26A5CF629DE1}" type="presParOf" srcId="{D07BD4C0-C828-4990-89E4-869396FFAB67}" destId="{C0DC8FC4-44EA-421A-B98A-CC3BB43F2C69}" srcOrd="1" destOrd="0" presId="urn:microsoft.com/office/officeart/2005/8/layout/cycle8"/>
    <dgm:cxn modelId="{2A43FA4C-0F63-47FC-930F-6BAC7B477BE1}" type="presParOf" srcId="{D07BD4C0-C828-4990-89E4-869396FFAB67}" destId="{AEB7833F-8D58-4591-B560-CD7D6C1D245A}" srcOrd="2" destOrd="0" presId="urn:microsoft.com/office/officeart/2005/8/layout/cycle8"/>
    <dgm:cxn modelId="{68F010E6-7C7B-4C60-8F49-9A27EF0A60E5}" type="presParOf" srcId="{D07BD4C0-C828-4990-89E4-869396FFAB67}" destId="{1CB6D417-334B-4096-88D2-E5E5B8BE4FB4}" srcOrd="3" destOrd="0" presId="urn:microsoft.com/office/officeart/2005/8/layout/cycle8"/>
    <dgm:cxn modelId="{8B5F9F57-71FE-431A-AC3F-02EDDD31938F}" type="presParOf" srcId="{D07BD4C0-C828-4990-89E4-869396FFAB67}" destId="{9989E917-3194-43AD-9D2C-44790A6EBE95}" srcOrd="4" destOrd="0" presId="urn:microsoft.com/office/officeart/2005/8/layout/cycle8"/>
    <dgm:cxn modelId="{99D3BDE3-A794-46C2-8A54-0B00C5BD3BCE}" type="presParOf" srcId="{D07BD4C0-C828-4990-89E4-869396FFAB67}" destId="{69484D3C-5F15-479E-8A34-B50A9956984F}" srcOrd="5" destOrd="0" presId="urn:microsoft.com/office/officeart/2005/8/layout/cycle8"/>
    <dgm:cxn modelId="{3B61FCD0-685E-4227-95A9-99D0BA7AECAC}" type="presParOf" srcId="{D07BD4C0-C828-4990-89E4-869396FFAB67}" destId="{97146AFC-F14E-4F7E-B90A-EEBCAEDD151F}" srcOrd="6" destOrd="0" presId="urn:microsoft.com/office/officeart/2005/8/layout/cycle8"/>
    <dgm:cxn modelId="{CBB8D62A-9F58-478D-8790-202DEE092468}" type="presParOf" srcId="{D07BD4C0-C828-4990-89E4-869396FFAB67}" destId="{4CAE870D-BEB5-41C1-9E56-A66A564E3180}" srcOrd="7" destOrd="0" presId="urn:microsoft.com/office/officeart/2005/8/layout/cycle8"/>
    <dgm:cxn modelId="{EBF26DA6-E56D-4303-8917-863C51D0296E}" type="presParOf" srcId="{D07BD4C0-C828-4990-89E4-869396FFAB67}" destId="{65B3718C-EF54-4390-B1CE-1308E8B1020C}" srcOrd="8" destOrd="0" presId="urn:microsoft.com/office/officeart/2005/8/layout/cycle8"/>
    <dgm:cxn modelId="{B5C3BE83-134A-4CA8-A786-4ED3E7161270}" type="presParOf" srcId="{D07BD4C0-C828-4990-89E4-869396FFAB67}" destId="{C8F3A515-74C4-4E54-AF46-DFF6BA788A75}" srcOrd="9" destOrd="0" presId="urn:microsoft.com/office/officeart/2005/8/layout/cycle8"/>
    <dgm:cxn modelId="{95751F0B-1C8A-4FF2-9DDF-C237C531BC5B}" type="presParOf" srcId="{D07BD4C0-C828-4990-89E4-869396FFAB67}" destId="{5802FDC9-A816-4AC3-8A63-9766895A5C4A}" srcOrd="10" destOrd="0" presId="urn:microsoft.com/office/officeart/2005/8/layout/cycle8"/>
    <dgm:cxn modelId="{720C2D3C-7CD2-47EF-A746-FB1FC47CE896}" type="presParOf" srcId="{D07BD4C0-C828-4990-89E4-869396FFAB67}" destId="{B2D31C04-6B8C-4CE6-829B-7C4698708524}" srcOrd="11" destOrd="0" presId="urn:microsoft.com/office/officeart/2005/8/layout/cycle8"/>
    <dgm:cxn modelId="{672E2190-F1BF-4247-A67F-D5021A0C199E}" type="presParOf" srcId="{D07BD4C0-C828-4990-89E4-869396FFAB67}" destId="{B7E22032-AEA7-4227-AC7E-5E09EA3AE78E}" srcOrd="12" destOrd="0" presId="urn:microsoft.com/office/officeart/2005/8/layout/cycle8"/>
    <dgm:cxn modelId="{05E371DC-9608-45EB-B4B3-55982D4CE91D}" type="presParOf" srcId="{D07BD4C0-C828-4990-89E4-869396FFAB67}" destId="{0B439358-148B-4AE4-A12A-4569A5F59F1B}" srcOrd="13" destOrd="0" presId="urn:microsoft.com/office/officeart/2005/8/layout/cycle8"/>
    <dgm:cxn modelId="{FDE33080-BA3E-4F46-B3ED-C1B492E472F1}" type="presParOf" srcId="{D07BD4C0-C828-4990-89E4-869396FFAB67}" destId="{DDF19C9C-11CD-4566-A29C-75AA83AD6687}" srcOrd="14" destOrd="0" presId="urn:microsoft.com/office/officeart/2005/8/layout/cycle8"/>
    <dgm:cxn modelId="{0E510AE4-1667-4F21-9E6D-457AA67D1B87}" type="presParOf" srcId="{D07BD4C0-C828-4990-89E4-869396FFAB67}" destId="{BCDC08ED-0A52-4364-A6F1-F6A3EDFBC542}" srcOrd="15" destOrd="0" presId="urn:microsoft.com/office/officeart/2005/8/layout/cycle8"/>
    <dgm:cxn modelId="{57A493D3-3A28-4329-90AC-0EAEA2E2286B}" type="presParOf" srcId="{D07BD4C0-C828-4990-89E4-869396FFAB67}" destId="{0AE51B92-782D-4A13-AA2F-575960481C8F}" srcOrd="16" destOrd="0" presId="urn:microsoft.com/office/officeart/2005/8/layout/cycle8"/>
    <dgm:cxn modelId="{0D3C02B2-AA49-49A6-B98C-59697CE9992D}" type="presParOf" srcId="{D07BD4C0-C828-4990-89E4-869396FFAB67}" destId="{5FF402E6-564B-42DC-B345-04528825392C}" srcOrd="17" destOrd="0" presId="urn:microsoft.com/office/officeart/2005/8/layout/cycle8"/>
    <dgm:cxn modelId="{CCF0D6F7-10E8-4151-9E9F-43C43B01E8EE}" type="presParOf" srcId="{D07BD4C0-C828-4990-89E4-869396FFAB67}" destId="{19998E6B-B975-43EE-8CA1-AA06B4EE26A4}" srcOrd="18" destOrd="0" presId="urn:microsoft.com/office/officeart/2005/8/layout/cycle8"/>
    <dgm:cxn modelId="{DDB2D213-CF47-479F-9B13-B2628DF54231}" type="presParOf" srcId="{D07BD4C0-C828-4990-89E4-869396FFAB67}" destId="{11E7C0DC-0CE0-40D8-90EC-EB5F60573799}" srcOrd="19" destOrd="0" presId="urn:microsoft.com/office/officeart/2005/8/layout/cycle8"/>
    <dgm:cxn modelId="{1FC5B17F-DA3C-41A2-B0D4-62CBF71248A9}" type="presParOf" srcId="{D07BD4C0-C828-4990-89E4-869396FFAB67}" destId="{3C2B6C33-B938-4244-8A3A-929B49123421}" srcOrd="20" destOrd="0" presId="urn:microsoft.com/office/officeart/2005/8/layout/cycle8"/>
    <dgm:cxn modelId="{FECD6C82-B386-4D79-B318-CF61FB780A46}" type="presParOf" srcId="{D07BD4C0-C828-4990-89E4-869396FFAB67}" destId="{1787C638-8DBF-497E-8446-743EA233C2F8}" srcOrd="21" destOrd="0" presId="urn:microsoft.com/office/officeart/2005/8/layout/cycle8"/>
    <dgm:cxn modelId="{F3865B1F-67BB-46E1-A6F6-3292F3F71E1E}" type="presParOf" srcId="{D07BD4C0-C828-4990-89E4-869396FFAB67}" destId="{E163CAEF-D76E-411D-B376-32FB03564859}" srcOrd="22" destOrd="0" presId="urn:microsoft.com/office/officeart/2005/8/layout/cycle8"/>
    <dgm:cxn modelId="{00384C31-D12B-4067-9B8C-F2DBE4576D68}" type="presParOf" srcId="{D07BD4C0-C828-4990-89E4-869396FFAB67}" destId="{DE1136C5-7021-4053-999C-E8E5B368FCE2}" srcOrd="23" destOrd="0" presId="urn:microsoft.com/office/officeart/2005/8/layout/cycle8"/>
    <dgm:cxn modelId="{1D68D1A9-5EB3-408D-AE15-4FECF5C7FB8E}" type="presParOf" srcId="{D07BD4C0-C828-4990-89E4-869396FFAB67}" destId="{78F0450B-9008-4627-AEC7-15507B55EF75}" srcOrd="2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6FD995E-E05C-423C-9C29-44DACFEF30EF}" type="doc">
      <dgm:prSet loTypeId="urn:microsoft.com/office/officeart/2005/8/layout/cycle8" loCatId="cycle" qsTypeId="urn:microsoft.com/office/officeart/2005/8/quickstyle/simple1" qsCatId="simple" csTypeId="urn:microsoft.com/office/officeart/2005/8/colors/accent1_2" csCatId="accent1" phldr="1"/>
      <dgm:spPr/>
    </dgm:pt>
    <dgm:pt modelId="{4257133F-209C-4632-A2DE-6B9CE075B62A}">
      <dgm:prSet phldrT="[Text]"/>
      <dgm:spPr>
        <a:noFill/>
        <a:ln>
          <a:noFill/>
        </a:ln>
      </dgm:spPr>
      <dgm:t>
        <a:bodyPr/>
        <a:lstStyle/>
        <a:p>
          <a:endParaRPr lang="en-US" dirty="0"/>
        </a:p>
      </dgm:t>
    </dgm:pt>
    <dgm:pt modelId="{EA5C9724-1FD5-4423-A043-B1700C3979D9}" type="parTrans" cxnId="{5A5F26E3-4740-4865-8BC0-4263290D6546}">
      <dgm:prSet/>
      <dgm:spPr/>
      <dgm:t>
        <a:bodyPr/>
        <a:lstStyle/>
        <a:p>
          <a:endParaRPr lang="en-US"/>
        </a:p>
      </dgm:t>
    </dgm:pt>
    <dgm:pt modelId="{9930FDDF-30A4-4B1D-8998-C10B26845E00}" type="sibTrans" cxnId="{5A5F26E3-4740-4865-8BC0-4263290D6546}">
      <dgm:prSet/>
      <dgm:spPr/>
      <dgm:t>
        <a:bodyPr/>
        <a:lstStyle/>
        <a:p>
          <a:endParaRPr lang="en-US"/>
        </a:p>
      </dgm:t>
    </dgm:pt>
    <dgm:pt modelId="{F576BF72-13FF-4D36-A8F3-EBA77C731E3D}">
      <dgm:prSet phldrT="[Text]"/>
      <dgm:spPr>
        <a:noFill/>
        <a:ln>
          <a:noFill/>
        </a:ln>
      </dgm:spPr>
      <dgm:t>
        <a:bodyPr/>
        <a:lstStyle/>
        <a:p>
          <a:endParaRPr lang="en-US" dirty="0"/>
        </a:p>
      </dgm:t>
    </dgm:pt>
    <dgm:pt modelId="{81A44319-5247-4FEE-A17D-C2C72783DC56}" type="parTrans" cxnId="{E1044AC9-5D7B-4A0C-A344-84769C1DB75F}">
      <dgm:prSet/>
      <dgm:spPr/>
      <dgm:t>
        <a:bodyPr/>
        <a:lstStyle/>
        <a:p>
          <a:endParaRPr lang="en-US"/>
        </a:p>
      </dgm:t>
    </dgm:pt>
    <dgm:pt modelId="{E34F2EB6-DFA4-4F5D-8304-D37EDAD1BF07}" type="sibTrans" cxnId="{E1044AC9-5D7B-4A0C-A344-84769C1DB75F}">
      <dgm:prSet/>
      <dgm:spPr/>
      <dgm:t>
        <a:bodyPr/>
        <a:lstStyle/>
        <a:p>
          <a:endParaRPr lang="en-US"/>
        </a:p>
      </dgm:t>
    </dgm:pt>
    <dgm:pt modelId="{37D3F7A0-E16E-4DDA-B27D-C7AD32DBC6CB}">
      <dgm:prSet phldrT="[Text]"/>
      <dgm:spPr>
        <a:noFill/>
        <a:ln>
          <a:noFill/>
        </a:ln>
      </dgm:spPr>
      <dgm:t>
        <a:bodyPr/>
        <a:lstStyle/>
        <a:p>
          <a:endParaRPr lang="en-US" dirty="0"/>
        </a:p>
      </dgm:t>
    </dgm:pt>
    <dgm:pt modelId="{B3215A09-FA9A-4DC3-BB01-CED24F8B0D7D}" type="parTrans" cxnId="{1F33C5CE-4C84-4828-8A63-9A7EC8AB82C9}">
      <dgm:prSet/>
      <dgm:spPr/>
      <dgm:t>
        <a:bodyPr/>
        <a:lstStyle/>
        <a:p>
          <a:endParaRPr lang="en-US"/>
        </a:p>
      </dgm:t>
    </dgm:pt>
    <dgm:pt modelId="{8232D697-421C-4C5A-BBBE-4E1EF1633458}" type="sibTrans" cxnId="{1F33C5CE-4C84-4828-8A63-9A7EC8AB82C9}">
      <dgm:prSet/>
      <dgm:spPr/>
      <dgm:t>
        <a:bodyPr/>
        <a:lstStyle/>
        <a:p>
          <a:endParaRPr lang="en-US"/>
        </a:p>
      </dgm:t>
    </dgm:pt>
    <dgm:pt modelId="{CCC87FA5-9E11-41A5-A8F9-B1E924F64BD0}">
      <dgm:prSet phldrT="[Text]"/>
      <dgm:spPr>
        <a:noFill/>
        <a:ln>
          <a:noFill/>
        </a:ln>
      </dgm:spPr>
      <dgm:t>
        <a:bodyPr/>
        <a:lstStyle/>
        <a:p>
          <a:endParaRPr lang="en-US" dirty="0"/>
        </a:p>
      </dgm:t>
    </dgm:pt>
    <dgm:pt modelId="{82D3BB88-A3FC-4C41-A906-E96B0FD8DDEA}" type="parTrans" cxnId="{BF73A180-9C1E-4036-87B8-9A8938A88578}">
      <dgm:prSet/>
      <dgm:spPr/>
      <dgm:t>
        <a:bodyPr/>
        <a:lstStyle/>
        <a:p>
          <a:endParaRPr lang="en-US"/>
        </a:p>
      </dgm:t>
    </dgm:pt>
    <dgm:pt modelId="{5A291AC3-8624-4B6D-8960-45B4F3310253}" type="sibTrans" cxnId="{BF73A180-9C1E-4036-87B8-9A8938A88578}">
      <dgm:prSet/>
      <dgm:spPr/>
      <dgm:t>
        <a:bodyPr/>
        <a:lstStyle/>
        <a:p>
          <a:endParaRPr lang="en-US"/>
        </a:p>
      </dgm:t>
    </dgm:pt>
    <dgm:pt modelId="{24E553A7-1BB3-42A5-9418-B3E046BE4DC4}">
      <dgm:prSet phldrT="[Text]"/>
      <dgm:spPr>
        <a:noFill/>
        <a:ln>
          <a:noFill/>
        </a:ln>
      </dgm:spPr>
      <dgm:t>
        <a:bodyPr/>
        <a:lstStyle/>
        <a:p>
          <a:endParaRPr lang="en-US" dirty="0"/>
        </a:p>
      </dgm:t>
    </dgm:pt>
    <dgm:pt modelId="{0E873227-3254-4840-B321-B7FAA10F7EDA}" type="parTrans" cxnId="{EE723FC3-A7AA-420D-BBC5-829CF90D3E19}">
      <dgm:prSet/>
      <dgm:spPr/>
      <dgm:t>
        <a:bodyPr/>
        <a:lstStyle/>
        <a:p>
          <a:endParaRPr lang="en-US"/>
        </a:p>
      </dgm:t>
    </dgm:pt>
    <dgm:pt modelId="{60E12C27-D0A4-4488-979D-94616B8BEBD7}" type="sibTrans" cxnId="{EE723FC3-A7AA-420D-BBC5-829CF90D3E19}">
      <dgm:prSet/>
      <dgm:spPr/>
      <dgm:t>
        <a:bodyPr/>
        <a:lstStyle/>
        <a:p>
          <a:endParaRPr lang="en-US"/>
        </a:p>
      </dgm:t>
    </dgm:pt>
    <dgm:pt modelId="{D07BD4C0-C828-4990-89E4-869396FFAB67}" type="pres">
      <dgm:prSet presAssocID="{56FD995E-E05C-423C-9C29-44DACFEF30EF}" presName="compositeShape" presStyleCnt="0">
        <dgm:presLayoutVars>
          <dgm:chMax val="7"/>
          <dgm:dir/>
          <dgm:resizeHandles val="exact"/>
        </dgm:presLayoutVars>
      </dgm:prSet>
      <dgm:spPr/>
    </dgm:pt>
    <dgm:pt modelId="{B177E81F-52DC-4AFA-863B-E62CB48B490E}" type="pres">
      <dgm:prSet presAssocID="{56FD995E-E05C-423C-9C29-44DACFEF30EF}" presName="wedge1" presStyleLbl="node1" presStyleIdx="0" presStyleCnt="5"/>
      <dgm:spPr/>
    </dgm:pt>
    <dgm:pt modelId="{C0DC8FC4-44EA-421A-B98A-CC3BB43F2C69}" type="pres">
      <dgm:prSet presAssocID="{56FD995E-E05C-423C-9C29-44DACFEF30EF}" presName="dummy1a" presStyleCnt="0"/>
      <dgm:spPr/>
    </dgm:pt>
    <dgm:pt modelId="{AEB7833F-8D58-4591-B560-CD7D6C1D245A}" type="pres">
      <dgm:prSet presAssocID="{56FD995E-E05C-423C-9C29-44DACFEF30EF}" presName="dummy1b" presStyleCnt="0"/>
      <dgm:spPr/>
    </dgm:pt>
    <dgm:pt modelId="{1CB6D417-334B-4096-88D2-E5E5B8BE4FB4}" type="pres">
      <dgm:prSet presAssocID="{56FD995E-E05C-423C-9C29-44DACFEF30EF}" presName="wedge1Tx" presStyleLbl="node1" presStyleIdx="0" presStyleCnt="5">
        <dgm:presLayoutVars>
          <dgm:chMax val="0"/>
          <dgm:chPref val="0"/>
          <dgm:bulletEnabled val="1"/>
        </dgm:presLayoutVars>
      </dgm:prSet>
      <dgm:spPr/>
    </dgm:pt>
    <dgm:pt modelId="{9989E917-3194-43AD-9D2C-44790A6EBE95}" type="pres">
      <dgm:prSet presAssocID="{56FD995E-E05C-423C-9C29-44DACFEF30EF}" presName="wedge2" presStyleLbl="node1" presStyleIdx="1" presStyleCnt="5"/>
      <dgm:spPr/>
    </dgm:pt>
    <dgm:pt modelId="{69484D3C-5F15-479E-8A34-B50A9956984F}" type="pres">
      <dgm:prSet presAssocID="{56FD995E-E05C-423C-9C29-44DACFEF30EF}" presName="dummy2a" presStyleCnt="0"/>
      <dgm:spPr/>
    </dgm:pt>
    <dgm:pt modelId="{97146AFC-F14E-4F7E-B90A-EEBCAEDD151F}" type="pres">
      <dgm:prSet presAssocID="{56FD995E-E05C-423C-9C29-44DACFEF30EF}" presName="dummy2b" presStyleCnt="0"/>
      <dgm:spPr/>
    </dgm:pt>
    <dgm:pt modelId="{4CAE870D-BEB5-41C1-9E56-A66A564E3180}" type="pres">
      <dgm:prSet presAssocID="{56FD995E-E05C-423C-9C29-44DACFEF30EF}" presName="wedge2Tx" presStyleLbl="node1" presStyleIdx="1" presStyleCnt="5">
        <dgm:presLayoutVars>
          <dgm:chMax val="0"/>
          <dgm:chPref val="0"/>
          <dgm:bulletEnabled val="1"/>
        </dgm:presLayoutVars>
      </dgm:prSet>
      <dgm:spPr/>
    </dgm:pt>
    <dgm:pt modelId="{65B3718C-EF54-4390-B1CE-1308E8B1020C}" type="pres">
      <dgm:prSet presAssocID="{56FD995E-E05C-423C-9C29-44DACFEF30EF}" presName="wedge3" presStyleLbl="node1" presStyleIdx="2" presStyleCnt="5"/>
      <dgm:spPr/>
    </dgm:pt>
    <dgm:pt modelId="{C8F3A515-74C4-4E54-AF46-DFF6BA788A75}" type="pres">
      <dgm:prSet presAssocID="{56FD995E-E05C-423C-9C29-44DACFEF30EF}" presName="dummy3a" presStyleCnt="0"/>
      <dgm:spPr/>
    </dgm:pt>
    <dgm:pt modelId="{5802FDC9-A816-4AC3-8A63-9766895A5C4A}" type="pres">
      <dgm:prSet presAssocID="{56FD995E-E05C-423C-9C29-44DACFEF30EF}" presName="dummy3b" presStyleCnt="0"/>
      <dgm:spPr/>
    </dgm:pt>
    <dgm:pt modelId="{B2D31C04-6B8C-4CE6-829B-7C4698708524}" type="pres">
      <dgm:prSet presAssocID="{56FD995E-E05C-423C-9C29-44DACFEF30EF}" presName="wedge3Tx" presStyleLbl="node1" presStyleIdx="2" presStyleCnt="5">
        <dgm:presLayoutVars>
          <dgm:chMax val="0"/>
          <dgm:chPref val="0"/>
          <dgm:bulletEnabled val="1"/>
        </dgm:presLayoutVars>
      </dgm:prSet>
      <dgm:spPr/>
    </dgm:pt>
    <dgm:pt modelId="{B7E22032-AEA7-4227-AC7E-5E09EA3AE78E}" type="pres">
      <dgm:prSet presAssocID="{56FD995E-E05C-423C-9C29-44DACFEF30EF}" presName="wedge4" presStyleLbl="node1" presStyleIdx="3" presStyleCnt="5"/>
      <dgm:spPr/>
    </dgm:pt>
    <dgm:pt modelId="{0B439358-148B-4AE4-A12A-4569A5F59F1B}" type="pres">
      <dgm:prSet presAssocID="{56FD995E-E05C-423C-9C29-44DACFEF30EF}" presName="dummy4a" presStyleCnt="0"/>
      <dgm:spPr/>
    </dgm:pt>
    <dgm:pt modelId="{DDF19C9C-11CD-4566-A29C-75AA83AD6687}" type="pres">
      <dgm:prSet presAssocID="{56FD995E-E05C-423C-9C29-44DACFEF30EF}" presName="dummy4b" presStyleCnt="0"/>
      <dgm:spPr/>
    </dgm:pt>
    <dgm:pt modelId="{BCDC08ED-0A52-4364-A6F1-F6A3EDFBC542}" type="pres">
      <dgm:prSet presAssocID="{56FD995E-E05C-423C-9C29-44DACFEF30EF}" presName="wedge4Tx" presStyleLbl="node1" presStyleIdx="3" presStyleCnt="5">
        <dgm:presLayoutVars>
          <dgm:chMax val="0"/>
          <dgm:chPref val="0"/>
          <dgm:bulletEnabled val="1"/>
        </dgm:presLayoutVars>
      </dgm:prSet>
      <dgm:spPr/>
    </dgm:pt>
    <dgm:pt modelId="{0AE51B92-782D-4A13-AA2F-575960481C8F}" type="pres">
      <dgm:prSet presAssocID="{56FD995E-E05C-423C-9C29-44DACFEF30EF}" presName="wedge5" presStyleLbl="node1" presStyleIdx="4" presStyleCnt="5"/>
      <dgm:spPr/>
    </dgm:pt>
    <dgm:pt modelId="{5FF402E6-564B-42DC-B345-04528825392C}" type="pres">
      <dgm:prSet presAssocID="{56FD995E-E05C-423C-9C29-44DACFEF30EF}" presName="dummy5a" presStyleCnt="0"/>
      <dgm:spPr/>
    </dgm:pt>
    <dgm:pt modelId="{19998E6B-B975-43EE-8CA1-AA06B4EE26A4}" type="pres">
      <dgm:prSet presAssocID="{56FD995E-E05C-423C-9C29-44DACFEF30EF}" presName="dummy5b" presStyleCnt="0"/>
      <dgm:spPr/>
    </dgm:pt>
    <dgm:pt modelId="{11E7C0DC-0CE0-40D8-90EC-EB5F60573799}" type="pres">
      <dgm:prSet presAssocID="{56FD995E-E05C-423C-9C29-44DACFEF30EF}" presName="wedge5Tx" presStyleLbl="node1" presStyleIdx="4" presStyleCnt="5">
        <dgm:presLayoutVars>
          <dgm:chMax val="0"/>
          <dgm:chPref val="0"/>
          <dgm:bulletEnabled val="1"/>
        </dgm:presLayoutVars>
      </dgm:prSet>
      <dgm:spPr/>
    </dgm:pt>
    <dgm:pt modelId="{3C2B6C33-B938-4244-8A3A-929B49123421}" type="pres">
      <dgm:prSet presAssocID="{9930FDDF-30A4-4B1D-8998-C10B26845E00}" presName="arrowWedge1" presStyleLbl="fgSibTrans2D1" presStyleIdx="0" presStyleCnt="5"/>
      <dgm:spPr>
        <a:solidFill>
          <a:schemeClr val="tx2"/>
        </a:solidFill>
      </dgm:spPr>
    </dgm:pt>
    <dgm:pt modelId="{1787C638-8DBF-497E-8446-743EA233C2F8}" type="pres">
      <dgm:prSet presAssocID="{E34F2EB6-DFA4-4F5D-8304-D37EDAD1BF07}" presName="arrowWedge2" presStyleLbl="fgSibTrans2D1" presStyleIdx="1" presStyleCnt="5"/>
      <dgm:spPr>
        <a:solidFill>
          <a:schemeClr val="accent1"/>
        </a:solidFill>
      </dgm:spPr>
    </dgm:pt>
    <dgm:pt modelId="{E163CAEF-D76E-411D-B376-32FB03564859}" type="pres">
      <dgm:prSet presAssocID="{8232D697-421C-4C5A-BBBE-4E1EF1633458}" presName="arrowWedge3" presStyleLbl="fgSibTrans2D1" presStyleIdx="2" presStyleCnt="5"/>
      <dgm:spPr>
        <a:solidFill>
          <a:schemeClr val="accent5"/>
        </a:solidFill>
      </dgm:spPr>
    </dgm:pt>
    <dgm:pt modelId="{DE1136C5-7021-4053-999C-E8E5B368FCE2}" type="pres">
      <dgm:prSet presAssocID="{5A291AC3-8624-4B6D-8960-45B4F3310253}" presName="arrowWedge4" presStyleLbl="fgSibTrans2D1" presStyleIdx="3" presStyleCnt="5"/>
      <dgm:spPr>
        <a:solidFill>
          <a:schemeClr val="accent6"/>
        </a:solidFill>
      </dgm:spPr>
    </dgm:pt>
    <dgm:pt modelId="{78F0450B-9008-4627-AEC7-15507B55EF75}" type="pres">
      <dgm:prSet presAssocID="{60E12C27-D0A4-4488-979D-94616B8BEBD7}" presName="arrowWedge5" presStyleLbl="fgSibTrans2D1" presStyleIdx="4" presStyleCnt="5"/>
      <dgm:spPr>
        <a:solidFill>
          <a:schemeClr val="accent4"/>
        </a:solidFill>
      </dgm:spPr>
    </dgm:pt>
  </dgm:ptLst>
  <dgm:cxnLst>
    <dgm:cxn modelId="{EEB1231E-A0D4-49C3-B996-76654E41A2E1}" type="presOf" srcId="{CCC87FA5-9E11-41A5-A8F9-B1E924F64BD0}" destId="{BCDC08ED-0A52-4364-A6F1-F6A3EDFBC542}" srcOrd="1" destOrd="0" presId="urn:microsoft.com/office/officeart/2005/8/layout/cycle8"/>
    <dgm:cxn modelId="{2ABD9534-09EC-441D-B89A-EA0048C8F5E6}" type="presOf" srcId="{56FD995E-E05C-423C-9C29-44DACFEF30EF}" destId="{D07BD4C0-C828-4990-89E4-869396FFAB67}" srcOrd="0" destOrd="0" presId="urn:microsoft.com/office/officeart/2005/8/layout/cycle8"/>
    <dgm:cxn modelId="{B6C63B5B-44D0-40D7-8A60-E8EEBE68E73C}" type="presOf" srcId="{24E553A7-1BB3-42A5-9418-B3E046BE4DC4}" destId="{11E7C0DC-0CE0-40D8-90EC-EB5F60573799}" srcOrd="1" destOrd="0" presId="urn:microsoft.com/office/officeart/2005/8/layout/cycle8"/>
    <dgm:cxn modelId="{132D2951-C48B-44EE-B72B-EB8B1B245039}" type="presOf" srcId="{37D3F7A0-E16E-4DDA-B27D-C7AD32DBC6CB}" destId="{B2D31C04-6B8C-4CE6-829B-7C4698708524}" srcOrd="1" destOrd="0" presId="urn:microsoft.com/office/officeart/2005/8/layout/cycle8"/>
    <dgm:cxn modelId="{BF73A180-9C1E-4036-87B8-9A8938A88578}" srcId="{56FD995E-E05C-423C-9C29-44DACFEF30EF}" destId="{CCC87FA5-9E11-41A5-A8F9-B1E924F64BD0}" srcOrd="3" destOrd="0" parTransId="{82D3BB88-A3FC-4C41-A906-E96B0FD8DDEA}" sibTransId="{5A291AC3-8624-4B6D-8960-45B4F3310253}"/>
    <dgm:cxn modelId="{A8947286-ED14-4D63-AD16-5B27893D5FB6}" type="presOf" srcId="{CCC87FA5-9E11-41A5-A8F9-B1E924F64BD0}" destId="{B7E22032-AEA7-4227-AC7E-5E09EA3AE78E}" srcOrd="0" destOrd="0" presId="urn:microsoft.com/office/officeart/2005/8/layout/cycle8"/>
    <dgm:cxn modelId="{05B0CC89-1D11-4EFB-A671-55749832E439}" type="presOf" srcId="{4257133F-209C-4632-A2DE-6B9CE075B62A}" destId="{1CB6D417-334B-4096-88D2-E5E5B8BE4FB4}" srcOrd="1" destOrd="0" presId="urn:microsoft.com/office/officeart/2005/8/layout/cycle8"/>
    <dgm:cxn modelId="{3A17B08C-1B23-4CAE-97AB-5321DE6BFCA9}" type="presOf" srcId="{37D3F7A0-E16E-4DDA-B27D-C7AD32DBC6CB}" destId="{65B3718C-EF54-4390-B1CE-1308E8B1020C}" srcOrd="0" destOrd="0" presId="urn:microsoft.com/office/officeart/2005/8/layout/cycle8"/>
    <dgm:cxn modelId="{D318B494-B7E2-4935-96B6-814FF386C41B}" type="presOf" srcId="{4257133F-209C-4632-A2DE-6B9CE075B62A}" destId="{B177E81F-52DC-4AFA-863B-E62CB48B490E}" srcOrd="0" destOrd="0" presId="urn:microsoft.com/office/officeart/2005/8/layout/cycle8"/>
    <dgm:cxn modelId="{32BE3395-499B-4292-9F29-B854144656C3}" type="presOf" srcId="{F576BF72-13FF-4D36-A8F3-EBA77C731E3D}" destId="{9989E917-3194-43AD-9D2C-44790A6EBE95}" srcOrd="0" destOrd="0" presId="urn:microsoft.com/office/officeart/2005/8/layout/cycle8"/>
    <dgm:cxn modelId="{AA4C2898-7561-4C1F-A5D5-E4953302EF9E}" type="presOf" srcId="{F576BF72-13FF-4D36-A8F3-EBA77C731E3D}" destId="{4CAE870D-BEB5-41C1-9E56-A66A564E3180}" srcOrd="1" destOrd="0" presId="urn:microsoft.com/office/officeart/2005/8/layout/cycle8"/>
    <dgm:cxn modelId="{EE723FC3-A7AA-420D-BBC5-829CF90D3E19}" srcId="{56FD995E-E05C-423C-9C29-44DACFEF30EF}" destId="{24E553A7-1BB3-42A5-9418-B3E046BE4DC4}" srcOrd="4" destOrd="0" parTransId="{0E873227-3254-4840-B321-B7FAA10F7EDA}" sibTransId="{60E12C27-D0A4-4488-979D-94616B8BEBD7}"/>
    <dgm:cxn modelId="{E1044AC9-5D7B-4A0C-A344-84769C1DB75F}" srcId="{56FD995E-E05C-423C-9C29-44DACFEF30EF}" destId="{F576BF72-13FF-4D36-A8F3-EBA77C731E3D}" srcOrd="1" destOrd="0" parTransId="{81A44319-5247-4FEE-A17D-C2C72783DC56}" sibTransId="{E34F2EB6-DFA4-4F5D-8304-D37EDAD1BF07}"/>
    <dgm:cxn modelId="{1F33C5CE-4C84-4828-8A63-9A7EC8AB82C9}" srcId="{56FD995E-E05C-423C-9C29-44DACFEF30EF}" destId="{37D3F7A0-E16E-4DDA-B27D-C7AD32DBC6CB}" srcOrd="2" destOrd="0" parTransId="{B3215A09-FA9A-4DC3-BB01-CED24F8B0D7D}" sibTransId="{8232D697-421C-4C5A-BBBE-4E1EF1633458}"/>
    <dgm:cxn modelId="{5A5F26E3-4740-4865-8BC0-4263290D6546}" srcId="{56FD995E-E05C-423C-9C29-44DACFEF30EF}" destId="{4257133F-209C-4632-A2DE-6B9CE075B62A}" srcOrd="0" destOrd="0" parTransId="{EA5C9724-1FD5-4423-A043-B1700C3979D9}" sibTransId="{9930FDDF-30A4-4B1D-8998-C10B26845E00}"/>
    <dgm:cxn modelId="{E2280CE5-AB26-4098-B39E-71090AC9D295}" type="presOf" srcId="{24E553A7-1BB3-42A5-9418-B3E046BE4DC4}" destId="{0AE51B92-782D-4A13-AA2F-575960481C8F}" srcOrd="0" destOrd="0" presId="urn:microsoft.com/office/officeart/2005/8/layout/cycle8"/>
    <dgm:cxn modelId="{F1C5BAEA-4AD2-4354-9DE3-F40DEDAA3A73}" type="presParOf" srcId="{D07BD4C0-C828-4990-89E4-869396FFAB67}" destId="{B177E81F-52DC-4AFA-863B-E62CB48B490E}" srcOrd="0" destOrd="0" presId="urn:microsoft.com/office/officeart/2005/8/layout/cycle8"/>
    <dgm:cxn modelId="{0CAA8A28-3CA5-41A2-AE3C-26A5CF629DE1}" type="presParOf" srcId="{D07BD4C0-C828-4990-89E4-869396FFAB67}" destId="{C0DC8FC4-44EA-421A-B98A-CC3BB43F2C69}" srcOrd="1" destOrd="0" presId="urn:microsoft.com/office/officeart/2005/8/layout/cycle8"/>
    <dgm:cxn modelId="{2A43FA4C-0F63-47FC-930F-6BAC7B477BE1}" type="presParOf" srcId="{D07BD4C0-C828-4990-89E4-869396FFAB67}" destId="{AEB7833F-8D58-4591-B560-CD7D6C1D245A}" srcOrd="2" destOrd="0" presId="urn:microsoft.com/office/officeart/2005/8/layout/cycle8"/>
    <dgm:cxn modelId="{68F010E6-7C7B-4C60-8F49-9A27EF0A60E5}" type="presParOf" srcId="{D07BD4C0-C828-4990-89E4-869396FFAB67}" destId="{1CB6D417-334B-4096-88D2-E5E5B8BE4FB4}" srcOrd="3" destOrd="0" presId="urn:microsoft.com/office/officeart/2005/8/layout/cycle8"/>
    <dgm:cxn modelId="{8B5F9F57-71FE-431A-AC3F-02EDDD31938F}" type="presParOf" srcId="{D07BD4C0-C828-4990-89E4-869396FFAB67}" destId="{9989E917-3194-43AD-9D2C-44790A6EBE95}" srcOrd="4" destOrd="0" presId="urn:microsoft.com/office/officeart/2005/8/layout/cycle8"/>
    <dgm:cxn modelId="{99D3BDE3-A794-46C2-8A54-0B00C5BD3BCE}" type="presParOf" srcId="{D07BD4C0-C828-4990-89E4-869396FFAB67}" destId="{69484D3C-5F15-479E-8A34-B50A9956984F}" srcOrd="5" destOrd="0" presId="urn:microsoft.com/office/officeart/2005/8/layout/cycle8"/>
    <dgm:cxn modelId="{3B61FCD0-685E-4227-95A9-99D0BA7AECAC}" type="presParOf" srcId="{D07BD4C0-C828-4990-89E4-869396FFAB67}" destId="{97146AFC-F14E-4F7E-B90A-EEBCAEDD151F}" srcOrd="6" destOrd="0" presId="urn:microsoft.com/office/officeart/2005/8/layout/cycle8"/>
    <dgm:cxn modelId="{CBB8D62A-9F58-478D-8790-202DEE092468}" type="presParOf" srcId="{D07BD4C0-C828-4990-89E4-869396FFAB67}" destId="{4CAE870D-BEB5-41C1-9E56-A66A564E3180}" srcOrd="7" destOrd="0" presId="urn:microsoft.com/office/officeart/2005/8/layout/cycle8"/>
    <dgm:cxn modelId="{EBF26DA6-E56D-4303-8917-863C51D0296E}" type="presParOf" srcId="{D07BD4C0-C828-4990-89E4-869396FFAB67}" destId="{65B3718C-EF54-4390-B1CE-1308E8B1020C}" srcOrd="8" destOrd="0" presId="urn:microsoft.com/office/officeart/2005/8/layout/cycle8"/>
    <dgm:cxn modelId="{B5C3BE83-134A-4CA8-A786-4ED3E7161270}" type="presParOf" srcId="{D07BD4C0-C828-4990-89E4-869396FFAB67}" destId="{C8F3A515-74C4-4E54-AF46-DFF6BA788A75}" srcOrd="9" destOrd="0" presId="urn:microsoft.com/office/officeart/2005/8/layout/cycle8"/>
    <dgm:cxn modelId="{95751F0B-1C8A-4FF2-9DDF-C237C531BC5B}" type="presParOf" srcId="{D07BD4C0-C828-4990-89E4-869396FFAB67}" destId="{5802FDC9-A816-4AC3-8A63-9766895A5C4A}" srcOrd="10" destOrd="0" presId="urn:microsoft.com/office/officeart/2005/8/layout/cycle8"/>
    <dgm:cxn modelId="{720C2D3C-7CD2-47EF-A746-FB1FC47CE896}" type="presParOf" srcId="{D07BD4C0-C828-4990-89E4-869396FFAB67}" destId="{B2D31C04-6B8C-4CE6-829B-7C4698708524}" srcOrd="11" destOrd="0" presId="urn:microsoft.com/office/officeart/2005/8/layout/cycle8"/>
    <dgm:cxn modelId="{672E2190-F1BF-4247-A67F-D5021A0C199E}" type="presParOf" srcId="{D07BD4C0-C828-4990-89E4-869396FFAB67}" destId="{B7E22032-AEA7-4227-AC7E-5E09EA3AE78E}" srcOrd="12" destOrd="0" presId="urn:microsoft.com/office/officeart/2005/8/layout/cycle8"/>
    <dgm:cxn modelId="{05E371DC-9608-45EB-B4B3-55982D4CE91D}" type="presParOf" srcId="{D07BD4C0-C828-4990-89E4-869396FFAB67}" destId="{0B439358-148B-4AE4-A12A-4569A5F59F1B}" srcOrd="13" destOrd="0" presId="urn:microsoft.com/office/officeart/2005/8/layout/cycle8"/>
    <dgm:cxn modelId="{FDE33080-BA3E-4F46-B3ED-C1B492E472F1}" type="presParOf" srcId="{D07BD4C0-C828-4990-89E4-869396FFAB67}" destId="{DDF19C9C-11CD-4566-A29C-75AA83AD6687}" srcOrd="14" destOrd="0" presId="urn:microsoft.com/office/officeart/2005/8/layout/cycle8"/>
    <dgm:cxn modelId="{0E510AE4-1667-4F21-9E6D-457AA67D1B87}" type="presParOf" srcId="{D07BD4C0-C828-4990-89E4-869396FFAB67}" destId="{BCDC08ED-0A52-4364-A6F1-F6A3EDFBC542}" srcOrd="15" destOrd="0" presId="urn:microsoft.com/office/officeart/2005/8/layout/cycle8"/>
    <dgm:cxn modelId="{57A493D3-3A28-4329-90AC-0EAEA2E2286B}" type="presParOf" srcId="{D07BD4C0-C828-4990-89E4-869396FFAB67}" destId="{0AE51B92-782D-4A13-AA2F-575960481C8F}" srcOrd="16" destOrd="0" presId="urn:microsoft.com/office/officeart/2005/8/layout/cycle8"/>
    <dgm:cxn modelId="{0D3C02B2-AA49-49A6-B98C-59697CE9992D}" type="presParOf" srcId="{D07BD4C0-C828-4990-89E4-869396FFAB67}" destId="{5FF402E6-564B-42DC-B345-04528825392C}" srcOrd="17" destOrd="0" presId="urn:microsoft.com/office/officeart/2005/8/layout/cycle8"/>
    <dgm:cxn modelId="{CCF0D6F7-10E8-4151-9E9F-43C43B01E8EE}" type="presParOf" srcId="{D07BD4C0-C828-4990-89E4-869396FFAB67}" destId="{19998E6B-B975-43EE-8CA1-AA06B4EE26A4}" srcOrd="18" destOrd="0" presId="urn:microsoft.com/office/officeart/2005/8/layout/cycle8"/>
    <dgm:cxn modelId="{DDB2D213-CF47-479F-9B13-B2628DF54231}" type="presParOf" srcId="{D07BD4C0-C828-4990-89E4-869396FFAB67}" destId="{11E7C0DC-0CE0-40D8-90EC-EB5F60573799}" srcOrd="19" destOrd="0" presId="urn:microsoft.com/office/officeart/2005/8/layout/cycle8"/>
    <dgm:cxn modelId="{1FC5B17F-DA3C-41A2-B0D4-62CBF71248A9}" type="presParOf" srcId="{D07BD4C0-C828-4990-89E4-869396FFAB67}" destId="{3C2B6C33-B938-4244-8A3A-929B49123421}" srcOrd="20" destOrd="0" presId="urn:microsoft.com/office/officeart/2005/8/layout/cycle8"/>
    <dgm:cxn modelId="{FECD6C82-B386-4D79-B318-CF61FB780A46}" type="presParOf" srcId="{D07BD4C0-C828-4990-89E4-869396FFAB67}" destId="{1787C638-8DBF-497E-8446-743EA233C2F8}" srcOrd="21" destOrd="0" presId="urn:microsoft.com/office/officeart/2005/8/layout/cycle8"/>
    <dgm:cxn modelId="{F3865B1F-67BB-46E1-A6F6-3292F3F71E1E}" type="presParOf" srcId="{D07BD4C0-C828-4990-89E4-869396FFAB67}" destId="{E163CAEF-D76E-411D-B376-32FB03564859}" srcOrd="22" destOrd="0" presId="urn:microsoft.com/office/officeart/2005/8/layout/cycle8"/>
    <dgm:cxn modelId="{00384C31-D12B-4067-9B8C-F2DBE4576D68}" type="presParOf" srcId="{D07BD4C0-C828-4990-89E4-869396FFAB67}" destId="{DE1136C5-7021-4053-999C-E8E5B368FCE2}" srcOrd="23" destOrd="0" presId="urn:microsoft.com/office/officeart/2005/8/layout/cycle8"/>
    <dgm:cxn modelId="{1D68D1A9-5EB3-408D-AE15-4FECF5C7FB8E}" type="presParOf" srcId="{D07BD4C0-C828-4990-89E4-869396FFAB67}" destId="{78F0450B-9008-4627-AEC7-15507B55EF75}" srcOrd="24" destOrd="0" presId="urn:microsoft.com/office/officeart/2005/8/layout/cycle8"/>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6FD995E-E05C-423C-9C29-44DACFEF30EF}" type="doc">
      <dgm:prSet loTypeId="urn:microsoft.com/office/officeart/2005/8/layout/cycle8" loCatId="cycle" qsTypeId="urn:microsoft.com/office/officeart/2005/8/quickstyle/simple1" qsCatId="simple" csTypeId="urn:microsoft.com/office/officeart/2005/8/colors/accent1_2" csCatId="accent1" phldr="1"/>
      <dgm:spPr/>
    </dgm:pt>
    <dgm:pt modelId="{4257133F-209C-4632-A2DE-6B9CE075B62A}">
      <dgm:prSet phldrT="[Text]"/>
      <dgm:spPr>
        <a:noFill/>
        <a:ln>
          <a:noFill/>
        </a:ln>
      </dgm:spPr>
      <dgm:t>
        <a:bodyPr/>
        <a:lstStyle/>
        <a:p>
          <a:endParaRPr lang="en-US" dirty="0"/>
        </a:p>
      </dgm:t>
    </dgm:pt>
    <dgm:pt modelId="{EA5C9724-1FD5-4423-A043-B1700C3979D9}" type="parTrans" cxnId="{5A5F26E3-4740-4865-8BC0-4263290D6546}">
      <dgm:prSet/>
      <dgm:spPr/>
      <dgm:t>
        <a:bodyPr/>
        <a:lstStyle/>
        <a:p>
          <a:endParaRPr lang="en-US"/>
        </a:p>
      </dgm:t>
    </dgm:pt>
    <dgm:pt modelId="{9930FDDF-30A4-4B1D-8998-C10B26845E00}" type="sibTrans" cxnId="{5A5F26E3-4740-4865-8BC0-4263290D6546}">
      <dgm:prSet/>
      <dgm:spPr/>
      <dgm:t>
        <a:bodyPr/>
        <a:lstStyle/>
        <a:p>
          <a:endParaRPr lang="en-US"/>
        </a:p>
      </dgm:t>
    </dgm:pt>
    <dgm:pt modelId="{F576BF72-13FF-4D36-A8F3-EBA77C731E3D}">
      <dgm:prSet phldrT="[Text]"/>
      <dgm:spPr>
        <a:noFill/>
        <a:ln>
          <a:noFill/>
        </a:ln>
      </dgm:spPr>
      <dgm:t>
        <a:bodyPr/>
        <a:lstStyle/>
        <a:p>
          <a:endParaRPr lang="en-US" dirty="0"/>
        </a:p>
      </dgm:t>
    </dgm:pt>
    <dgm:pt modelId="{81A44319-5247-4FEE-A17D-C2C72783DC56}" type="parTrans" cxnId="{E1044AC9-5D7B-4A0C-A344-84769C1DB75F}">
      <dgm:prSet/>
      <dgm:spPr/>
      <dgm:t>
        <a:bodyPr/>
        <a:lstStyle/>
        <a:p>
          <a:endParaRPr lang="en-US"/>
        </a:p>
      </dgm:t>
    </dgm:pt>
    <dgm:pt modelId="{E34F2EB6-DFA4-4F5D-8304-D37EDAD1BF07}" type="sibTrans" cxnId="{E1044AC9-5D7B-4A0C-A344-84769C1DB75F}">
      <dgm:prSet/>
      <dgm:spPr/>
      <dgm:t>
        <a:bodyPr/>
        <a:lstStyle/>
        <a:p>
          <a:endParaRPr lang="en-US"/>
        </a:p>
      </dgm:t>
    </dgm:pt>
    <dgm:pt modelId="{37D3F7A0-E16E-4DDA-B27D-C7AD32DBC6CB}">
      <dgm:prSet phldrT="[Text]"/>
      <dgm:spPr>
        <a:noFill/>
        <a:ln>
          <a:noFill/>
        </a:ln>
      </dgm:spPr>
      <dgm:t>
        <a:bodyPr/>
        <a:lstStyle/>
        <a:p>
          <a:endParaRPr lang="en-US" dirty="0"/>
        </a:p>
      </dgm:t>
    </dgm:pt>
    <dgm:pt modelId="{B3215A09-FA9A-4DC3-BB01-CED24F8B0D7D}" type="parTrans" cxnId="{1F33C5CE-4C84-4828-8A63-9A7EC8AB82C9}">
      <dgm:prSet/>
      <dgm:spPr/>
      <dgm:t>
        <a:bodyPr/>
        <a:lstStyle/>
        <a:p>
          <a:endParaRPr lang="en-US"/>
        </a:p>
      </dgm:t>
    </dgm:pt>
    <dgm:pt modelId="{8232D697-421C-4C5A-BBBE-4E1EF1633458}" type="sibTrans" cxnId="{1F33C5CE-4C84-4828-8A63-9A7EC8AB82C9}">
      <dgm:prSet/>
      <dgm:spPr/>
      <dgm:t>
        <a:bodyPr/>
        <a:lstStyle/>
        <a:p>
          <a:endParaRPr lang="en-US"/>
        </a:p>
      </dgm:t>
    </dgm:pt>
    <dgm:pt modelId="{CCC87FA5-9E11-41A5-A8F9-B1E924F64BD0}">
      <dgm:prSet phldrT="[Text]"/>
      <dgm:spPr>
        <a:noFill/>
        <a:ln>
          <a:noFill/>
        </a:ln>
      </dgm:spPr>
      <dgm:t>
        <a:bodyPr/>
        <a:lstStyle/>
        <a:p>
          <a:endParaRPr lang="en-US" dirty="0"/>
        </a:p>
      </dgm:t>
    </dgm:pt>
    <dgm:pt modelId="{82D3BB88-A3FC-4C41-A906-E96B0FD8DDEA}" type="parTrans" cxnId="{BF73A180-9C1E-4036-87B8-9A8938A88578}">
      <dgm:prSet/>
      <dgm:spPr/>
      <dgm:t>
        <a:bodyPr/>
        <a:lstStyle/>
        <a:p>
          <a:endParaRPr lang="en-US"/>
        </a:p>
      </dgm:t>
    </dgm:pt>
    <dgm:pt modelId="{5A291AC3-8624-4B6D-8960-45B4F3310253}" type="sibTrans" cxnId="{BF73A180-9C1E-4036-87B8-9A8938A88578}">
      <dgm:prSet/>
      <dgm:spPr/>
      <dgm:t>
        <a:bodyPr/>
        <a:lstStyle/>
        <a:p>
          <a:endParaRPr lang="en-US"/>
        </a:p>
      </dgm:t>
    </dgm:pt>
    <dgm:pt modelId="{24E553A7-1BB3-42A5-9418-B3E046BE4DC4}">
      <dgm:prSet phldrT="[Text]"/>
      <dgm:spPr>
        <a:noFill/>
        <a:ln>
          <a:noFill/>
        </a:ln>
      </dgm:spPr>
      <dgm:t>
        <a:bodyPr/>
        <a:lstStyle/>
        <a:p>
          <a:endParaRPr lang="en-US" dirty="0"/>
        </a:p>
      </dgm:t>
    </dgm:pt>
    <dgm:pt modelId="{0E873227-3254-4840-B321-B7FAA10F7EDA}" type="parTrans" cxnId="{EE723FC3-A7AA-420D-BBC5-829CF90D3E19}">
      <dgm:prSet/>
      <dgm:spPr/>
      <dgm:t>
        <a:bodyPr/>
        <a:lstStyle/>
        <a:p>
          <a:endParaRPr lang="en-US"/>
        </a:p>
      </dgm:t>
    </dgm:pt>
    <dgm:pt modelId="{60E12C27-D0A4-4488-979D-94616B8BEBD7}" type="sibTrans" cxnId="{EE723FC3-A7AA-420D-BBC5-829CF90D3E19}">
      <dgm:prSet/>
      <dgm:spPr/>
      <dgm:t>
        <a:bodyPr/>
        <a:lstStyle/>
        <a:p>
          <a:endParaRPr lang="en-US"/>
        </a:p>
      </dgm:t>
    </dgm:pt>
    <dgm:pt modelId="{D07BD4C0-C828-4990-89E4-869396FFAB67}" type="pres">
      <dgm:prSet presAssocID="{56FD995E-E05C-423C-9C29-44DACFEF30EF}" presName="compositeShape" presStyleCnt="0">
        <dgm:presLayoutVars>
          <dgm:chMax val="7"/>
          <dgm:dir/>
          <dgm:resizeHandles val="exact"/>
        </dgm:presLayoutVars>
      </dgm:prSet>
      <dgm:spPr/>
    </dgm:pt>
    <dgm:pt modelId="{B177E81F-52DC-4AFA-863B-E62CB48B490E}" type="pres">
      <dgm:prSet presAssocID="{56FD995E-E05C-423C-9C29-44DACFEF30EF}" presName="wedge1" presStyleLbl="node1" presStyleIdx="0" presStyleCnt="5"/>
      <dgm:spPr/>
    </dgm:pt>
    <dgm:pt modelId="{C0DC8FC4-44EA-421A-B98A-CC3BB43F2C69}" type="pres">
      <dgm:prSet presAssocID="{56FD995E-E05C-423C-9C29-44DACFEF30EF}" presName="dummy1a" presStyleCnt="0"/>
      <dgm:spPr/>
    </dgm:pt>
    <dgm:pt modelId="{AEB7833F-8D58-4591-B560-CD7D6C1D245A}" type="pres">
      <dgm:prSet presAssocID="{56FD995E-E05C-423C-9C29-44DACFEF30EF}" presName="dummy1b" presStyleCnt="0"/>
      <dgm:spPr/>
    </dgm:pt>
    <dgm:pt modelId="{1CB6D417-334B-4096-88D2-E5E5B8BE4FB4}" type="pres">
      <dgm:prSet presAssocID="{56FD995E-E05C-423C-9C29-44DACFEF30EF}" presName="wedge1Tx" presStyleLbl="node1" presStyleIdx="0" presStyleCnt="5">
        <dgm:presLayoutVars>
          <dgm:chMax val="0"/>
          <dgm:chPref val="0"/>
          <dgm:bulletEnabled val="1"/>
        </dgm:presLayoutVars>
      </dgm:prSet>
      <dgm:spPr/>
    </dgm:pt>
    <dgm:pt modelId="{9989E917-3194-43AD-9D2C-44790A6EBE95}" type="pres">
      <dgm:prSet presAssocID="{56FD995E-E05C-423C-9C29-44DACFEF30EF}" presName="wedge2" presStyleLbl="node1" presStyleIdx="1" presStyleCnt="5"/>
      <dgm:spPr/>
    </dgm:pt>
    <dgm:pt modelId="{69484D3C-5F15-479E-8A34-B50A9956984F}" type="pres">
      <dgm:prSet presAssocID="{56FD995E-E05C-423C-9C29-44DACFEF30EF}" presName="dummy2a" presStyleCnt="0"/>
      <dgm:spPr/>
    </dgm:pt>
    <dgm:pt modelId="{97146AFC-F14E-4F7E-B90A-EEBCAEDD151F}" type="pres">
      <dgm:prSet presAssocID="{56FD995E-E05C-423C-9C29-44DACFEF30EF}" presName="dummy2b" presStyleCnt="0"/>
      <dgm:spPr/>
    </dgm:pt>
    <dgm:pt modelId="{4CAE870D-BEB5-41C1-9E56-A66A564E3180}" type="pres">
      <dgm:prSet presAssocID="{56FD995E-E05C-423C-9C29-44DACFEF30EF}" presName="wedge2Tx" presStyleLbl="node1" presStyleIdx="1" presStyleCnt="5">
        <dgm:presLayoutVars>
          <dgm:chMax val="0"/>
          <dgm:chPref val="0"/>
          <dgm:bulletEnabled val="1"/>
        </dgm:presLayoutVars>
      </dgm:prSet>
      <dgm:spPr/>
    </dgm:pt>
    <dgm:pt modelId="{65B3718C-EF54-4390-B1CE-1308E8B1020C}" type="pres">
      <dgm:prSet presAssocID="{56FD995E-E05C-423C-9C29-44DACFEF30EF}" presName="wedge3" presStyleLbl="node1" presStyleIdx="2" presStyleCnt="5"/>
      <dgm:spPr/>
    </dgm:pt>
    <dgm:pt modelId="{C8F3A515-74C4-4E54-AF46-DFF6BA788A75}" type="pres">
      <dgm:prSet presAssocID="{56FD995E-E05C-423C-9C29-44DACFEF30EF}" presName="dummy3a" presStyleCnt="0"/>
      <dgm:spPr/>
    </dgm:pt>
    <dgm:pt modelId="{5802FDC9-A816-4AC3-8A63-9766895A5C4A}" type="pres">
      <dgm:prSet presAssocID="{56FD995E-E05C-423C-9C29-44DACFEF30EF}" presName="dummy3b" presStyleCnt="0"/>
      <dgm:spPr/>
    </dgm:pt>
    <dgm:pt modelId="{B2D31C04-6B8C-4CE6-829B-7C4698708524}" type="pres">
      <dgm:prSet presAssocID="{56FD995E-E05C-423C-9C29-44DACFEF30EF}" presName="wedge3Tx" presStyleLbl="node1" presStyleIdx="2" presStyleCnt="5">
        <dgm:presLayoutVars>
          <dgm:chMax val="0"/>
          <dgm:chPref val="0"/>
          <dgm:bulletEnabled val="1"/>
        </dgm:presLayoutVars>
      </dgm:prSet>
      <dgm:spPr/>
    </dgm:pt>
    <dgm:pt modelId="{B7E22032-AEA7-4227-AC7E-5E09EA3AE78E}" type="pres">
      <dgm:prSet presAssocID="{56FD995E-E05C-423C-9C29-44DACFEF30EF}" presName="wedge4" presStyleLbl="node1" presStyleIdx="3" presStyleCnt="5"/>
      <dgm:spPr/>
    </dgm:pt>
    <dgm:pt modelId="{0B439358-148B-4AE4-A12A-4569A5F59F1B}" type="pres">
      <dgm:prSet presAssocID="{56FD995E-E05C-423C-9C29-44DACFEF30EF}" presName="dummy4a" presStyleCnt="0"/>
      <dgm:spPr/>
    </dgm:pt>
    <dgm:pt modelId="{DDF19C9C-11CD-4566-A29C-75AA83AD6687}" type="pres">
      <dgm:prSet presAssocID="{56FD995E-E05C-423C-9C29-44DACFEF30EF}" presName="dummy4b" presStyleCnt="0"/>
      <dgm:spPr/>
    </dgm:pt>
    <dgm:pt modelId="{BCDC08ED-0A52-4364-A6F1-F6A3EDFBC542}" type="pres">
      <dgm:prSet presAssocID="{56FD995E-E05C-423C-9C29-44DACFEF30EF}" presName="wedge4Tx" presStyleLbl="node1" presStyleIdx="3" presStyleCnt="5">
        <dgm:presLayoutVars>
          <dgm:chMax val="0"/>
          <dgm:chPref val="0"/>
          <dgm:bulletEnabled val="1"/>
        </dgm:presLayoutVars>
      </dgm:prSet>
      <dgm:spPr/>
    </dgm:pt>
    <dgm:pt modelId="{0AE51B92-782D-4A13-AA2F-575960481C8F}" type="pres">
      <dgm:prSet presAssocID="{56FD995E-E05C-423C-9C29-44DACFEF30EF}" presName="wedge5" presStyleLbl="node1" presStyleIdx="4" presStyleCnt="5"/>
      <dgm:spPr/>
    </dgm:pt>
    <dgm:pt modelId="{5FF402E6-564B-42DC-B345-04528825392C}" type="pres">
      <dgm:prSet presAssocID="{56FD995E-E05C-423C-9C29-44DACFEF30EF}" presName="dummy5a" presStyleCnt="0"/>
      <dgm:spPr/>
    </dgm:pt>
    <dgm:pt modelId="{19998E6B-B975-43EE-8CA1-AA06B4EE26A4}" type="pres">
      <dgm:prSet presAssocID="{56FD995E-E05C-423C-9C29-44DACFEF30EF}" presName="dummy5b" presStyleCnt="0"/>
      <dgm:spPr/>
    </dgm:pt>
    <dgm:pt modelId="{11E7C0DC-0CE0-40D8-90EC-EB5F60573799}" type="pres">
      <dgm:prSet presAssocID="{56FD995E-E05C-423C-9C29-44DACFEF30EF}" presName="wedge5Tx" presStyleLbl="node1" presStyleIdx="4" presStyleCnt="5">
        <dgm:presLayoutVars>
          <dgm:chMax val="0"/>
          <dgm:chPref val="0"/>
          <dgm:bulletEnabled val="1"/>
        </dgm:presLayoutVars>
      </dgm:prSet>
      <dgm:spPr/>
    </dgm:pt>
    <dgm:pt modelId="{3C2B6C33-B938-4244-8A3A-929B49123421}" type="pres">
      <dgm:prSet presAssocID="{9930FDDF-30A4-4B1D-8998-C10B26845E00}" presName="arrowWedge1" presStyleLbl="fgSibTrans2D1" presStyleIdx="0" presStyleCnt="5"/>
      <dgm:spPr>
        <a:solidFill>
          <a:schemeClr val="tx2"/>
        </a:solidFill>
      </dgm:spPr>
    </dgm:pt>
    <dgm:pt modelId="{1787C638-8DBF-497E-8446-743EA233C2F8}" type="pres">
      <dgm:prSet presAssocID="{E34F2EB6-DFA4-4F5D-8304-D37EDAD1BF07}" presName="arrowWedge2" presStyleLbl="fgSibTrans2D1" presStyleIdx="1" presStyleCnt="5"/>
      <dgm:spPr>
        <a:solidFill>
          <a:schemeClr val="accent1"/>
        </a:solidFill>
      </dgm:spPr>
    </dgm:pt>
    <dgm:pt modelId="{E163CAEF-D76E-411D-B376-32FB03564859}" type="pres">
      <dgm:prSet presAssocID="{8232D697-421C-4C5A-BBBE-4E1EF1633458}" presName="arrowWedge3" presStyleLbl="fgSibTrans2D1" presStyleIdx="2" presStyleCnt="5"/>
      <dgm:spPr>
        <a:solidFill>
          <a:schemeClr val="accent5"/>
        </a:solidFill>
      </dgm:spPr>
    </dgm:pt>
    <dgm:pt modelId="{DE1136C5-7021-4053-999C-E8E5B368FCE2}" type="pres">
      <dgm:prSet presAssocID="{5A291AC3-8624-4B6D-8960-45B4F3310253}" presName="arrowWedge4" presStyleLbl="fgSibTrans2D1" presStyleIdx="3" presStyleCnt="5"/>
      <dgm:spPr>
        <a:solidFill>
          <a:schemeClr val="accent6"/>
        </a:solidFill>
      </dgm:spPr>
    </dgm:pt>
    <dgm:pt modelId="{78F0450B-9008-4627-AEC7-15507B55EF75}" type="pres">
      <dgm:prSet presAssocID="{60E12C27-D0A4-4488-979D-94616B8BEBD7}" presName="arrowWedge5" presStyleLbl="fgSibTrans2D1" presStyleIdx="4" presStyleCnt="5"/>
      <dgm:spPr>
        <a:solidFill>
          <a:schemeClr val="accent4"/>
        </a:solidFill>
      </dgm:spPr>
    </dgm:pt>
  </dgm:ptLst>
  <dgm:cxnLst>
    <dgm:cxn modelId="{EEB1231E-A0D4-49C3-B996-76654E41A2E1}" type="presOf" srcId="{CCC87FA5-9E11-41A5-A8F9-B1E924F64BD0}" destId="{BCDC08ED-0A52-4364-A6F1-F6A3EDFBC542}" srcOrd="1" destOrd="0" presId="urn:microsoft.com/office/officeart/2005/8/layout/cycle8"/>
    <dgm:cxn modelId="{2ABD9534-09EC-441D-B89A-EA0048C8F5E6}" type="presOf" srcId="{56FD995E-E05C-423C-9C29-44DACFEF30EF}" destId="{D07BD4C0-C828-4990-89E4-869396FFAB67}" srcOrd="0" destOrd="0" presId="urn:microsoft.com/office/officeart/2005/8/layout/cycle8"/>
    <dgm:cxn modelId="{B6C63B5B-44D0-40D7-8A60-E8EEBE68E73C}" type="presOf" srcId="{24E553A7-1BB3-42A5-9418-B3E046BE4DC4}" destId="{11E7C0DC-0CE0-40D8-90EC-EB5F60573799}" srcOrd="1" destOrd="0" presId="urn:microsoft.com/office/officeart/2005/8/layout/cycle8"/>
    <dgm:cxn modelId="{132D2951-C48B-44EE-B72B-EB8B1B245039}" type="presOf" srcId="{37D3F7A0-E16E-4DDA-B27D-C7AD32DBC6CB}" destId="{B2D31C04-6B8C-4CE6-829B-7C4698708524}" srcOrd="1" destOrd="0" presId="urn:microsoft.com/office/officeart/2005/8/layout/cycle8"/>
    <dgm:cxn modelId="{BF73A180-9C1E-4036-87B8-9A8938A88578}" srcId="{56FD995E-E05C-423C-9C29-44DACFEF30EF}" destId="{CCC87FA5-9E11-41A5-A8F9-B1E924F64BD0}" srcOrd="3" destOrd="0" parTransId="{82D3BB88-A3FC-4C41-A906-E96B0FD8DDEA}" sibTransId="{5A291AC3-8624-4B6D-8960-45B4F3310253}"/>
    <dgm:cxn modelId="{A8947286-ED14-4D63-AD16-5B27893D5FB6}" type="presOf" srcId="{CCC87FA5-9E11-41A5-A8F9-B1E924F64BD0}" destId="{B7E22032-AEA7-4227-AC7E-5E09EA3AE78E}" srcOrd="0" destOrd="0" presId="urn:microsoft.com/office/officeart/2005/8/layout/cycle8"/>
    <dgm:cxn modelId="{05B0CC89-1D11-4EFB-A671-55749832E439}" type="presOf" srcId="{4257133F-209C-4632-A2DE-6B9CE075B62A}" destId="{1CB6D417-334B-4096-88D2-E5E5B8BE4FB4}" srcOrd="1" destOrd="0" presId="urn:microsoft.com/office/officeart/2005/8/layout/cycle8"/>
    <dgm:cxn modelId="{3A17B08C-1B23-4CAE-97AB-5321DE6BFCA9}" type="presOf" srcId="{37D3F7A0-E16E-4DDA-B27D-C7AD32DBC6CB}" destId="{65B3718C-EF54-4390-B1CE-1308E8B1020C}" srcOrd="0" destOrd="0" presId="urn:microsoft.com/office/officeart/2005/8/layout/cycle8"/>
    <dgm:cxn modelId="{D318B494-B7E2-4935-96B6-814FF386C41B}" type="presOf" srcId="{4257133F-209C-4632-A2DE-6B9CE075B62A}" destId="{B177E81F-52DC-4AFA-863B-E62CB48B490E}" srcOrd="0" destOrd="0" presId="urn:microsoft.com/office/officeart/2005/8/layout/cycle8"/>
    <dgm:cxn modelId="{32BE3395-499B-4292-9F29-B854144656C3}" type="presOf" srcId="{F576BF72-13FF-4D36-A8F3-EBA77C731E3D}" destId="{9989E917-3194-43AD-9D2C-44790A6EBE95}" srcOrd="0" destOrd="0" presId="urn:microsoft.com/office/officeart/2005/8/layout/cycle8"/>
    <dgm:cxn modelId="{AA4C2898-7561-4C1F-A5D5-E4953302EF9E}" type="presOf" srcId="{F576BF72-13FF-4D36-A8F3-EBA77C731E3D}" destId="{4CAE870D-BEB5-41C1-9E56-A66A564E3180}" srcOrd="1" destOrd="0" presId="urn:microsoft.com/office/officeart/2005/8/layout/cycle8"/>
    <dgm:cxn modelId="{EE723FC3-A7AA-420D-BBC5-829CF90D3E19}" srcId="{56FD995E-E05C-423C-9C29-44DACFEF30EF}" destId="{24E553A7-1BB3-42A5-9418-B3E046BE4DC4}" srcOrd="4" destOrd="0" parTransId="{0E873227-3254-4840-B321-B7FAA10F7EDA}" sibTransId="{60E12C27-D0A4-4488-979D-94616B8BEBD7}"/>
    <dgm:cxn modelId="{E1044AC9-5D7B-4A0C-A344-84769C1DB75F}" srcId="{56FD995E-E05C-423C-9C29-44DACFEF30EF}" destId="{F576BF72-13FF-4D36-A8F3-EBA77C731E3D}" srcOrd="1" destOrd="0" parTransId="{81A44319-5247-4FEE-A17D-C2C72783DC56}" sibTransId="{E34F2EB6-DFA4-4F5D-8304-D37EDAD1BF07}"/>
    <dgm:cxn modelId="{1F33C5CE-4C84-4828-8A63-9A7EC8AB82C9}" srcId="{56FD995E-E05C-423C-9C29-44DACFEF30EF}" destId="{37D3F7A0-E16E-4DDA-B27D-C7AD32DBC6CB}" srcOrd="2" destOrd="0" parTransId="{B3215A09-FA9A-4DC3-BB01-CED24F8B0D7D}" sibTransId="{8232D697-421C-4C5A-BBBE-4E1EF1633458}"/>
    <dgm:cxn modelId="{5A5F26E3-4740-4865-8BC0-4263290D6546}" srcId="{56FD995E-E05C-423C-9C29-44DACFEF30EF}" destId="{4257133F-209C-4632-A2DE-6B9CE075B62A}" srcOrd="0" destOrd="0" parTransId="{EA5C9724-1FD5-4423-A043-B1700C3979D9}" sibTransId="{9930FDDF-30A4-4B1D-8998-C10B26845E00}"/>
    <dgm:cxn modelId="{E2280CE5-AB26-4098-B39E-71090AC9D295}" type="presOf" srcId="{24E553A7-1BB3-42A5-9418-B3E046BE4DC4}" destId="{0AE51B92-782D-4A13-AA2F-575960481C8F}" srcOrd="0" destOrd="0" presId="urn:microsoft.com/office/officeart/2005/8/layout/cycle8"/>
    <dgm:cxn modelId="{F1C5BAEA-4AD2-4354-9DE3-F40DEDAA3A73}" type="presParOf" srcId="{D07BD4C0-C828-4990-89E4-869396FFAB67}" destId="{B177E81F-52DC-4AFA-863B-E62CB48B490E}" srcOrd="0" destOrd="0" presId="urn:microsoft.com/office/officeart/2005/8/layout/cycle8"/>
    <dgm:cxn modelId="{0CAA8A28-3CA5-41A2-AE3C-26A5CF629DE1}" type="presParOf" srcId="{D07BD4C0-C828-4990-89E4-869396FFAB67}" destId="{C0DC8FC4-44EA-421A-B98A-CC3BB43F2C69}" srcOrd="1" destOrd="0" presId="urn:microsoft.com/office/officeart/2005/8/layout/cycle8"/>
    <dgm:cxn modelId="{2A43FA4C-0F63-47FC-930F-6BAC7B477BE1}" type="presParOf" srcId="{D07BD4C0-C828-4990-89E4-869396FFAB67}" destId="{AEB7833F-8D58-4591-B560-CD7D6C1D245A}" srcOrd="2" destOrd="0" presId="urn:microsoft.com/office/officeart/2005/8/layout/cycle8"/>
    <dgm:cxn modelId="{68F010E6-7C7B-4C60-8F49-9A27EF0A60E5}" type="presParOf" srcId="{D07BD4C0-C828-4990-89E4-869396FFAB67}" destId="{1CB6D417-334B-4096-88D2-E5E5B8BE4FB4}" srcOrd="3" destOrd="0" presId="urn:microsoft.com/office/officeart/2005/8/layout/cycle8"/>
    <dgm:cxn modelId="{8B5F9F57-71FE-431A-AC3F-02EDDD31938F}" type="presParOf" srcId="{D07BD4C0-C828-4990-89E4-869396FFAB67}" destId="{9989E917-3194-43AD-9D2C-44790A6EBE95}" srcOrd="4" destOrd="0" presId="urn:microsoft.com/office/officeart/2005/8/layout/cycle8"/>
    <dgm:cxn modelId="{99D3BDE3-A794-46C2-8A54-0B00C5BD3BCE}" type="presParOf" srcId="{D07BD4C0-C828-4990-89E4-869396FFAB67}" destId="{69484D3C-5F15-479E-8A34-B50A9956984F}" srcOrd="5" destOrd="0" presId="urn:microsoft.com/office/officeart/2005/8/layout/cycle8"/>
    <dgm:cxn modelId="{3B61FCD0-685E-4227-95A9-99D0BA7AECAC}" type="presParOf" srcId="{D07BD4C0-C828-4990-89E4-869396FFAB67}" destId="{97146AFC-F14E-4F7E-B90A-EEBCAEDD151F}" srcOrd="6" destOrd="0" presId="urn:microsoft.com/office/officeart/2005/8/layout/cycle8"/>
    <dgm:cxn modelId="{CBB8D62A-9F58-478D-8790-202DEE092468}" type="presParOf" srcId="{D07BD4C0-C828-4990-89E4-869396FFAB67}" destId="{4CAE870D-BEB5-41C1-9E56-A66A564E3180}" srcOrd="7" destOrd="0" presId="urn:microsoft.com/office/officeart/2005/8/layout/cycle8"/>
    <dgm:cxn modelId="{EBF26DA6-E56D-4303-8917-863C51D0296E}" type="presParOf" srcId="{D07BD4C0-C828-4990-89E4-869396FFAB67}" destId="{65B3718C-EF54-4390-B1CE-1308E8B1020C}" srcOrd="8" destOrd="0" presId="urn:microsoft.com/office/officeart/2005/8/layout/cycle8"/>
    <dgm:cxn modelId="{B5C3BE83-134A-4CA8-A786-4ED3E7161270}" type="presParOf" srcId="{D07BD4C0-C828-4990-89E4-869396FFAB67}" destId="{C8F3A515-74C4-4E54-AF46-DFF6BA788A75}" srcOrd="9" destOrd="0" presId="urn:microsoft.com/office/officeart/2005/8/layout/cycle8"/>
    <dgm:cxn modelId="{95751F0B-1C8A-4FF2-9DDF-C237C531BC5B}" type="presParOf" srcId="{D07BD4C0-C828-4990-89E4-869396FFAB67}" destId="{5802FDC9-A816-4AC3-8A63-9766895A5C4A}" srcOrd="10" destOrd="0" presId="urn:microsoft.com/office/officeart/2005/8/layout/cycle8"/>
    <dgm:cxn modelId="{720C2D3C-7CD2-47EF-A746-FB1FC47CE896}" type="presParOf" srcId="{D07BD4C0-C828-4990-89E4-869396FFAB67}" destId="{B2D31C04-6B8C-4CE6-829B-7C4698708524}" srcOrd="11" destOrd="0" presId="urn:microsoft.com/office/officeart/2005/8/layout/cycle8"/>
    <dgm:cxn modelId="{672E2190-F1BF-4247-A67F-D5021A0C199E}" type="presParOf" srcId="{D07BD4C0-C828-4990-89E4-869396FFAB67}" destId="{B7E22032-AEA7-4227-AC7E-5E09EA3AE78E}" srcOrd="12" destOrd="0" presId="urn:microsoft.com/office/officeart/2005/8/layout/cycle8"/>
    <dgm:cxn modelId="{05E371DC-9608-45EB-B4B3-55982D4CE91D}" type="presParOf" srcId="{D07BD4C0-C828-4990-89E4-869396FFAB67}" destId="{0B439358-148B-4AE4-A12A-4569A5F59F1B}" srcOrd="13" destOrd="0" presId="urn:microsoft.com/office/officeart/2005/8/layout/cycle8"/>
    <dgm:cxn modelId="{FDE33080-BA3E-4F46-B3ED-C1B492E472F1}" type="presParOf" srcId="{D07BD4C0-C828-4990-89E4-869396FFAB67}" destId="{DDF19C9C-11CD-4566-A29C-75AA83AD6687}" srcOrd="14" destOrd="0" presId="urn:microsoft.com/office/officeart/2005/8/layout/cycle8"/>
    <dgm:cxn modelId="{0E510AE4-1667-4F21-9E6D-457AA67D1B87}" type="presParOf" srcId="{D07BD4C0-C828-4990-89E4-869396FFAB67}" destId="{BCDC08ED-0A52-4364-A6F1-F6A3EDFBC542}" srcOrd="15" destOrd="0" presId="urn:microsoft.com/office/officeart/2005/8/layout/cycle8"/>
    <dgm:cxn modelId="{57A493D3-3A28-4329-90AC-0EAEA2E2286B}" type="presParOf" srcId="{D07BD4C0-C828-4990-89E4-869396FFAB67}" destId="{0AE51B92-782D-4A13-AA2F-575960481C8F}" srcOrd="16" destOrd="0" presId="urn:microsoft.com/office/officeart/2005/8/layout/cycle8"/>
    <dgm:cxn modelId="{0D3C02B2-AA49-49A6-B98C-59697CE9992D}" type="presParOf" srcId="{D07BD4C0-C828-4990-89E4-869396FFAB67}" destId="{5FF402E6-564B-42DC-B345-04528825392C}" srcOrd="17" destOrd="0" presId="urn:microsoft.com/office/officeart/2005/8/layout/cycle8"/>
    <dgm:cxn modelId="{CCF0D6F7-10E8-4151-9E9F-43C43B01E8EE}" type="presParOf" srcId="{D07BD4C0-C828-4990-89E4-869396FFAB67}" destId="{19998E6B-B975-43EE-8CA1-AA06B4EE26A4}" srcOrd="18" destOrd="0" presId="urn:microsoft.com/office/officeart/2005/8/layout/cycle8"/>
    <dgm:cxn modelId="{DDB2D213-CF47-479F-9B13-B2628DF54231}" type="presParOf" srcId="{D07BD4C0-C828-4990-89E4-869396FFAB67}" destId="{11E7C0DC-0CE0-40D8-90EC-EB5F60573799}" srcOrd="19" destOrd="0" presId="urn:microsoft.com/office/officeart/2005/8/layout/cycle8"/>
    <dgm:cxn modelId="{1FC5B17F-DA3C-41A2-B0D4-62CBF71248A9}" type="presParOf" srcId="{D07BD4C0-C828-4990-89E4-869396FFAB67}" destId="{3C2B6C33-B938-4244-8A3A-929B49123421}" srcOrd="20" destOrd="0" presId="urn:microsoft.com/office/officeart/2005/8/layout/cycle8"/>
    <dgm:cxn modelId="{FECD6C82-B386-4D79-B318-CF61FB780A46}" type="presParOf" srcId="{D07BD4C0-C828-4990-89E4-869396FFAB67}" destId="{1787C638-8DBF-497E-8446-743EA233C2F8}" srcOrd="21" destOrd="0" presId="urn:microsoft.com/office/officeart/2005/8/layout/cycle8"/>
    <dgm:cxn modelId="{F3865B1F-67BB-46E1-A6F6-3292F3F71E1E}" type="presParOf" srcId="{D07BD4C0-C828-4990-89E4-869396FFAB67}" destId="{E163CAEF-D76E-411D-B376-32FB03564859}" srcOrd="22" destOrd="0" presId="urn:microsoft.com/office/officeart/2005/8/layout/cycle8"/>
    <dgm:cxn modelId="{00384C31-D12B-4067-9B8C-F2DBE4576D68}" type="presParOf" srcId="{D07BD4C0-C828-4990-89E4-869396FFAB67}" destId="{DE1136C5-7021-4053-999C-E8E5B368FCE2}" srcOrd="23" destOrd="0" presId="urn:microsoft.com/office/officeart/2005/8/layout/cycle8"/>
    <dgm:cxn modelId="{1D68D1A9-5EB3-408D-AE15-4FECF5C7FB8E}" type="presParOf" srcId="{D07BD4C0-C828-4990-89E4-869396FFAB67}" destId="{78F0450B-9008-4627-AEC7-15507B55EF75}" srcOrd="2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6FD995E-E05C-423C-9C29-44DACFEF30EF}" type="doc">
      <dgm:prSet loTypeId="urn:microsoft.com/office/officeart/2005/8/layout/cycle8" loCatId="cycle" qsTypeId="urn:microsoft.com/office/officeart/2005/8/quickstyle/simple1" qsCatId="simple" csTypeId="urn:microsoft.com/office/officeart/2005/8/colors/accent1_2" csCatId="accent1" phldr="1"/>
      <dgm:spPr/>
    </dgm:pt>
    <dgm:pt modelId="{4257133F-209C-4632-A2DE-6B9CE075B62A}">
      <dgm:prSet phldrT="[Text]"/>
      <dgm:spPr>
        <a:noFill/>
        <a:ln>
          <a:noFill/>
        </a:ln>
      </dgm:spPr>
      <dgm:t>
        <a:bodyPr/>
        <a:lstStyle/>
        <a:p>
          <a:endParaRPr lang="en-US" dirty="0"/>
        </a:p>
      </dgm:t>
    </dgm:pt>
    <dgm:pt modelId="{EA5C9724-1FD5-4423-A043-B1700C3979D9}" type="parTrans" cxnId="{5A5F26E3-4740-4865-8BC0-4263290D6546}">
      <dgm:prSet/>
      <dgm:spPr/>
      <dgm:t>
        <a:bodyPr/>
        <a:lstStyle/>
        <a:p>
          <a:endParaRPr lang="en-US"/>
        </a:p>
      </dgm:t>
    </dgm:pt>
    <dgm:pt modelId="{9930FDDF-30A4-4B1D-8998-C10B26845E00}" type="sibTrans" cxnId="{5A5F26E3-4740-4865-8BC0-4263290D6546}">
      <dgm:prSet/>
      <dgm:spPr/>
      <dgm:t>
        <a:bodyPr/>
        <a:lstStyle/>
        <a:p>
          <a:endParaRPr lang="en-US"/>
        </a:p>
      </dgm:t>
    </dgm:pt>
    <dgm:pt modelId="{F576BF72-13FF-4D36-A8F3-EBA77C731E3D}">
      <dgm:prSet phldrT="[Text]"/>
      <dgm:spPr>
        <a:noFill/>
        <a:ln>
          <a:noFill/>
        </a:ln>
      </dgm:spPr>
      <dgm:t>
        <a:bodyPr/>
        <a:lstStyle/>
        <a:p>
          <a:endParaRPr lang="en-US" dirty="0"/>
        </a:p>
      </dgm:t>
    </dgm:pt>
    <dgm:pt modelId="{81A44319-5247-4FEE-A17D-C2C72783DC56}" type="parTrans" cxnId="{E1044AC9-5D7B-4A0C-A344-84769C1DB75F}">
      <dgm:prSet/>
      <dgm:spPr/>
      <dgm:t>
        <a:bodyPr/>
        <a:lstStyle/>
        <a:p>
          <a:endParaRPr lang="en-US"/>
        </a:p>
      </dgm:t>
    </dgm:pt>
    <dgm:pt modelId="{E34F2EB6-DFA4-4F5D-8304-D37EDAD1BF07}" type="sibTrans" cxnId="{E1044AC9-5D7B-4A0C-A344-84769C1DB75F}">
      <dgm:prSet/>
      <dgm:spPr/>
      <dgm:t>
        <a:bodyPr/>
        <a:lstStyle/>
        <a:p>
          <a:endParaRPr lang="en-US"/>
        </a:p>
      </dgm:t>
    </dgm:pt>
    <dgm:pt modelId="{37D3F7A0-E16E-4DDA-B27D-C7AD32DBC6CB}">
      <dgm:prSet phldrT="[Text]"/>
      <dgm:spPr>
        <a:noFill/>
        <a:ln>
          <a:noFill/>
        </a:ln>
      </dgm:spPr>
      <dgm:t>
        <a:bodyPr/>
        <a:lstStyle/>
        <a:p>
          <a:endParaRPr lang="en-US" dirty="0"/>
        </a:p>
      </dgm:t>
    </dgm:pt>
    <dgm:pt modelId="{B3215A09-FA9A-4DC3-BB01-CED24F8B0D7D}" type="parTrans" cxnId="{1F33C5CE-4C84-4828-8A63-9A7EC8AB82C9}">
      <dgm:prSet/>
      <dgm:spPr/>
      <dgm:t>
        <a:bodyPr/>
        <a:lstStyle/>
        <a:p>
          <a:endParaRPr lang="en-US"/>
        </a:p>
      </dgm:t>
    </dgm:pt>
    <dgm:pt modelId="{8232D697-421C-4C5A-BBBE-4E1EF1633458}" type="sibTrans" cxnId="{1F33C5CE-4C84-4828-8A63-9A7EC8AB82C9}">
      <dgm:prSet/>
      <dgm:spPr/>
      <dgm:t>
        <a:bodyPr/>
        <a:lstStyle/>
        <a:p>
          <a:endParaRPr lang="en-US"/>
        </a:p>
      </dgm:t>
    </dgm:pt>
    <dgm:pt modelId="{CCC87FA5-9E11-41A5-A8F9-B1E924F64BD0}">
      <dgm:prSet phldrT="[Text]"/>
      <dgm:spPr>
        <a:noFill/>
        <a:ln>
          <a:noFill/>
        </a:ln>
      </dgm:spPr>
      <dgm:t>
        <a:bodyPr/>
        <a:lstStyle/>
        <a:p>
          <a:endParaRPr lang="en-US" dirty="0"/>
        </a:p>
      </dgm:t>
    </dgm:pt>
    <dgm:pt modelId="{82D3BB88-A3FC-4C41-A906-E96B0FD8DDEA}" type="parTrans" cxnId="{BF73A180-9C1E-4036-87B8-9A8938A88578}">
      <dgm:prSet/>
      <dgm:spPr/>
      <dgm:t>
        <a:bodyPr/>
        <a:lstStyle/>
        <a:p>
          <a:endParaRPr lang="en-US"/>
        </a:p>
      </dgm:t>
    </dgm:pt>
    <dgm:pt modelId="{5A291AC3-8624-4B6D-8960-45B4F3310253}" type="sibTrans" cxnId="{BF73A180-9C1E-4036-87B8-9A8938A88578}">
      <dgm:prSet/>
      <dgm:spPr/>
      <dgm:t>
        <a:bodyPr/>
        <a:lstStyle/>
        <a:p>
          <a:endParaRPr lang="en-US"/>
        </a:p>
      </dgm:t>
    </dgm:pt>
    <dgm:pt modelId="{24E553A7-1BB3-42A5-9418-B3E046BE4DC4}">
      <dgm:prSet phldrT="[Text]"/>
      <dgm:spPr>
        <a:noFill/>
        <a:ln>
          <a:noFill/>
        </a:ln>
      </dgm:spPr>
      <dgm:t>
        <a:bodyPr/>
        <a:lstStyle/>
        <a:p>
          <a:endParaRPr lang="en-US" dirty="0"/>
        </a:p>
      </dgm:t>
    </dgm:pt>
    <dgm:pt modelId="{0E873227-3254-4840-B321-B7FAA10F7EDA}" type="parTrans" cxnId="{EE723FC3-A7AA-420D-BBC5-829CF90D3E19}">
      <dgm:prSet/>
      <dgm:spPr/>
      <dgm:t>
        <a:bodyPr/>
        <a:lstStyle/>
        <a:p>
          <a:endParaRPr lang="en-US"/>
        </a:p>
      </dgm:t>
    </dgm:pt>
    <dgm:pt modelId="{60E12C27-D0A4-4488-979D-94616B8BEBD7}" type="sibTrans" cxnId="{EE723FC3-A7AA-420D-BBC5-829CF90D3E19}">
      <dgm:prSet/>
      <dgm:spPr/>
      <dgm:t>
        <a:bodyPr/>
        <a:lstStyle/>
        <a:p>
          <a:endParaRPr lang="en-US"/>
        </a:p>
      </dgm:t>
    </dgm:pt>
    <dgm:pt modelId="{D07BD4C0-C828-4990-89E4-869396FFAB67}" type="pres">
      <dgm:prSet presAssocID="{56FD995E-E05C-423C-9C29-44DACFEF30EF}" presName="compositeShape" presStyleCnt="0">
        <dgm:presLayoutVars>
          <dgm:chMax val="7"/>
          <dgm:dir/>
          <dgm:resizeHandles val="exact"/>
        </dgm:presLayoutVars>
      </dgm:prSet>
      <dgm:spPr/>
    </dgm:pt>
    <dgm:pt modelId="{B177E81F-52DC-4AFA-863B-E62CB48B490E}" type="pres">
      <dgm:prSet presAssocID="{56FD995E-E05C-423C-9C29-44DACFEF30EF}" presName="wedge1" presStyleLbl="node1" presStyleIdx="0" presStyleCnt="5"/>
      <dgm:spPr/>
    </dgm:pt>
    <dgm:pt modelId="{C0DC8FC4-44EA-421A-B98A-CC3BB43F2C69}" type="pres">
      <dgm:prSet presAssocID="{56FD995E-E05C-423C-9C29-44DACFEF30EF}" presName="dummy1a" presStyleCnt="0"/>
      <dgm:spPr/>
    </dgm:pt>
    <dgm:pt modelId="{AEB7833F-8D58-4591-B560-CD7D6C1D245A}" type="pres">
      <dgm:prSet presAssocID="{56FD995E-E05C-423C-9C29-44DACFEF30EF}" presName="dummy1b" presStyleCnt="0"/>
      <dgm:spPr/>
    </dgm:pt>
    <dgm:pt modelId="{1CB6D417-334B-4096-88D2-E5E5B8BE4FB4}" type="pres">
      <dgm:prSet presAssocID="{56FD995E-E05C-423C-9C29-44DACFEF30EF}" presName="wedge1Tx" presStyleLbl="node1" presStyleIdx="0" presStyleCnt="5">
        <dgm:presLayoutVars>
          <dgm:chMax val="0"/>
          <dgm:chPref val="0"/>
          <dgm:bulletEnabled val="1"/>
        </dgm:presLayoutVars>
      </dgm:prSet>
      <dgm:spPr/>
    </dgm:pt>
    <dgm:pt modelId="{9989E917-3194-43AD-9D2C-44790A6EBE95}" type="pres">
      <dgm:prSet presAssocID="{56FD995E-E05C-423C-9C29-44DACFEF30EF}" presName="wedge2" presStyleLbl="node1" presStyleIdx="1" presStyleCnt="5"/>
      <dgm:spPr/>
    </dgm:pt>
    <dgm:pt modelId="{69484D3C-5F15-479E-8A34-B50A9956984F}" type="pres">
      <dgm:prSet presAssocID="{56FD995E-E05C-423C-9C29-44DACFEF30EF}" presName="dummy2a" presStyleCnt="0"/>
      <dgm:spPr/>
    </dgm:pt>
    <dgm:pt modelId="{97146AFC-F14E-4F7E-B90A-EEBCAEDD151F}" type="pres">
      <dgm:prSet presAssocID="{56FD995E-E05C-423C-9C29-44DACFEF30EF}" presName="dummy2b" presStyleCnt="0"/>
      <dgm:spPr/>
    </dgm:pt>
    <dgm:pt modelId="{4CAE870D-BEB5-41C1-9E56-A66A564E3180}" type="pres">
      <dgm:prSet presAssocID="{56FD995E-E05C-423C-9C29-44DACFEF30EF}" presName="wedge2Tx" presStyleLbl="node1" presStyleIdx="1" presStyleCnt="5">
        <dgm:presLayoutVars>
          <dgm:chMax val="0"/>
          <dgm:chPref val="0"/>
          <dgm:bulletEnabled val="1"/>
        </dgm:presLayoutVars>
      </dgm:prSet>
      <dgm:spPr/>
    </dgm:pt>
    <dgm:pt modelId="{65B3718C-EF54-4390-B1CE-1308E8B1020C}" type="pres">
      <dgm:prSet presAssocID="{56FD995E-E05C-423C-9C29-44DACFEF30EF}" presName="wedge3" presStyleLbl="node1" presStyleIdx="2" presStyleCnt="5"/>
      <dgm:spPr/>
    </dgm:pt>
    <dgm:pt modelId="{C8F3A515-74C4-4E54-AF46-DFF6BA788A75}" type="pres">
      <dgm:prSet presAssocID="{56FD995E-E05C-423C-9C29-44DACFEF30EF}" presName="dummy3a" presStyleCnt="0"/>
      <dgm:spPr/>
    </dgm:pt>
    <dgm:pt modelId="{5802FDC9-A816-4AC3-8A63-9766895A5C4A}" type="pres">
      <dgm:prSet presAssocID="{56FD995E-E05C-423C-9C29-44DACFEF30EF}" presName="dummy3b" presStyleCnt="0"/>
      <dgm:spPr/>
    </dgm:pt>
    <dgm:pt modelId="{B2D31C04-6B8C-4CE6-829B-7C4698708524}" type="pres">
      <dgm:prSet presAssocID="{56FD995E-E05C-423C-9C29-44DACFEF30EF}" presName="wedge3Tx" presStyleLbl="node1" presStyleIdx="2" presStyleCnt="5">
        <dgm:presLayoutVars>
          <dgm:chMax val="0"/>
          <dgm:chPref val="0"/>
          <dgm:bulletEnabled val="1"/>
        </dgm:presLayoutVars>
      </dgm:prSet>
      <dgm:spPr/>
    </dgm:pt>
    <dgm:pt modelId="{B7E22032-AEA7-4227-AC7E-5E09EA3AE78E}" type="pres">
      <dgm:prSet presAssocID="{56FD995E-E05C-423C-9C29-44DACFEF30EF}" presName="wedge4" presStyleLbl="node1" presStyleIdx="3" presStyleCnt="5"/>
      <dgm:spPr/>
    </dgm:pt>
    <dgm:pt modelId="{0B439358-148B-4AE4-A12A-4569A5F59F1B}" type="pres">
      <dgm:prSet presAssocID="{56FD995E-E05C-423C-9C29-44DACFEF30EF}" presName="dummy4a" presStyleCnt="0"/>
      <dgm:spPr/>
    </dgm:pt>
    <dgm:pt modelId="{DDF19C9C-11CD-4566-A29C-75AA83AD6687}" type="pres">
      <dgm:prSet presAssocID="{56FD995E-E05C-423C-9C29-44DACFEF30EF}" presName="dummy4b" presStyleCnt="0"/>
      <dgm:spPr/>
    </dgm:pt>
    <dgm:pt modelId="{BCDC08ED-0A52-4364-A6F1-F6A3EDFBC542}" type="pres">
      <dgm:prSet presAssocID="{56FD995E-E05C-423C-9C29-44DACFEF30EF}" presName="wedge4Tx" presStyleLbl="node1" presStyleIdx="3" presStyleCnt="5">
        <dgm:presLayoutVars>
          <dgm:chMax val="0"/>
          <dgm:chPref val="0"/>
          <dgm:bulletEnabled val="1"/>
        </dgm:presLayoutVars>
      </dgm:prSet>
      <dgm:spPr/>
    </dgm:pt>
    <dgm:pt modelId="{0AE51B92-782D-4A13-AA2F-575960481C8F}" type="pres">
      <dgm:prSet presAssocID="{56FD995E-E05C-423C-9C29-44DACFEF30EF}" presName="wedge5" presStyleLbl="node1" presStyleIdx="4" presStyleCnt="5"/>
      <dgm:spPr/>
    </dgm:pt>
    <dgm:pt modelId="{5FF402E6-564B-42DC-B345-04528825392C}" type="pres">
      <dgm:prSet presAssocID="{56FD995E-E05C-423C-9C29-44DACFEF30EF}" presName="dummy5a" presStyleCnt="0"/>
      <dgm:spPr/>
    </dgm:pt>
    <dgm:pt modelId="{19998E6B-B975-43EE-8CA1-AA06B4EE26A4}" type="pres">
      <dgm:prSet presAssocID="{56FD995E-E05C-423C-9C29-44DACFEF30EF}" presName="dummy5b" presStyleCnt="0"/>
      <dgm:spPr/>
    </dgm:pt>
    <dgm:pt modelId="{11E7C0DC-0CE0-40D8-90EC-EB5F60573799}" type="pres">
      <dgm:prSet presAssocID="{56FD995E-E05C-423C-9C29-44DACFEF30EF}" presName="wedge5Tx" presStyleLbl="node1" presStyleIdx="4" presStyleCnt="5">
        <dgm:presLayoutVars>
          <dgm:chMax val="0"/>
          <dgm:chPref val="0"/>
          <dgm:bulletEnabled val="1"/>
        </dgm:presLayoutVars>
      </dgm:prSet>
      <dgm:spPr/>
    </dgm:pt>
    <dgm:pt modelId="{3C2B6C33-B938-4244-8A3A-929B49123421}" type="pres">
      <dgm:prSet presAssocID="{9930FDDF-30A4-4B1D-8998-C10B26845E00}" presName="arrowWedge1" presStyleLbl="fgSibTrans2D1" presStyleIdx="0" presStyleCnt="5"/>
      <dgm:spPr>
        <a:solidFill>
          <a:schemeClr val="tx2"/>
        </a:solidFill>
      </dgm:spPr>
    </dgm:pt>
    <dgm:pt modelId="{1787C638-8DBF-497E-8446-743EA233C2F8}" type="pres">
      <dgm:prSet presAssocID="{E34F2EB6-DFA4-4F5D-8304-D37EDAD1BF07}" presName="arrowWedge2" presStyleLbl="fgSibTrans2D1" presStyleIdx="1" presStyleCnt="5"/>
      <dgm:spPr>
        <a:solidFill>
          <a:schemeClr val="bg1">
            <a:lumMod val="85000"/>
          </a:schemeClr>
        </a:solidFill>
      </dgm:spPr>
    </dgm:pt>
    <dgm:pt modelId="{E163CAEF-D76E-411D-B376-32FB03564859}" type="pres">
      <dgm:prSet presAssocID="{8232D697-421C-4C5A-BBBE-4E1EF1633458}" presName="arrowWedge3" presStyleLbl="fgSibTrans2D1" presStyleIdx="2" presStyleCnt="5"/>
      <dgm:spPr>
        <a:solidFill>
          <a:schemeClr val="bg1">
            <a:lumMod val="85000"/>
          </a:schemeClr>
        </a:solidFill>
      </dgm:spPr>
    </dgm:pt>
    <dgm:pt modelId="{DE1136C5-7021-4053-999C-E8E5B368FCE2}" type="pres">
      <dgm:prSet presAssocID="{5A291AC3-8624-4B6D-8960-45B4F3310253}" presName="arrowWedge4" presStyleLbl="fgSibTrans2D1" presStyleIdx="3" presStyleCnt="5"/>
      <dgm:spPr>
        <a:solidFill>
          <a:schemeClr val="bg1">
            <a:lumMod val="85000"/>
          </a:schemeClr>
        </a:solidFill>
      </dgm:spPr>
    </dgm:pt>
    <dgm:pt modelId="{78F0450B-9008-4627-AEC7-15507B55EF75}" type="pres">
      <dgm:prSet presAssocID="{60E12C27-D0A4-4488-979D-94616B8BEBD7}" presName="arrowWedge5" presStyleLbl="fgSibTrans2D1" presStyleIdx="4" presStyleCnt="5"/>
      <dgm:spPr>
        <a:solidFill>
          <a:schemeClr val="bg1">
            <a:lumMod val="85000"/>
          </a:schemeClr>
        </a:solidFill>
      </dgm:spPr>
    </dgm:pt>
  </dgm:ptLst>
  <dgm:cxnLst>
    <dgm:cxn modelId="{EEB1231E-A0D4-49C3-B996-76654E41A2E1}" type="presOf" srcId="{CCC87FA5-9E11-41A5-A8F9-B1E924F64BD0}" destId="{BCDC08ED-0A52-4364-A6F1-F6A3EDFBC542}" srcOrd="1" destOrd="0" presId="urn:microsoft.com/office/officeart/2005/8/layout/cycle8"/>
    <dgm:cxn modelId="{2ABD9534-09EC-441D-B89A-EA0048C8F5E6}" type="presOf" srcId="{56FD995E-E05C-423C-9C29-44DACFEF30EF}" destId="{D07BD4C0-C828-4990-89E4-869396FFAB67}" srcOrd="0" destOrd="0" presId="urn:microsoft.com/office/officeart/2005/8/layout/cycle8"/>
    <dgm:cxn modelId="{B6C63B5B-44D0-40D7-8A60-E8EEBE68E73C}" type="presOf" srcId="{24E553A7-1BB3-42A5-9418-B3E046BE4DC4}" destId="{11E7C0DC-0CE0-40D8-90EC-EB5F60573799}" srcOrd="1" destOrd="0" presId="urn:microsoft.com/office/officeart/2005/8/layout/cycle8"/>
    <dgm:cxn modelId="{132D2951-C48B-44EE-B72B-EB8B1B245039}" type="presOf" srcId="{37D3F7A0-E16E-4DDA-B27D-C7AD32DBC6CB}" destId="{B2D31C04-6B8C-4CE6-829B-7C4698708524}" srcOrd="1" destOrd="0" presId="urn:microsoft.com/office/officeart/2005/8/layout/cycle8"/>
    <dgm:cxn modelId="{BF73A180-9C1E-4036-87B8-9A8938A88578}" srcId="{56FD995E-E05C-423C-9C29-44DACFEF30EF}" destId="{CCC87FA5-9E11-41A5-A8F9-B1E924F64BD0}" srcOrd="3" destOrd="0" parTransId="{82D3BB88-A3FC-4C41-A906-E96B0FD8DDEA}" sibTransId="{5A291AC3-8624-4B6D-8960-45B4F3310253}"/>
    <dgm:cxn modelId="{A8947286-ED14-4D63-AD16-5B27893D5FB6}" type="presOf" srcId="{CCC87FA5-9E11-41A5-A8F9-B1E924F64BD0}" destId="{B7E22032-AEA7-4227-AC7E-5E09EA3AE78E}" srcOrd="0" destOrd="0" presId="urn:microsoft.com/office/officeart/2005/8/layout/cycle8"/>
    <dgm:cxn modelId="{05B0CC89-1D11-4EFB-A671-55749832E439}" type="presOf" srcId="{4257133F-209C-4632-A2DE-6B9CE075B62A}" destId="{1CB6D417-334B-4096-88D2-E5E5B8BE4FB4}" srcOrd="1" destOrd="0" presId="urn:microsoft.com/office/officeart/2005/8/layout/cycle8"/>
    <dgm:cxn modelId="{3A17B08C-1B23-4CAE-97AB-5321DE6BFCA9}" type="presOf" srcId="{37D3F7A0-E16E-4DDA-B27D-C7AD32DBC6CB}" destId="{65B3718C-EF54-4390-B1CE-1308E8B1020C}" srcOrd="0" destOrd="0" presId="urn:microsoft.com/office/officeart/2005/8/layout/cycle8"/>
    <dgm:cxn modelId="{D318B494-B7E2-4935-96B6-814FF386C41B}" type="presOf" srcId="{4257133F-209C-4632-A2DE-6B9CE075B62A}" destId="{B177E81F-52DC-4AFA-863B-E62CB48B490E}" srcOrd="0" destOrd="0" presId="urn:microsoft.com/office/officeart/2005/8/layout/cycle8"/>
    <dgm:cxn modelId="{32BE3395-499B-4292-9F29-B854144656C3}" type="presOf" srcId="{F576BF72-13FF-4D36-A8F3-EBA77C731E3D}" destId="{9989E917-3194-43AD-9D2C-44790A6EBE95}" srcOrd="0" destOrd="0" presId="urn:microsoft.com/office/officeart/2005/8/layout/cycle8"/>
    <dgm:cxn modelId="{AA4C2898-7561-4C1F-A5D5-E4953302EF9E}" type="presOf" srcId="{F576BF72-13FF-4D36-A8F3-EBA77C731E3D}" destId="{4CAE870D-BEB5-41C1-9E56-A66A564E3180}" srcOrd="1" destOrd="0" presId="urn:microsoft.com/office/officeart/2005/8/layout/cycle8"/>
    <dgm:cxn modelId="{EE723FC3-A7AA-420D-BBC5-829CF90D3E19}" srcId="{56FD995E-E05C-423C-9C29-44DACFEF30EF}" destId="{24E553A7-1BB3-42A5-9418-B3E046BE4DC4}" srcOrd="4" destOrd="0" parTransId="{0E873227-3254-4840-B321-B7FAA10F7EDA}" sibTransId="{60E12C27-D0A4-4488-979D-94616B8BEBD7}"/>
    <dgm:cxn modelId="{E1044AC9-5D7B-4A0C-A344-84769C1DB75F}" srcId="{56FD995E-E05C-423C-9C29-44DACFEF30EF}" destId="{F576BF72-13FF-4D36-A8F3-EBA77C731E3D}" srcOrd="1" destOrd="0" parTransId="{81A44319-5247-4FEE-A17D-C2C72783DC56}" sibTransId="{E34F2EB6-DFA4-4F5D-8304-D37EDAD1BF07}"/>
    <dgm:cxn modelId="{1F33C5CE-4C84-4828-8A63-9A7EC8AB82C9}" srcId="{56FD995E-E05C-423C-9C29-44DACFEF30EF}" destId="{37D3F7A0-E16E-4DDA-B27D-C7AD32DBC6CB}" srcOrd="2" destOrd="0" parTransId="{B3215A09-FA9A-4DC3-BB01-CED24F8B0D7D}" sibTransId="{8232D697-421C-4C5A-BBBE-4E1EF1633458}"/>
    <dgm:cxn modelId="{5A5F26E3-4740-4865-8BC0-4263290D6546}" srcId="{56FD995E-E05C-423C-9C29-44DACFEF30EF}" destId="{4257133F-209C-4632-A2DE-6B9CE075B62A}" srcOrd="0" destOrd="0" parTransId="{EA5C9724-1FD5-4423-A043-B1700C3979D9}" sibTransId="{9930FDDF-30A4-4B1D-8998-C10B26845E00}"/>
    <dgm:cxn modelId="{E2280CE5-AB26-4098-B39E-71090AC9D295}" type="presOf" srcId="{24E553A7-1BB3-42A5-9418-B3E046BE4DC4}" destId="{0AE51B92-782D-4A13-AA2F-575960481C8F}" srcOrd="0" destOrd="0" presId="urn:microsoft.com/office/officeart/2005/8/layout/cycle8"/>
    <dgm:cxn modelId="{F1C5BAEA-4AD2-4354-9DE3-F40DEDAA3A73}" type="presParOf" srcId="{D07BD4C0-C828-4990-89E4-869396FFAB67}" destId="{B177E81F-52DC-4AFA-863B-E62CB48B490E}" srcOrd="0" destOrd="0" presId="urn:microsoft.com/office/officeart/2005/8/layout/cycle8"/>
    <dgm:cxn modelId="{0CAA8A28-3CA5-41A2-AE3C-26A5CF629DE1}" type="presParOf" srcId="{D07BD4C0-C828-4990-89E4-869396FFAB67}" destId="{C0DC8FC4-44EA-421A-B98A-CC3BB43F2C69}" srcOrd="1" destOrd="0" presId="urn:microsoft.com/office/officeart/2005/8/layout/cycle8"/>
    <dgm:cxn modelId="{2A43FA4C-0F63-47FC-930F-6BAC7B477BE1}" type="presParOf" srcId="{D07BD4C0-C828-4990-89E4-869396FFAB67}" destId="{AEB7833F-8D58-4591-B560-CD7D6C1D245A}" srcOrd="2" destOrd="0" presId="urn:microsoft.com/office/officeart/2005/8/layout/cycle8"/>
    <dgm:cxn modelId="{68F010E6-7C7B-4C60-8F49-9A27EF0A60E5}" type="presParOf" srcId="{D07BD4C0-C828-4990-89E4-869396FFAB67}" destId="{1CB6D417-334B-4096-88D2-E5E5B8BE4FB4}" srcOrd="3" destOrd="0" presId="urn:microsoft.com/office/officeart/2005/8/layout/cycle8"/>
    <dgm:cxn modelId="{8B5F9F57-71FE-431A-AC3F-02EDDD31938F}" type="presParOf" srcId="{D07BD4C0-C828-4990-89E4-869396FFAB67}" destId="{9989E917-3194-43AD-9D2C-44790A6EBE95}" srcOrd="4" destOrd="0" presId="urn:microsoft.com/office/officeart/2005/8/layout/cycle8"/>
    <dgm:cxn modelId="{99D3BDE3-A794-46C2-8A54-0B00C5BD3BCE}" type="presParOf" srcId="{D07BD4C0-C828-4990-89E4-869396FFAB67}" destId="{69484D3C-5F15-479E-8A34-B50A9956984F}" srcOrd="5" destOrd="0" presId="urn:microsoft.com/office/officeart/2005/8/layout/cycle8"/>
    <dgm:cxn modelId="{3B61FCD0-685E-4227-95A9-99D0BA7AECAC}" type="presParOf" srcId="{D07BD4C0-C828-4990-89E4-869396FFAB67}" destId="{97146AFC-F14E-4F7E-B90A-EEBCAEDD151F}" srcOrd="6" destOrd="0" presId="urn:microsoft.com/office/officeart/2005/8/layout/cycle8"/>
    <dgm:cxn modelId="{CBB8D62A-9F58-478D-8790-202DEE092468}" type="presParOf" srcId="{D07BD4C0-C828-4990-89E4-869396FFAB67}" destId="{4CAE870D-BEB5-41C1-9E56-A66A564E3180}" srcOrd="7" destOrd="0" presId="urn:microsoft.com/office/officeart/2005/8/layout/cycle8"/>
    <dgm:cxn modelId="{EBF26DA6-E56D-4303-8917-863C51D0296E}" type="presParOf" srcId="{D07BD4C0-C828-4990-89E4-869396FFAB67}" destId="{65B3718C-EF54-4390-B1CE-1308E8B1020C}" srcOrd="8" destOrd="0" presId="urn:microsoft.com/office/officeart/2005/8/layout/cycle8"/>
    <dgm:cxn modelId="{B5C3BE83-134A-4CA8-A786-4ED3E7161270}" type="presParOf" srcId="{D07BD4C0-C828-4990-89E4-869396FFAB67}" destId="{C8F3A515-74C4-4E54-AF46-DFF6BA788A75}" srcOrd="9" destOrd="0" presId="urn:microsoft.com/office/officeart/2005/8/layout/cycle8"/>
    <dgm:cxn modelId="{95751F0B-1C8A-4FF2-9DDF-C237C531BC5B}" type="presParOf" srcId="{D07BD4C0-C828-4990-89E4-869396FFAB67}" destId="{5802FDC9-A816-4AC3-8A63-9766895A5C4A}" srcOrd="10" destOrd="0" presId="urn:microsoft.com/office/officeart/2005/8/layout/cycle8"/>
    <dgm:cxn modelId="{720C2D3C-7CD2-47EF-A746-FB1FC47CE896}" type="presParOf" srcId="{D07BD4C0-C828-4990-89E4-869396FFAB67}" destId="{B2D31C04-6B8C-4CE6-829B-7C4698708524}" srcOrd="11" destOrd="0" presId="urn:microsoft.com/office/officeart/2005/8/layout/cycle8"/>
    <dgm:cxn modelId="{672E2190-F1BF-4247-A67F-D5021A0C199E}" type="presParOf" srcId="{D07BD4C0-C828-4990-89E4-869396FFAB67}" destId="{B7E22032-AEA7-4227-AC7E-5E09EA3AE78E}" srcOrd="12" destOrd="0" presId="urn:microsoft.com/office/officeart/2005/8/layout/cycle8"/>
    <dgm:cxn modelId="{05E371DC-9608-45EB-B4B3-55982D4CE91D}" type="presParOf" srcId="{D07BD4C0-C828-4990-89E4-869396FFAB67}" destId="{0B439358-148B-4AE4-A12A-4569A5F59F1B}" srcOrd="13" destOrd="0" presId="urn:microsoft.com/office/officeart/2005/8/layout/cycle8"/>
    <dgm:cxn modelId="{FDE33080-BA3E-4F46-B3ED-C1B492E472F1}" type="presParOf" srcId="{D07BD4C0-C828-4990-89E4-869396FFAB67}" destId="{DDF19C9C-11CD-4566-A29C-75AA83AD6687}" srcOrd="14" destOrd="0" presId="urn:microsoft.com/office/officeart/2005/8/layout/cycle8"/>
    <dgm:cxn modelId="{0E510AE4-1667-4F21-9E6D-457AA67D1B87}" type="presParOf" srcId="{D07BD4C0-C828-4990-89E4-869396FFAB67}" destId="{BCDC08ED-0A52-4364-A6F1-F6A3EDFBC542}" srcOrd="15" destOrd="0" presId="urn:microsoft.com/office/officeart/2005/8/layout/cycle8"/>
    <dgm:cxn modelId="{57A493D3-3A28-4329-90AC-0EAEA2E2286B}" type="presParOf" srcId="{D07BD4C0-C828-4990-89E4-869396FFAB67}" destId="{0AE51B92-782D-4A13-AA2F-575960481C8F}" srcOrd="16" destOrd="0" presId="urn:microsoft.com/office/officeart/2005/8/layout/cycle8"/>
    <dgm:cxn modelId="{0D3C02B2-AA49-49A6-B98C-59697CE9992D}" type="presParOf" srcId="{D07BD4C0-C828-4990-89E4-869396FFAB67}" destId="{5FF402E6-564B-42DC-B345-04528825392C}" srcOrd="17" destOrd="0" presId="urn:microsoft.com/office/officeart/2005/8/layout/cycle8"/>
    <dgm:cxn modelId="{CCF0D6F7-10E8-4151-9E9F-43C43B01E8EE}" type="presParOf" srcId="{D07BD4C0-C828-4990-89E4-869396FFAB67}" destId="{19998E6B-B975-43EE-8CA1-AA06B4EE26A4}" srcOrd="18" destOrd="0" presId="urn:microsoft.com/office/officeart/2005/8/layout/cycle8"/>
    <dgm:cxn modelId="{DDB2D213-CF47-479F-9B13-B2628DF54231}" type="presParOf" srcId="{D07BD4C0-C828-4990-89E4-869396FFAB67}" destId="{11E7C0DC-0CE0-40D8-90EC-EB5F60573799}" srcOrd="19" destOrd="0" presId="urn:microsoft.com/office/officeart/2005/8/layout/cycle8"/>
    <dgm:cxn modelId="{1FC5B17F-DA3C-41A2-B0D4-62CBF71248A9}" type="presParOf" srcId="{D07BD4C0-C828-4990-89E4-869396FFAB67}" destId="{3C2B6C33-B938-4244-8A3A-929B49123421}" srcOrd="20" destOrd="0" presId="urn:microsoft.com/office/officeart/2005/8/layout/cycle8"/>
    <dgm:cxn modelId="{FECD6C82-B386-4D79-B318-CF61FB780A46}" type="presParOf" srcId="{D07BD4C0-C828-4990-89E4-869396FFAB67}" destId="{1787C638-8DBF-497E-8446-743EA233C2F8}" srcOrd="21" destOrd="0" presId="urn:microsoft.com/office/officeart/2005/8/layout/cycle8"/>
    <dgm:cxn modelId="{F3865B1F-67BB-46E1-A6F6-3292F3F71E1E}" type="presParOf" srcId="{D07BD4C0-C828-4990-89E4-869396FFAB67}" destId="{E163CAEF-D76E-411D-B376-32FB03564859}" srcOrd="22" destOrd="0" presId="urn:microsoft.com/office/officeart/2005/8/layout/cycle8"/>
    <dgm:cxn modelId="{00384C31-D12B-4067-9B8C-F2DBE4576D68}" type="presParOf" srcId="{D07BD4C0-C828-4990-89E4-869396FFAB67}" destId="{DE1136C5-7021-4053-999C-E8E5B368FCE2}" srcOrd="23" destOrd="0" presId="urn:microsoft.com/office/officeart/2005/8/layout/cycle8"/>
    <dgm:cxn modelId="{1D68D1A9-5EB3-408D-AE15-4FECF5C7FB8E}" type="presParOf" srcId="{D07BD4C0-C828-4990-89E4-869396FFAB67}" destId="{78F0450B-9008-4627-AEC7-15507B55EF75}" srcOrd="24" destOrd="0" presId="urn:microsoft.com/office/officeart/2005/8/layout/cycle8"/>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6FD995E-E05C-423C-9C29-44DACFEF30EF}" type="doc">
      <dgm:prSet loTypeId="urn:microsoft.com/office/officeart/2005/8/layout/cycle8" loCatId="cycle" qsTypeId="urn:microsoft.com/office/officeart/2005/8/quickstyle/simple1" qsCatId="simple" csTypeId="urn:microsoft.com/office/officeart/2005/8/colors/accent1_2" csCatId="accent1" phldr="1"/>
      <dgm:spPr/>
    </dgm:pt>
    <dgm:pt modelId="{4257133F-209C-4632-A2DE-6B9CE075B62A}">
      <dgm:prSet phldrT="[Text]"/>
      <dgm:spPr>
        <a:noFill/>
        <a:ln>
          <a:noFill/>
        </a:ln>
      </dgm:spPr>
      <dgm:t>
        <a:bodyPr/>
        <a:lstStyle/>
        <a:p>
          <a:endParaRPr lang="en-US" dirty="0"/>
        </a:p>
      </dgm:t>
    </dgm:pt>
    <dgm:pt modelId="{EA5C9724-1FD5-4423-A043-B1700C3979D9}" type="parTrans" cxnId="{5A5F26E3-4740-4865-8BC0-4263290D6546}">
      <dgm:prSet/>
      <dgm:spPr/>
      <dgm:t>
        <a:bodyPr/>
        <a:lstStyle/>
        <a:p>
          <a:endParaRPr lang="en-US"/>
        </a:p>
      </dgm:t>
    </dgm:pt>
    <dgm:pt modelId="{9930FDDF-30A4-4B1D-8998-C10B26845E00}" type="sibTrans" cxnId="{5A5F26E3-4740-4865-8BC0-4263290D6546}">
      <dgm:prSet/>
      <dgm:spPr/>
      <dgm:t>
        <a:bodyPr/>
        <a:lstStyle/>
        <a:p>
          <a:endParaRPr lang="en-US"/>
        </a:p>
      </dgm:t>
    </dgm:pt>
    <dgm:pt modelId="{F576BF72-13FF-4D36-A8F3-EBA77C731E3D}">
      <dgm:prSet phldrT="[Text]"/>
      <dgm:spPr>
        <a:noFill/>
        <a:ln>
          <a:noFill/>
        </a:ln>
      </dgm:spPr>
      <dgm:t>
        <a:bodyPr/>
        <a:lstStyle/>
        <a:p>
          <a:endParaRPr lang="en-US" dirty="0"/>
        </a:p>
      </dgm:t>
    </dgm:pt>
    <dgm:pt modelId="{81A44319-5247-4FEE-A17D-C2C72783DC56}" type="parTrans" cxnId="{E1044AC9-5D7B-4A0C-A344-84769C1DB75F}">
      <dgm:prSet/>
      <dgm:spPr/>
      <dgm:t>
        <a:bodyPr/>
        <a:lstStyle/>
        <a:p>
          <a:endParaRPr lang="en-US"/>
        </a:p>
      </dgm:t>
    </dgm:pt>
    <dgm:pt modelId="{E34F2EB6-DFA4-4F5D-8304-D37EDAD1BF07}" type="sibTrans" cxnId="{E1044AC9-5D7B-4A0C-A344-84769C1DB75F}">
      <dgm:prSet/>
      <dgm:spPr/>
      <dgm:t>
        <a:bodyPr/>
        <a:lstStyle/>
        <a:p>
          <a:endParaRPr lang="en-US"/>
        </a:p>
      </dgm:t>
    </dgm:pt>
    <dgm:pt modelId="{37D3F7A0-E16E-4DDA-B27D-C7AD32DBC6CB}">
      <dgm:prSet phldrT="[Text]"/>
      <dgm:spPr>
        <a:noFill/>
        <a:ln>
          <a:noFill/>
        </a:ln>
      </dgm:spPr>
      <dgm:t>
        <a:bodyPr/>
        <a:lstStyle/>
        <a:p>
          <a:endParaRPr lang="en-US" dirty="0"/>
        </a:p>
      </dgm:t>
    </dgm:pt>
    <dgm:pt modelId="{B3215A09-FA9A-4DC3-BB01-CED24F8B0D7D}" type="parTrans" cxnId="{1F33C5CE-4C84-4828-8A63-9A7EC8AB82C9}">
      <dgm:prSet/>
      <dgm:spPr/>
      <dgm:t>
        <a:bodyPr/>
        <a:lstStyle/>
        <a:p>
          <a:endParaRPr lang="en-US"/>
        </a:p>
      </dgm:t>
    </dgm:pt>
    <dgm:pt modelId="{8232D697-421C-4C5A-BBBE-4E1EF1633458}" type="sibTrans" cxnId="{1F33C5CE-4C84-4828-8A63-9A7EC8AB82C9}">
      <dgm:prSet/>
      <dgm:spPr/>
      <dgm:t>
        <a:bodyPr/>
        <a:lstStyle/>
        <a:p>
          <a:endParaRPr lang="en-US"/>
        </a:p>
      </dgm:t>
    </dgm:pt>
    <dgm:pt modelId="{CCC87FA5-9E11-41A5-A8F9-B1E924F64BD0}">
      <dgm:prSet phldrT="[Text]"/>
      <dgm:spPr>
        <a:noFill/>
        <a:ln>
          <a:noFill/>
        </a:ln>
      </dgm:spPr>
      <dgm:t>
        <a:bodyPr/>
        <a:lstStyle/>
        <a:p>
          <a:endParaRPr lang="en-US" dirty="0"/>
        </a:p>
      </dgm:t>
    </dgm:pt>
    <dgm:pt modelId="{82D3BB88-A3FC-4C41-A906-E96B0FD8DDEA}" type="parTrans" cxnId="{BF73A180-9C1E-4036-87B8-9A8938A88578}">
      <dgm:prSet/>
      <dgm:spPr/>
      <dgm:t>
        <a:bodyPr/>
        <a:lstStyle/>
        <a:p>
          <a:endParaRPr lang="en-US"/>
        </a:p>
      </dgm:t>
    </dgm:pt>
    <dgm:pt modelId="{5A291AC3-8624-4B6D-8960-45B4F3310253}" type="sibTrans" cxnId="{BF73A180-9C1E-4036-87B8-9A8938A88578}">
      <dgm:prSet/>
      <dgm:spPr/>
      <dgm:t>
        <a:bodyPr/>
        <a:lstStyle/>
        <a:p>
          <a:endParaRPr lang="en-US"/>
        </a:p>
      </dgm:t>
    </dgm:pt>
    <dgm:pt modelId="{24E553A7-1BB3-42A5-9418-B3E046BE4DC4}">
      <dgm:prSet phldrT="[Text]"/>
      <dgm:spPr>
        <a:noFill/>
        <a:ln>
          <a:noFill/>
        </a:ln>
      </dgm:spPr>
      <dgm:t>
        <a:bodyPr/>
        <a:lstStyle/>
        <a:p>
          <a:endParaRPr lang="en-US" dirty="0"/>
        </a:p>
      </dgm:t>
    </dgm:pt>
    <dgm:pt modelId="{0E873227-3254-4840-B321-B7FAA10F7EDA}" type="parTrans" cxnId="{EE723FC3-A7AA-420D-BBC5-829CF90D3E19}">
      <dgm:prSet/>
      <dgm:spPr/>
      <dgm:t>
        <a:bodyPr/>
        <a:lstStyle/>
        <a:p>
          <a:endParaRPr lang="en-US"/>
        </a:p>
      </dgm:t>
    </dgm:pt>
    <dgm:pt modelId="{60E12C27-D0A4-4488-979D-94616B8BEBD7}" type="sibTrans" cxnId="{EE723FC3-A7AA-420D-BBC5-829CF90D3E19}">
      <dgm:prSet/>
      <dgm:spPr/>
      <dgm:t>
        <a:bodyPr/>
        <a:lstStyle/>
        <a:p>
          <a:endParaRPr lang="en-US"/>
        </a:p>
      </dgm:t>
    </dgm:pt>
    <dgm:pt modelId="{D07BD4C0-C828-4990-89E4-869396FFAB67}" type="pres">
      <dgm:prSet presAssocID="{56FD995E-E05C-423C-9C29-44DACFEF30EF}" presName="compositeShape" presStyleCnt="0">
        <dgm:presLayoutVars>
          <dgm:chMax val="7"/>
          <dgm:dir/>
          <dgm:resizeHandles val="exact"/>
        </dgm:presLayoutVars>
      </dgm:prSet>
      <dgm:spPr/>
    </dgm:pt>
    <dgm:pt modelId="{B177E81F-52DC-4AFA-863B-E62CB48B490E}" type="pres">
      <dgm:prSet presAssocID="{56FD995E-E05C-423C-9C29-44DACFEF30EF}" presName="wedge1" presStyleLbl="node1" presStyleIdx="0" presStyleCnt="5"/>
      <dgm:spPr/>
    </dgm:pt>
    <dgm:pt modelId="{C0DC8FC4-44EA-421A-B98A-CC3BB43F2C69}" type="pres">
      <dgm:prSet presAssocID="{56FD995E-E05C-423C-9C29-44DACFEF30EF}" presName="dummy1a" presStyleCnt="0"/>
      <dgm:spPr/>
    </dgm:pt>
    <dgm:pt modelId="{AEB7833F-8D58-4591-B560-CD7D6C1D245A}" type="pres">
      <dgm:prSet presAssocID="{56FD995E-E05C-423C-9C29-44DACFEF30EF}" presName="dummy1b" presStyleCnt="0"/>
      <dgm:spPr/>
    </dgm:pt>
    <dgm:pt modelId="{1CB6D417-334B-4096-88D2-E5E5B8BE4FB4}" type="pres">
      <dgm:prSet presAssocID="{56FD995E-E05C-423C-9C29-44DACFEF30EF}" presName="wedge1Tx" presStyleLbl="node1" presStyleIdx="0" presStyleCnt="5">
        <dgm:presLayoutVars>
          <dgm:chMax val="0"/>
          <dgm:chPref val="0"/>
          <dgm:bulletEnabled val="1"/>
        </dgm:presLayoutVars>
      </dgm:prSet>
      <dgm:spPr/>
    </dgm:pt>
    <dgm:pt modelId="{9989E917-3194-43AD-9D2C-44790A6EBE95}" type="pres">
      <dgm:prSet presAssocID="{56FD995E-E05C-423C-9C29-44DACFEF30EF}" presName="wedge2" presStyleLbl="node1" presStyleIdx="1" presStyleCnt="5"/>
      <dgm:spPr/>
    </dgm:pt>
    <dgm:pt modelId="{69484D3C-5F15-479E-8A34-B50A9956984F}" type="pres">
      <dgm:prSet presAssocID="{56FD995E-E05C-423C-9C29-44DACFEF30EF}" presName="dummy2a" presStyleCnt="0"/>
      <dgm:spPr/>
    </dgm:pt>
    <dgm:pt modelId="{97146AFC-F14E-4F7E-B90A-EEBCAEDD151F}" type="pres">
      <dgm:prSet presAssocID="{56FD995E-E05C-423C-9C29-44DACFEF30EF}" presName="dummy2b" presStyleCnt="0"/>
      <dgm:spPr/>
    </dgm:pt>
    <dgm:pt modelId="{4CAE870D-BEB5-41C1-9E56-A66A564E3180}" type="pres">
      <dgm:prSet presAssocID="{56FD995E-E05C-423C-9C29-44DACFEF30EF}" presName="wedge2Tx" presStyleLbl="node1" presStyleIdx="1" presStyleCnt="5">
        <dgm:presLayoutVars>
          <dgm:chMax val="0"/>
          <dgm:chPref val="0"/>
          <dgm:bulletEnabled val="1"/>
        </dgm:presLayoutVars>
      </dgm:prSet>
      <dgm:spPr/>
    </dgm:pt>
    <dgm:pt modelId="{65B3718C-EF54-4390-B1CE-1308E8B1020C}" type="pres">
      <dgm:prSet presAssocID="{56FD995E-E05C-423C-9C29-44DACFEF30EF}" presName="wedge3" presStyleLbl="node1" presStyleIdx="2" presStyleCnt="5"/>
      <dgm:spPr/>
    </dgm:pt>
    <dgm:pt modelId="{C8F3A515-74C4-4E54-AF46-DFF6BA788A75}" type="pres">
      <dgm:prSet presAssocID="{56FD995E-E05C-423C-9C29-44DACFEF30EF}" presName="dummy3a" presStyleCnt="0"/>
      <dgm:spPr/>
    </dgm:pt>
    <dgm:pt modelId="{5802FDC9-A816-4AC3-8A63-9766895A5C4A}" type="pres">
      <dgm:prSet presAssocID="{56FD995E-E05C-423C-9C29-44DACFEF30EF}" presName="dummy3b" presStyleCnt="0"/>
      <dgm:spPr/>
    </dgm:pt>
    <dgm:pt modelId="{B2D31C04-6B8C-4CE6-829B-7C4698708524}" type="pres">
      <dgm:prSet presAssocID="{56FD995E-E05C-423C-9C29-44DACFEF30EF}" presName="wedge3Tx" presStyleLbl="node1" presStyleIdx="2" presStyleCnt="5">
        <dgm:presLayoutVars>
          <dgm:chMax val="0"/>
          <dgm:chPref val="0"/>
          <dgm:bulletEnabled val="1"/>
        </dgm:presLayoutVars>
      </dgm:prSet>
      <dgm:spPr/>
    </dgm:pt>
    <dgm:pt modelId="{B7E22032-AEA7-4227-AC7E-5E09EA3AE78E}" type="pres">
      <dgm:prSet presAssocID="{56FD995E-E05C-423C-9C29-44DACFEF30EF}" presName="wedge4" presStyleLbl="node1" presStyleIdx="3" presStyleCnt="5"/>
      <dgm:spPr/>
    </dgm:pt>
    <dgm:pt modelId="{0B439358-148B-4AE4-A12A-4569A5F59F1B}" type="pres">
      <dgm:prSet presAssocID="{56FD995E-E05C-423C-9C29-44DACFEF30EF}" presName="dummy4a" presStyleCnt="0"/>
      <dgm:spPr/>
    </dgm:pt>
    <dgm:pt modelId="{DDF19C9C-11CD-4566-A29C-75AA83AD6687}" type="pres">
      <dgm:prSet presAssocID="{56FD995E-E05C-423C-9C29-44DACFEF30EF}" presName="dummy4b" presStyleCnt="0"/>
      <dgm:spPr/>
    </dgm:pt>
    <dgm:pt modelId="{BCDC08ED-0A52-4364-A6F1-F6A3EDFBC542}" type="pres">
      <dgm:prSet presAssocID="{56FD995E-E05C-423C-9C29-44DACFEF30EF}" presName="wedge4Tx" presStyleLbl="node1" presStyleIdx="3" presStyleCnt="5">
        <dgm:presLayoutVars>
          <dgm:chMax val="0"/>
          <dgm:chPref val="0"/>
          <dgm:bulletEnabled val="1"/>
        </dgm:presLayoutVars>
      </dgm:prSet>
      <dgm:spPr/>
    </dgm:pt>
    <dgm:pt modelId="{0AE51B92-782D-4A13-AA2F-575960481C8F}" type="pres">
      <dgm:prSet presAssocID="{56FD995E-E05C-423C-9C29-44DACFEF30EF}" presName="wedge5" presStyleLbl="node1" presStyleIdx="4" presStyleCnt="5"/>
      <dgm:spPr/>
    </dgm:pt>
    <dgm:pt modelId="{5FF402E6-564B-42DC-B345-04528825392C}" type="pres">
      <dgm:prSet presAssocID="{56FD995E-E05C-423C-9C29-44DACFEF30EF}" presName="dummy5a" presStyleCnt="0"/>
      <dgm:spPr/>
    </dgm:pt>
    <dgm:pt modelId="{19998E6B-B975-43EE-8CA1-AA06B4EE26A4}" type="pres">
      <dgm:prSet presAssocID="{56FD995E-E05C-423C-9C29-44DACFEF30EF}" presName="dummy5b" presStyleCnt="0"/>
      <dgm:spPr/>
    </dgm:pt>
    <dgm:pt modelId="{11E7C0DC-0CE0-40D8-90EC-EB5F60573799}" type="pres">
      <dgm:prSet presAssocID="{56FD995E-E05C-423C-9C29-44DACFEF30EF}" presName="wedge5Tx" presStyleLbl="node1" presStyleIdx="4" presStyleCnt="5">
        <dgm:presLayoutVars>
          <dgm:chMax val="0"/>
          <dgm:chPref val="0"/>
          <dgm:bulletEnabled val="1"/>
        </dgm:presLayoutVars>
      </dgm:prSet>
      <dgm:spPr/>
    </dgm:pt>
    <dgm:pt modelId="{3C2B6C33-B938-4244-8A3A-929B49123421}" type="pres">
      <dgm:prSet presAssocID="{9930FDDF-30A4-4B1D-8998-C10B26845E00}" presName="arrowWedge1" presStyleLbl="fgSibTrans2D1" presStyleIdx="0" presStyleCnt="5"/>
      <dgm:spPr>
        <a:solidFill>
          <a:schemeClr val="bg1">
            <a:lumMod val="85000"/>
          </a:schemeClr>
        </a:solidFill>
      </dgm:spPr>
    </dgm:pt>
    <dgm:pt modelId="{1787C638-8DBF-497E-8446-743EA233C2F8}" type="pres">
      <dgm:prSet presAssocID="{E34F2EB6-DFA4-4F5D-8304-D37EDAD1BF07}" presName="arrowWedge2" presStyleLbl="fgSibTrans2D1" presStyleIdx="1" presStyleCnt="5"/>
      <dgm:spPr>
        <a:solidFill>
          <a:schemeClr val="accent1"/>
        </a:solidFill>
      </dgm:spPr>
    </dgm:pt>
    <dgm:pt modelId="{E163CAEF-D76E-411D-B376-32FB03564859}" type="pres">
      <dgm:prSet presAssocID="{8232D697-421C-4C5A-BBBE-4E1EF1633458}" presName="arrowWedge3" presStyleLbl="fgSibTrans2D1" presStyleIdx="2" presStyleCnt="5"/>
      <dgm:spPr>
        <a:solidFill>
          <a:schemeClr val="bg1">
            <a:lumMod val="85000"/>
          </a:schemeClr>
        </a:solidFill>
      </dgm:spPr>
    </dgm:pt>
    <dgm:pt modelId="{DE1136C5-7021-4053-999C-E8E5B368FCE2}" type="pres">
      <dgm:prSet presAssocID="{5A291AC3-8624-4B6D-8960-45B4F3310253}" presName="arrowWedge4" presStyleLbl="fgSibTrans2D1" presStyleIdx="3" presStyleCnt="5"/>
      <dgm:spPr>
        <a:solidFill>
          <a:schemeClr val="bg1">
            <a:lumMod val="85000"/>
          </a:schemeClr>
        </a:solidFill>
      </dgm:spPr>
    </dgm:pt>
    <dgm:pt modelId="{78F0450B-9008-4627-AEC7-15507B55EF75}" type="pres">
      <dgm:prSet presAssocID="{60E12C27-D0A4-4488-979D-94616B8BEBD7}" presName="arrowWedge5" presStyleLbl="fgSibTrans2D1" presStyleIdx="4" presStyleCnt="5"/>
      <dgm:spPr>
        <a:solidFill>
          <a:schemeClr val="bg1">
            <a:lumMod val="85000"/>
          </a:schemeClr>
        </a:solidFill>
      </dgm:spPr>
    </dgm:pt>
  </dgm:ptLst>
  <dgm:cxnLst>
    <dgm:cxn modelId="{EEB1231E-A0D4-49C3-B996-76654E41A2E1}" type="presOf" srcId="{CCC87FA5-9E11-41A5-A8F9-B1E924F64BD0}" destId="{BCDC08ED-0A52-4364-A6F1-F6A3EDFBC542}" srcOrd="1" destOrd="0" presId="urn:microsoft.com/office/officeart/2005/8/layout/cycle8"/>
    <dgm:cxn modelId="{2ABD9534-09EC-441D-B89A-EA0048C8F5E6}" type="presOf" srcId="{56FD995E-E05C-423C-9C29-44DACFEF30EF}" destId="{D07BD4C0-C828-4990-89E4-869396FFAB67}" srcOrd="0" destOrd="0" presId="urn:microsoft.com/office/officeart/2005/8/layout/cycle8"/>
    <dgm:cxn modelId="{B6C63B5B-44D0-40D7-8A60-E8EEBE68E73C}" type="presOf" srcId="{24E553A7-1BB3-42A5-9418-B3E046BE4DC4}" destId="{11E7C0DC-0CE0-40D8-90EC-EB5F60573799}" srcOrd="1" destOrd="0" presId="urn:microsoft.com/office/officeart/2005/8/layout/cycle8"/>
    <dgm:cxn modelId="{132D2951-C48B-44EE-B72B-EB8B1B245039}" type="presOf" srcId="{37D3F7A0-E16E-4DDA-B27D-C7AD32DBC6CB}" destId="{B2D31C04-6B8C-4CE6-829B-7C4698708524}" srcOrd="1" destOrd="0" presId="urn:microsoft.com/office/officeart/2005/8/layout/cycle8"/>
    <dgm:cxn modelId="{BF73A180-9C1E-4036-87B8-9A8938A88578}" srcId="{56FD995E-E05C-423C-9C29-44DACFEF30EF}" destId="{CCC87FA5-9E11-41A5-A8F9-B1E924F64BD0}" srcOrd="3" destOrd="0" parTransId="{82D3BB88-A3FC-4C41-A906-E96B0FD8DDEA}" sibTransId="{5A291AC3-8624-4B6D-8960-45B4F3310253}"/>
    <dgm:cxn modelId="{A8947286-ED14-4D63-AD16-5B27893D5FB6}" type="presOf" srcId="{CCC87FA5-9E11-41A5-A8F9-B1E924F64BD0}" destId="{B7E22032-AEA7-4227-AC7E-5E09EA3AE78E}" srcOrd="0" destOrd="0" presId="urn:microsoft.com/office/officeart/2005/8/layout/cycle8"/>
    <dgm:cxn modelId="{05B0CC89-1D11-4EFB-A671-55749832E439}" type="presOf" srcId="{4257133F-209C-4632-A2DE-6B9CE075B62A}" destId="{1CB6D417-334B-4096-88D2-E5E5B8BE4FB4}" srcOrd="1" destOrd="0" presId="urn:microsoft.com/office/officeart/2005/8/layout/cycle8"/>
    <dgm:cxn modelId="{3A17B08C-1B23-4CAE-97AB-5321DE6BFCA9}" type="presOf" srcId="{37D3F7A0-E16E-4DDA-B27D-C7AD32DBC6CB}" destId="{65B3718C-EF54-4390-B1CE-1308E8B1020C}" srcOrd="0" destOrd="0" presId="urn:microsoft.com/office/officeart/2005/8/layout/cycle8"/>
    <dgm:cxn modelId="{D318B494-B7E2-4935-96B6-814FF386C41B}" type="presOf" srcId="{4257133F-209C-4632-A2DE-6B9CE075B62A}" destId="{B177E81F-52DC-4AFA-863B-E62CB48B490E}" srcOrd="0" destOrd="0" presId="urn:microsoft.com/office/officeart/2005/8/layout/cycle8"/>
    <dgm:cxn modelId="{32BE3395-499B-4292-9F29-B854144656C3}" type="presOf" srcId="{F576BF72-13FF-4D36-A8F3-EBA77C731E3D}" destId="{9989E917-3194-43AD-9D2C-44790A6EBE95}" srcOrd="0" destOrd="0" presId="urn:microsoft.com/office/officeart/2005/8/layout/cycle8"/>
    <dgm:cxn modelId="{AA4C2898-7561-4C1F-A5D5-E4953302EF9E}" type="presOf" srcId="{F576BF72-13FF-4D36-A8F3-EBA77C731E3D}" destId="{4CAE870D-BEB5-41C1-9E56-A66A564E3180}" srcOrd="1" destOrd="0" presId="urn:microsoft.com/office/officeart/2005/8/layout/cycle8"/>
    <dgm:cxn modelId="{EE723FC3-A7AA-420D-BBC5-829CF90D3E19}" srcId="{56FD995E-E05C-423C-9C29-44DACFEF30EF}" destId="{24E553A7-1BB3-42A5-9418-B3E046BE4DC4}" srcOrd="4" destOrd="0" parTransId="{0E873227-3254-4840-B321-B7FAA10F7EDA}" sibTransId="{60E12C27-D0A4-4488-979D-94616B8BEBD7}"/>
    <dgm:cxn modelId="{E1044AC9-5D7B-4A0C-A344-84769C1DB75F}" srcId="{56FD995E-E05C-423C-9C29-44DACFEF30EF}" destId="{F576BF72-13FF-4D36-A8F3-EBA77C731E3D}" srcOrd="1" destOrd="0" parTransId="{81A44319-5247-4FEE-A17D-C2C72783DC56}" sibTransId="{E34F2EB6-DFA4-4F5D-8304-D37EDAD1BF07}"/>
    <dgm:cxn modelId="{1F33C5CE-4C84-4828-8A63-9A7EC8AB82C9}" srcId="{56FD995E-E05C-423C-9C29-44DACFEF30EF}" destId="{37D3F7A0-E16E-4DDA-B27D-C7AD32DBC6CB}" srcOrd="2" destOrd="0" parTransId="{B3215A09-FA9A-4DC3-BB01-CED24F8B0D7D}" sibTransId="{8232D697-421C-4C5A-BBBE-4E1EF1633458}"/>
    <dgm:cxn modelId="{5A5F26E3-4740-4865-8BC0-4263290D6546}" srcId="{56FD995E-E05C-423C-9C29-44DACFEF30EF}" destId="{4257133F-209C-4632-A2DE-6B9CE075B62A}" srcOrd="0" destOrd="0" parTransId="{EA5C9724-1FD5-4423-A043-B1700C3979D9}" sibTransId="{9930FDDF-30A4-4B1D-8998-C10B26845E00}"/>
    <dgm:cxn modelId="{E2280CE5-AB26-4098-B39E-71090AC9D295}" type="presOf" srcId="{24E553A7-1BB3-42A5-9418-B3E046BE4DC4}" destId="{0AE51B92-782D-4A13-AA2F-575960481C8F}" srcOrd="0" destOrd="0" presId="urn:microsoft.com/office/officeart/2005/8/layout/cycle8"/>
    <dgm:cxn modelId="{F1C5BAEA-4AD2-4354-9DE3-F40DEDAA3A73}" type="presParOf" srcId="{D07BD4C0-C828-4990-89E4-869396FFAB67}" destId="{B177E81F-52DC-4AFA-863B-E62CB48B490E}" srcOrd="0" destOrd="0" presId="urn:microsoft.com/office/officeart/2005/8/layout/cycle8"/>
    <dgm:cxn modelId="{0CAA8A28-3CA5-41A2-AE3C-26A5CF629DE1}" type="presParOf" srcId="{D07BD4C0-C828-4990-89E4-869396FFAB67}" destId="{C0DC8FC4-44EA-421A-B98A-CC3BB43F2C69}" srcOrd="1" destOrd="0" presId="urn:microsoft.com/office/officeart/2005/8/layout/cycle8"/>
    <dgm:cxn modelId="{2A43FA4C-0F63-47FC-930F-6BAC7B477BE1}" type="presParOf" srcId="{D07BD4C0-C828-4990-89E4-869396FFAB67}" destId="{AEB7833F-8D58-4591-B560-CD7D6C1D245A}" srcOrd="2" destOrd="0" presId="urn:microsoft.com/office/officeart/2005/8/layout/cycle8"/>
    <dgm:cxn modelId="{68F010E6-7C7B-4C60-8F49-9A27EF0A60E5}" type="presParOf" srcId="{D07BD4C0-C828-4990-89E4-869396FFAB67}" destId="{1CB6D417-334B-4096-88D2-E5E5B8BE4FB4}" srcOrd="3" destOrd="0" presId="urn:microsoft.com/office/officeart/2005/8/layout/cycle8"/>
    <dgm:cxn modelId="{8B5F9F57-71FE-431A-AC3F-02EDDD31938F}" type="presParOf" srcId="{D07BD4C0-C828-4990-89E4-869396FFAB67}" destId="{9989E917-3194-43AD-9D2C-44790A6EBE95}" srcOrd="4" destOrd="0" presId="urn:microsoft.com/office/officeart/2005/8/layout/cycle8"/>
    <dgm:cxn modelId="{99D3BDE3-A794-46C2-8A54-0B00C5BD3BCE}" type="presParOf" srcId="{D07BD4C0-C828-4990-89E4-869396FFAB67}" destId="{69484D3C-5F15-479E-8A34-B50A9956984F}" srcOrd="5" destOrd="0" presId="urn:microsoft.com/office/officeart/2005/8/layout/cycle8"/>
    <dgm:cxn modelId="{3B61FCD0-685E-4227-95A9-99D0BA7AECAC}" type="presParOf" srcId="{D07BD4C0-C828-4990-89E4-869396FFAB67}" destId="{97146AFC-F14E-4F7E-B90A-EEBCAEDD151F}" srcOrd="6" destOrd="0" presId="urn:microsoft.com/office/officeart/2005/8/layout/cycle8"/>
    <dgm:cxn modelId="{CBB8D62A-9F58-478D-8790-202DEE092468}" type="presParOf" srcId="{D07BD4C0-C828-4990-89E4-869396FFAB67}" destId="{4CAE870D-BEB5-41C1-9E56-A66A564E3180}" srcOrd="7" destOrd="0" presId="urn:microsoft.com/office/officeart/2005/8/layout/cycle8"/>
    <dgm:cxn modelId="{EBF26DA6-E56D-4303-8917-863C51D0296E}" type="presParOf" srcId="{D07BD4C0-C828-4990-89E4-869396FFAB67}" destId="{65B3718C-EF54-4390-B1CE-1308E8B1020C}" srcOrd="8" destOrd="0" presId="urn:microsoft.com/office/officeart/2005/8/layout/cycle8"/>
    <dgm:cxn modelId="{B5C3BE83-134A-4CA8-A786-4ED3E7161270}" type="presParOf" srcId="{D07BD4C0-C828-4990-89E4-869396FFAB67}" destId="{C8F3A515-74C4-4E54-AF46-DFF6BA788A75}" srcOrd="9" destOrd="0" presId="urn:microsoft.com/office/officeart/2005/8/layout/cycle8"/>
    <dgm:cxn modelId="{95751F0B-1C8A-4FF2-9DDF-C237C531BC5B}" type="presParOf" srcId="{D07BD4C0-C828-4990-89E4-869396FFAB67}" destId="{5802FDC9-A816-4AC3-8A63-9766895A5C4A}" srcOrd="10" destOrd="0" presId="urn:microsoft.com/office/officeart/2005/8/layout/cycle8"/>
    <dgm:cxn modelId="{720C2D3C-7CD2-47EF-A746-FB1FC47CE896}" type="presParOf" srcId="{D07BD4C0-C828-4990-89E4-869396FFAB67}" destId="{B2D31C04-6B8C-4CE6-829B-7C4698708524}" srcOrd="11" destOrd="0" presId="urn:microsoft.com/office/officeart/2005/8/layout/cycle8"/>
    <dgm:cxn modelId="{672E2190-F1BF-4247-A67F-D5021A0C199E}" type="presParOf" srcId="{D07BD4C0-C828-4990-89E4-869396FFAB67}" destId="{B7E22032-AEA7-4227-AC7E-5E09EA3AE78E}" srcOrd="12" destOrd="0" presId="urn:microsoft.com/office/officeart/2005/8/layout/cycle8"/>
    <dgm:cxn modelId="{05E371DC-9608-45EB-B4B3-55982D4CE91D}" type="presParOf" srcId="{D07BD4C0-C828-4990-89E4-869396FFAB67}" destId="{0B439358-148B-4AE4-A12A-4569A5F59F1B}" srcOrd="13" destOrd="0" presId="urn:microsoft.com/office/officeart/2005/8/layout/cycle8"/>
    <dgm:cxn modelId="{FDE33080-BA3E-4F46-B3ED-C1B492E472F1}" type="presParOf" srcId="{D07BD4C0-C828-4990-89E4-869396FFAB67}" destId="{DDF19C9C-11CD-4566-A29C-75AA83AD6687}" srcOrd="14" destOrd="0" presId="urn:microsoft.com/office/officeart/2005/8/layout/cycle8"/>
    <dgm:cxn modelId="{0E510AE4-1667-4F21-9E6D-457AA67D1B87}" type="presParOf" srcId="{D07BD4C0-C828-4990-89E4-869396FFAB67}" destId="{BCDC08ED-0A52-4364-A6F1-F6A3EDFBC542}" srcOrd="15" destOrd="0" presId="urn:microsoft.com/office/officeart/2005/8/layout/cycle8"/>
    <dgm:cxn modelId="{57A493D3-3A28-4329-90AC-0EAEA2E2286B}" type="presParOf" srcId="{D07BD4C0-C828-4990-89E4-869396FFAB67}" destId="{0AE51B92-782D-4A13-AA2F-575960481C8F}" srcOrd="16" destOrd="0" presId="urn:microsoft.com/office/officeart/2005/8/layout/cycle8"/>
    <dgm:cxn modelId="{0D3C02B2-AA49-49A6-B98C-59697CE9992D}" type="presParOf" srcId="{D07BD4C0-C828-4990-89E4-869396FFAB67}" destId="{5FF402E6-564B-42DC-B345-04528825392C}" srcOrd="17" destOrd="0" presId="urn:microsoft.com/office/officeart/2005/8/layout/cycle8"/>
    <dgm:cxn modelId="{CCF0D6F7-10E8-4151-9E9F-43C43B01E8EE}" type="presParOf" srcId="{D07BD4C0-C828-4990-89E4-869396FFAB67}" destId="{19998E6B-B975-43EE-8CA1-AA06B4EE26A4}" srcOrd="18" destOrd="0" presId="urn:microsoft.com/office/officeart/2005/8/layout/cycle8"/>
    <dgm:cxn modelId="{DDB2D213-CF47-479F-9B13-B2628DF54231}" type="presParOf" srcId="{D07BD4C0-C828-4990-89E4-869396FFAB67}" destId="{11E7C0DC-0CE0-40D8-90EC-EB5F60573799}" srcOrd="19" destOrd="0" presId="urn:microsoft.com/office/officeart/2005/8/layout/cycle8"/>
    <dgm:cxn modelId="{1FC5B17F-DA3C-41A2-B0D4-62CBF71248A9}" type="presParOf" srcId="{D07BD4C0-C828-4990-89E4-869396FFAB67}" destId="{3C2B6C33-B938-4244-8A3A-929B49123421}" srcOrd="20" destOrd="0" presId="urn:microsoft.com/office/officeart/2005/8/layout/cycle8"/>
    <dgm:cxn modelId="{FECD6C82-B386-4D79-B318-CF61FB780A46}" type="presParOf" srcId="{D07BD4C0-C828-4990-89E4-869396FFAB67}" destId="{1787C638-8DBF-497E-8446-743EA233C2F8}" srcOrd="21" destOrd="0" presId="urn:microsoft.com/office/officeart/2005/8/layout/cycle8"/>
    <dgm:cxn modelId="{F3865B1F-67BB-46E1-A6F6-3292F3F71E1E}" type="presParOf" srcId="{D07BD4C0-C828-4990-89E4-869396FFAB67}" destId="{E163CAEF-D76E-411D-B376-32FB03564859}" srcOrd="22" destOrd="0" presId="urn:microsoft.com/office/officeart/2005/8/layout/cycle8"/>
    <dgm:cxn modelId="{00384C31-D12B-4067-9B8C-F2DBE4576D68}" type="presParOf" srcId="{D07BD4C0-C828-4990-89E4-869396FFAB67}" destId="{DE1136C5-7021-4053-999C-E8E5B368FCE2}" srcOrd="23" destOrd="0" presId="urn:microsoft.com/office/officeart/2005/8/layout/cycle8"/>
    <dgm:cxn modelId="{1D68D1A9-5EB3-408D-AE15-4FECF5C7FB8E}" type="presParOf" srcId="{D07BD4C0-C828-4990-89E4-869396FFAB67}" destId="{78F0450B-9008-4627-AEC7-15507B55EF75}" srcOrd="24" destOrd="0" presId="urn:microsoft.com/office/officeart/2005/8/layout/cycle8"/>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6FD995E-E05C-423C-9C29-44DACFEF30EF}" type="doc">
      <dgm:prSet loTypeId="urn:microsoft.com/office/officeart/2005/8/layout/cycle8" loCatId="cycle" qsTypeId="urn:microsoft.com/office/officeart/2005/8/quickstyle/simple1" qsCatId="simple" csTypeId="urn:microsoft.com/office/officeart/2005/8/colors/accent1_2" csCatId="accent1" phldr="1"/>
      <dgm:spPr/>
    </dgm:pt>
    <dgm:pt modelId="{4257133F-209C-4632-A2DE-6B9CE075B62A}">
      <dgm:prSet phldrT="[Text]"/>
      <dgm:spPr>
        <a:noFill/>
        <a:ln>
          <a:noFill/>
        </a:ln>
      </dgm:spPr>
      <dgm:t>
        <a:bodyPr/>
        <a:lstStyle/>
        <a:p>
          <a:endParaRPr lang="en-US" dirty="0"/>
        </a:p>
      </dgm:t>
    </dgm:pt>
    <dgm:pt modelId="{EA5C9724-1FD5-4423-A043-B1700C3979D9}" type="parTrans" cxnId="{5A5F26E3-4740-4865-8BC0-4263290D6546}">
      <dgm:prSet/>
      <dgm:spPr/>
      <dgm:t>
        <a:bodyPr/>
        <a:lstStyle/>
        <a:p>
          <a:endParaRPr lang="en-US"/>
        </a:p>
      </dgm:t>
    </dgm:pt>
    <dgm:pt modelId="{9930FDDF-30A4-4B1D-8998-C10B26845E00}" type="sibTrans" cxnId="{5A5F26E3-4740-4865-8BC0-4263290D6546}">
      <dgm:prSet/>
      <dgm:spPr/>
      <dgm:t>
        <a:bodyPr/>
        <a:lstStyle/>
        <a:p>
          <a:endParaRPr lang="en-US"/>
        </a:p>
      </dgm:t>
    </dgm:pt>
    <dgm:pt modelId="{F576BF72-13FF-4D36-A8F3-EBA77C731E3D}">
      <dgm:prSet phldrT="[Text]"/>
      <dgm:spPr>
        <a:noFill/>
        <a:ln>
          <a:noFill/>
        </a:ln>
      </dgm:spPr>
      <dgm:t>
        <a:bodyPr/>
        <a:lstStyle/>
        <a:p>
          <a:endParaRPr lang="en-US" dirty="0"/>
        </a:p>
      </dgm:t>
    </dgm:pt>
    <dgm:pt modelId="{81A44319-5247-4FEE-A17D-C2C72783DC56}" type="parTrans" cxnId="{E1044AC9-5D7B-4A0C-A344-84769C1DB75F}">
      <dgm:prSet/>
      <dgm:spPr/>
      <dgm:t>
        <a:bodyPr/>
        <a:lstStyle/>
        <a:p>
          <a:endParaRPr lang="en-US"/>
        </a:p>
      </dgm:t>
    </dgm:pt>
    <dgm:pt modelId="{E34F2EB6-DFA4-4F5D-8304-D37EDAD1BF07}" type="sibTrans" cxnId="{E1044AC9-5D7B-4A0C-A344-84769C1DB75F}">
      <dgm:prSet/>
      <dgm:spPr/>
      <dgm:t>
        <a:bodyPr/>
        <a:lstStyle/>
        <a:p>
          <a:endParaRPr lang="en-US"/>
        </a:p>
      </dgm:t>
    </dgm:pt>
    <dgm:pt modelId="{37D3F7A0-E16E-4DDA-B27D-C7AD32DBC6CB}">
      <dgm:prSet phldrT="[Text]"/>
      <dgm:spPr>
        <a:noFill/>
        <a:ln>
          <a:noFill/>
        </a:ln>
      </dgm:spPr>
      <dgm:t>
        <a:bodyPr/>
        <a:lstStyle/>
        <a:p>
          <a:endParaRPr lang="en-US" dirty="0"/>
        </a:p>
      </dgm:t>
    </dgm:pt>
    <dgm:pt modelId="{B3215A09-FA9A-4DC3-BB01-CED24F8B0D7D}" type="parTrans" cxnId="{1F33C5CE-4C84-4828-8A63-9A7EC8AB82C9}">
      <dgm:prSet/>
      <dgm:spPr/>
      <dgm:t>
        <a:bodyPr/>
        <a:lstStyle/>
        <a:p>
          <a:endParaRPr lang="en-US"/>
        </a:p>
      </dgm:t>
    </dgm:pt>
    <dgm:pt modelId="{8232D697-421C-4C5A-BBBE-4E1EF1633458}" type="sibTrans" cxnId="{1F33C5CE-4C84-4828-8A63-9A7EC8AB82C9}">
      <dgm:prSet/>
      <dgm:spPr/>
      <dgm:t>
        <a:bodyPr/>
        <a:lstStyle/>
        <a:p>
          <a:endParaRPr lang="en-US"/>
        </a:p>
      </dgm:t>
    </dgm:pt>
    <dgm:pt modelId="{CCC87FA5-9E11-41A5-A8F9-B1E924F64BD0}">
      <dgm:prSet phldrT="[Text]"/>
      <dgm:spPr>
        <a:noFill/>
        <a:ln>
          <a:noFill/>
        </a:ln>
      </dgm:spPr>
      <dgm:t>
        <a:bodyPr/>
        <a:lstStyle/>
        <a:p>
          <a:endParaRPr lang="en-US" dirty="0"/>
        </a:p>
      </dgm:t>
    </dgm:pt>
    <dgm:pt modelId="{82D3BB88-A3FC-4C41-A906-E96B0FD8DDEA}" type="parTrans" cxnId="{BF73A180-9C1E-4036-87B8-9A8938A88578}">
      <dgm:prSet/>
      <dgm:spPr/>
      <dgm:t>
        <a:bodyPr/>
        <a:lstStyle/>
        <a:p>
          <a:endParaRPr lang="en-US"/>
        </a:p>
      </dgm:t>
    </dgm:pt>
    <dgm:pt modelId="{5A291AC3-8624-4B6D-8960-45B4F3310253}" type="sibTrans" cxnId="{BF73A180-9C1E-4036-87B8-9A8938A88578}">
      <dgm:prSet/>
      <dgm:spPr/>
      <dgm:t>
        <a:bodyPr/>
        <a:lstStyle/>
        <a:p>
          <a:endParaRPr lang="en-US"/>
        </a:p>
      </dgm:t>
    </dgm:pt>
    <dgm:pt modelId="{24E553A7-1BB3-42A5-9418-B3E046BE4DC4}">
      <dgm:prSet phldrT="[Text]"/>
      <dgm:spPr>
        <a:noFill/>
        <a:ln>
          <a:noFill/>
        </a:ln>
      </dgm:spPr>
      <dgm:t>
        <a:bodyPr/>
        <a:lstStyle/>
        <a:p>
          <a:endParaRPr lang="en-US" dirty="0"/>
        </a:p>
      </dgm:t>
    </dgm:pt>
    <dgm:pt modelId="{0E873227-3254-4840-B321-B7FAA10F7EDA}" type="parTrans" cxnId="{EE723FC3-A7AA-420D-BBC5-829CF90D3E19}">
      <dgm:prSet/>
      <dgm:spPr/>
      <dgm:t>
        <a:bodyPr/>
        <a:lstStyle/>
        <a:p>
          <a:endParaRPr lang="en-US"/>
        </a:p>
      </dgm:t>
    </dgm:pt>
    <dgm:pt modelId="{60E12C27-D0A4-4488-979D-94616B8BEBD7}" type="sibTrans" cxnId="{EE723FC3-A7AA-420D-BBC5-829CF90D3E19}">
      <dgm:prSet/>
      <dgm:spPr/>
      <dgm:t>
        <a:bodyPr/>
        <a:lstStyle/>
        <a:p>
          <a:endParaRPr lang="en-US"/>
        </a:p>
      </dgm:t>
    </dgm:pt>
    <dgm:pt modelId="{D07BD4C0-C828-4990-89E4-869396FFAB67}" type="pres">
      <dgm:prSet presAssocID="{56FD995E-E05C-423C-9C29-44DACFEF30EF}" presName="compositeShape" presStyleCnt="0">
        <dgm:presLayoutVars>
          <dgm:chMax val="7"/>
          <dgm:dir/>
          <dgm:resizeHandles val="exact"/>
        </dgm:presLayoutVars>
      </dgm:prSet>
      <dgm:spPr/>
    </dgm:pt>
    <dgm:pt modelId="{B177E81F-52DC-4AFA-863B-E62CB48B490E}" type="pres">
      <dgm:prSet presAssocID="{56FD995E-E05C-423C-9C29-44DACFEF30EF}" presName="wedge1" presStyleLbl="node1" presStyleIdx="0" presStyleCnt="5"/>
      <dgm:spPr/>
    </dgm:pt>
    <dgm:pt modelId="{C0DC8FC4-44EA-421A-B98A-CC3BB43F2C69}" type="pres">
      <dgm:prSet presAssocID="{56FD995E-E05C-423C-9C29-44DACFEF30EF}" presName="dummy1a" presStyleCnt="0"/>
      <dgm:spPr/>
    </dgm:pt>
    <dgm:pt modelId="{AEB7833F-8D58-4591-B560-CD7D6C1D245A}" type="pres">
      <dgm:prSet presAssocID="{56FD995E-E05C-423C-9C29-44DACFEF30EF}" presName="dummy1b" presStyleCnt="0"/>
      <dgm:spPr/>
    </dgm:pt>
    <dgm:pt modelId="{1CB6D417-334B-4096-88D2-E5E5B8BE4FB4}" type="pres">
      <dgm:prSet presAssocID="{56FD995E-E05C-423C-9C29-44DACFEF30EF}" presName="wedge1Tx" presStyleLbl="node1" presStyleIdx="0" presStyleCnt="5">
        <dgm:presLayoutVars>
          <dgm:chMax val="0"/>
          <dgm:chPref val="0"/>
          <dgm:bulletEnabled val="1"/>
        </dgm:presLayoutVars>
      </dgm:prSet>
      <dgm:spPr/>
    </dgm:pt>
    <dgm:pt modelId="{9989E917-3194-43AD-9D2C-44790A6EBE95}" type="pres">
      <dgm:prSet presAssocID="{56FD995E-E05C-423C-9C29-44DACFEF30EF}" presName="wedge2" presStyleLbl="node1" presStyleIdx="1" presStyleCnt="5"/>
      <dgm:spPr/>
    </dgm:pt>
    <dgm:pt modelId="{69484D3C-5F15-479E-8A34-B50A9956984F}" type="pres">
      <dgm:prSet presAssocID="{56FD995E-E05C-423C-9C29-44DACFEF30EF}" presName="dummy2a" presStyleCnt="0"/>
      <dgm:spPr/>
    </dgm:pt>
    <dgm:pt modelId="{97146AFC-F14E-4F7E-B90A-EEBCAEDD151F}" type="pres">
      <dgm:prSet presAssocID="{56FD995E-E05C-423C-9C29-44DACFEF30EF}" presName="dummy2b" presStyleCnt="0"/>
      <dgm:spPr/>
    </dgm:pt>
    <dgm:pt modelId="{4CAE870D-BEB5-41C1-9E56-A66A564E3180}" type="pres">
      <dgm:prSet presAssocID="{56FD995E-E05C-423C-9C29-44DACFEF30EF}" presName="wedge2Tx" presStyleLbl="node1" presStyleIdx="1" presStyleCnt="5">
        <dgm:presLayoutVars>
          <dgm:chMax val="0"/>
          <dgm:chPref val="0"/>
          <dgm:bulletEnabled val="1"/>
        </dgm:presLayoutVars>
      </dgm:prSet>
      <dgm:spPr/>
    </dgm:pt>
    <dgm:pt modelId="{65B3718C-EF54-4390-B1CE-1308E8B1020C}" type="pres">
      <dgm:prSet presAssocID="{56FD995E-E05C-423C-9C29-44DACFEF30EF}" presName="wedge3" presStyleLbl="node1" presStyleIdx="2" presStyleCnt="5"/>
      <dgm:spPr/>
    </dgm:pt>
    <dgm:pt modelId="{C8F3A515-74C4-4E54-AF46-DFF6BA788A75}" type="pres">
      <dgm:prSet presAssocID="{56FD995E-E05C-423C-9C29-44DACFEF30EF}" presName="dummy3a" presStyleCnt="0"/>
      <dgm:spPr/>
    </dgm:pt>
    <dgm:pt modelId="{5802FDC9-A816-4AC3-8A63-9766895A5C4A}" type="pres">
      <dgm:prSet presAssocID="{56FD995E-E05C-423C-9C29-44DACFEF30EF}" presName="dummy3b" presStyleCnt="0"/>
      <dgm:spPr/>
    </dgm:pt>
    <dgm:pt modelId="{B2D31C04-6B8C-4CE6-829B-7C4698708524}" type="pres">
      <dgm:prSet presAssocID="{56FD995E-E05C-423C-9C29-44DACFEF30EF}" presName="wedge3Tx" presStyleLbl="node1" presStyleIdx="2" presStyleCnt="5">
        <dgm:presLayoutVars>
          <dgm:chMax val="0"/>
          <dgm:chPref val="0"/>
          <dgm:bulletEnabled val="1"/>
        </dgm:presLayoutVars>
      </dgm:prSet>
      <dgm:spPr/>
    </dgm:pt>
    <dgm:pt modelId="{B7E22032-AEA7-4227-AC7E-5E09EA3AE78E}" type="pres">
      <dgm:prSet presAssocID="{56FD995E-E05C-423C-9C29-44DACFEF30EF}" presName="wedge4" presStyleLbl="node1" presStyleIdx="3" presStyleCnt="5"/>
      <dgm:spPr/>
    </dgm:pt>
    <dgm:pt modelId="{0B439358-148B-4AE4-A12A-4569A5F59F1B}" type="pres">
      <dgm:prSet presAssocID="{56FD995E-E05C-423C-9C29-44DACFEF30EF}" presName="dummy4a" presStyleCnt="0"/>
      <dgm:spPr/>
    </dgm:pt>
    <dgm:pt modelId="{DDF19C9C-11CD-4566-A29C-75AA83AD6687}" type="pres">
      <dgm:prSet presAssocID="{56FD995E-E05C-423C-9C29-44DACFEF30EF}" presName="dummy4b" presStyleCnt="0"/>
      <dgm:spPr/>
    </dgm:pt>
    <dgm:pt modelId="{BCDC08ED-0A52-4364-A6F1-F6A3EDFBC542}" type="pres">
      <dgm:prSet presAssocID="{56FD995E-E05C-423C-9C29-44DACFEF30EF}" presName="wedge4Tx" presStyleLbl="node1" presStyleIdx="3" presStyleCnt="5">
        <dgm:presLayoutVars>
          <dgm:chMax val="0"/>
          <dgm:chPref val="0"/>
          <dgm:bulletEnabled val="1"/>
        </dgm:presLayoutVars>
      </dgm:prSet>
      <dgm:spPr/>
    </dgm:pt>
    <dgm:pt modelId="{0AE51B92-782D-4A13-AA2F-575960481C8F}" type="pres">
      <dgm:prSet presAssocID="{56FD995E-E05C-423C-9C29-44DACFEF30EF}" presName="wedge5" presStyleLbl="node1" presStyleIdx="4" presStyleCnt="5"/>
      <dgm:spPr/>
    </dgm:pt>
    <dgm:pt modelId="{5FF402E6-564B-42DC-B345-04528825392C}" type="pres">
      <dgm:prSet presAssocID="{56FD995E-E05C-423C-9C29-44DACFEF30EF}" presName="dummy5a" presStyleCnt="0"/>
      <dgm:spPr/>
    </dgm:pt>
    <dgm:pt modelId="{19998E6B-B975-43EE-8CA1-AA06B4EE26A4}" type="pres">
      <dgm:prSet presAssocID="{56FD995E-E05C-423C-9C29-44DACFEF30EF}" presName="dummy5b" presStyleCnt="0"/>
      <dgm:spPr/>
    </dgm:pt>
    <dgm:pt modelId="{11E7C0DC-0CE0-40D8-90EC-EB5F60573799}" type="pres">
      <dgm:prSet presAssocID="{56FD995E-E05C-423C-9C29-44DACFEF30EF}" presName="wedge5Tx" presStyleLbl="node1" presStyleIdx="4" presStyleCnt="5">
        <dgm:presLayoutVars>
          <dgm:chMax val="0"/>
          <dgm:chPref val="0"/>
          <dgm:bulletEnabled val="1"/>
        </dgm:presLayoutVars>
      </dgm:prSet>
      <dgm:spPr/>
    </dgm:pt>
    <dgm:pt modelId="{3C2B6C33-B938-4244-8A3A-929B49123421}" type="pres">
      <dgm:prSet presAssocID="{9930FDDF-30A4-4B1D-8998-C10B26845E00}" presName="arrowWedge1" presStyleLbl="fgSibTrans2D1" presStyleIdx="0" presStyleCnt="5"/>
      <dgm:spPr>
        <a:solidFill>
          <a:schemeClr val="bg1">
            <a:lumMod val="85000"/>
          </a:schemeClr>
        </a:solidFill>
      </dgm:spPr>
    </dgm:pt>
    <dgm:pt modelId="{1787C638-8DBF-497E-8446-743EA233C2F8}" type="pres">
      <dgm:prSet presAssocID="{E34F2EB6-DFA4-4F5D-8304-D37EDAD1BF07}" presName="arrowWedge2" presStyleLbl="fgSibTrans2D1" presStyleIdx="1" presStyleCnt="5"/>
      <dgm:spPr>
        <a:solidFill>
          <a:schemeClr val="bg1">
            <a:lumMod val="85000"/>
          </a:schemeClr>
        </a:solidFill>
      </dgm:spPr>
    </dgm:pt>
    <dgm:pt modelId="{E163CAEF-D76E-411D-B376-32FB03564859}" type="pres">
      <dgm:prSet presAssocID="{8232D697-421C-4C5A-BBBE-4E1EF1633458}" presName="arrowWedge3" presStyleLbl="fgSibTrans2D1" presStyleIdx="2" presStyleCnt="5"/>
      <dgm:spPr>
        <a:solidFill>
          <a:schemeClr val="accent5"/>
        </a:solidFill>
      </dgm:spPr>
    </dgm:pt>
    <dgm:pt modelId="{DE1136C5-7021-4053-999C-E8E5B368FCE2}" type="pres">
      <dgm:prSet presAssocID="{5A291AC3-8624-4B6D-8960-45B4F3310253}" presName="arrowWedge4" presStyleLbl="fgSibTrans2D1" presStyleIdx="3" presStyleCnt="5"/>
      <dgm:spPr>
        <a:solidFill>
          <a:schemeClr val="bg1">
            <a:lumMod val="85000"/>
          </a:schemeClr>
        </a:solidFill>
      </dgm:spPr>
    </dgm:pt>
    <dgm:pt modelId="{78F0450B-9008-4627-AEC7-15507B55EF75}" type="pres">
      <dgm:prSet presAssocID="{60E12C27-D0A4-4488-979D-94616B8BEBD7}" presName="arrowWedge5" presStyleLbl="fgSibTrans2D1" presStyleIdx="4" presStyleCnt="5"/>
      <dgm:spPr>
        <a:solidFill>
          <a:schemeClr val="bg1">
            <a:lumMod val="85000"/>
          </a:schemeClr>
        </a:solidFill>
      </dgm:spPr>
    </dgm:pt>
  </dgm:ptLst>
  <dgm:cxnLst>
    <dgm:cxn modelId="{EEB1231E-A0D4-49C3-B996-76654E41A2E1}" type="presOf" srcId="{CCC87FA5-9E11-41A5-A8F9-B1E924F64BD0}" destId="{BCDC08ED-0A52-4364-A6F1-F6A3EDFBC542}" srcOrd="1" destOrd="0" presId="urn:microsoft.com/office/officeart/2005/8/layout/cycle8"/>
    <dgm:cxn modelId="{2ABD9534-09EC-441D-B89A-EA0048C8F5E6}" type="presOf" srcId="{56FD995E-E05C-423C-9C29-44DACFEF30EF}" destId="{D07BD4C0-C828-4990-89E4-869396FFAB67}" srcOrd="0" destOrd="0" presId="urn:microsoft.com/office/officeart/2005/8/layout/cycle8"/>
    <dgm:cxn modelId="{B6C63B5B-44D0-40D7-8A60-E8EEBE68E73C}" type="presOf" srcId="{24E553A7-1BB3-42A5-9418-B3E046BE4DC4}" destId="{11E7C0DC-0CE0-40D8-90EC-EB5F60573799}" srcOrd="1" destOrd="0" presId="urn:microsoft.com/office/officeart/2005/8/layout/cycle8"/>
    <dgm:cxn modelId="{132D2951-C48B-44EE-B72B-EB8B1B245039}" type="presOf" srcId="{37D3F7A0-E16E-4DDA-B27D-C7AD32DBC6CB}" destId="{B2D31C04-6B8C-4CE6-829B-7C4698708524}" srcOrd="1" destOrd="0" presId="urn:microsoft.com/office/officeart/2005/8/layout/cycle8"/>
    <dgm:cxn modelId="{BF73A180-9C1E-4036-87B8-9A8938A88578}" srcId="{56FD995E-E05C-423C-9C29-44DACFEF30EF}" destId="{CCC87FA5-9E11-41A5-A8F9-B1E924F64BD0}" srcOrd="3" destOrd="0" parTransId="{82D3BB88-A3FC-4C41-A906-E96B0FD8DDEA}" sibTransId="{5A291AC3-8624-4B6D-8960-45B4F3310253}"/>
    <dgm:cxn modelId="{A8947286-ED14-4D63-AD16-5B27893D5FB6}" type="presOf" srcId="{CCC87FA5-9E11-41A5-A8F9-B1E924F64BD0}" destId="{B7E22032-AEA7-4227-AC7E-5E09EA3AE78E}" srcOrd="0" destOrd="0" presId="urn:microsoft.com/office/officeart/2005/8/layout/cycle8"/>
    <dgm:cxn modelId="{05B0CC89-1D11-4EFB-A671-55749832E439}" type="presOf" srcId="{4257133F-209C-4632-A2DE-6B9CE075B62A}" destId="{1CB6D417-334B-4096-88D2-E5E5B8BE4FB4}" srcOrd="1" destOrd="0" presId="urn:microsoft.com/office/officeart/2005/8/layout/cycle8"/>
    <dgm:cxn modelId="{3A17B08C-1B23-4CAE-97AB-5321DE6BFCA9}" type="presOf" srcId="{37D3F7A0-E16E-4DDA-B27D-C7AD32DBC6CB}" destId="{65B3718C-EF54-4390-B1CE-1308E8B1020C}" srcOrd="0" destOrd="0" presId="urn:microsoft.com/office/officeart/2005/8/layout/cycle8"/>
    <dgm:cxn modelId="{D318B494-B7E2-4935-96B6-814FF386C41B}" type="presOf" srcId="{4257133F-209C-4632-A2DE-6B9CE075B62A}" destId="{B177E81F-52DC-4AFA-863B-E62CB48B490E}" srcOrd="0" destOrd="0" presId="urn:microsoft.com/office/officeart/2005/8/layout/cycle8"/>
    <dgm:cxn modelId="{32BE3395-499B-4292-9F29-B854144656C3}" type="presOf" srcId="{F576BF72-13FF-4D36-A8F3-EBA77C731E3D}" destId="{9989E917-3194-43AD-9D2C-44790A6EBE95}" srcOrd="0" destOrd="0" presId="urn:microsoft.com/office/officeart/2005/8/layout/cycle8"/>
    <dgm:cxn modelId="{AA4C2898-7561-4C1F-A5D5-E4953302EF9E}" type="presOf" srcId="{F576BF72-13FF-4D36-A8F3-EBA77C731E3D}" destId="{4CAE870D-BEB5-41C1-9E56-A66A564E3180}" srcOrd="1" destOrd="0" presId="urn:microsoft.com/office/officeart/2005/8/layout/cycle8"/>
    <dgm:cxn modelId="{EE723FC3-A7AA-420D-BBC5-829CF90D3E19}" srcId="{56FD995E-E05C-423C-9C29-44DACFEF30EF}" destId="{24E553A7-1BB3-42A5-9418-B3E046BE4DC4}" srcOrd="4" destOrd="0" parTransId="{0E873227-3254-4840-B321-B7FAA10F7EDA}" sibTransId="{60E12C27-D0A4-4488-979D-94616B8BEBD7}"/>
    <dgm:cxn modelId="{E1044AC9-5D7B-4A0C-A344-84769C1DB75F}" srcId="{56FD995E-E05C-423C-9C29-44DACFEF30EF}" destId="{F576BF72-13FF-4D36-A8F3-EBA77C731E3D}" srcOrd="1" destOrd="0" parTransId="{81A44319-5247-4FEE-A17D-C2C72783DC56}" sibTransId="{E34F2EB6-DFA4-4F5D-8304-D37EDAD1BF07}"/>
    <dgm:cxn modelId="{1F33C5CE-4C84-4828-8A63-9A7EC8AB82C9}" srcId="{56FD995E-E05C-423C-9C29-44DACFEF30EF}" destId="{37D3F7A0-E16E-4DDA-B27D-C7AD32DBC6CB}" srcOrd="2" destOrd="0" parTransId="{B3215A09-FA9A-4DC3-BB01-CED24F8B0D7D}" sibTransId="{8232D697-421C-4C5A-BBBE-4E1EF1633458}"/>
    <dgm:cxn modelId="{5A5F26E3-4740-4865-8BC0-4263290D6546}" srcId="{56FD995E-E05C-423C-9C29-44DACFEF30EF}" destId="{4257133F-209C-4632-A2DE-6B9CE075B62A}" srcOrd="0" destOrd="0" parTransId="{EA5C9724-1FD5-4423-A043-B1700C3979D9}" sibTransId="{9930FDDF-30A4-4B1D-8998-C10B26845E00}"/>
    <dgm:cxn modelId="{E2280CE5-AB26-4098-B39E-71090AC9D295}" type="presOf" srcId="{24E553A7-1BB3-42A5-9418-B3E046BE4DC4}" destId="{0AE51B92-782D-4A13-AA2F-575960481C8F}" srcOrd="0" destOrd="0" presId="urn:microsoft.com/office/officeart/2005/8/layout/cycle8"/>
    <dgm:cxn modelId="{F1C5BAEA-4AD2-4354-9DE3-F40DEDAA3A73}" type="presParOf" srcId="{D07BD4C0-C828-4990-89E4-869396FFAB67}" destId="{B177E81F-52DC-4AFA-863B-E62CB48B490E}" srcOrd="0" destOrd="0" presId="urn:microsoft.com/office/officeart/2005/8/layout/cycle8"/>
    <dgm:cxn modelId="{0CAA8A28-3CA5-41A2-AE3C-26A5CF629DE1}" type="presParOf" srcId="{D07BD4C0-C828-4990-89E4-869396FFAB67}" destId="{C0DC8FC4-44EA-421A-B98A-CC3BB43F2C69}" srcOrd="1" destOrd="0" presId="urn:microsoft.com/office/officeart/2005/8/layout/cycle8"/>
    <dgm:cxn modelId="{2A43FA4C-0F63-47FC-930F-6BAC7B477BE1}" type="presParOf" srcId="{D07BD4C0-C828-4990-89E4-869396FFAB67}" destId="{AEB7833F-8D58-4591-B560-CD7D6C1D245A}" srcOrd="2" destOrd="0" presId="urn:microsoft.com/office/officeart/2005/8/layout/cycle8"/>
    <dgm:cxn modelId="{68F010E6-7C7B-4C60-8F49-9A27EF0A60E5}" type="presParOf" srcId="{D07BD4C0-C828-4990-89E4-869396FFAB67}" destId="{1CB6D417-334B-4096-88D2-E5E5B8BE4FB4}" srcOrd="3" destOrd="0" presId="urn:microsoft.com/office/officeart/2005/8/layout/cycle8"/>
    <dgm:cxn modelId="{8B5F9F57-71FE-431A-AC3F-02EDDD31938F}" type="presParOf" srcId="{D07BD4C0-C828-4990-89E4-869396FFAB67}" destId="{9989E917-3194-43AD-9D2C-44790A6EBE95}" srcOrd="4" destOrd="0" presId="urn:microsoft.com/office/officeart/2005/8/layout/cycle8"/>
    <dgm:cxn modelId="{99D3BDE3-A794-46C2-8A54-0B00C5BD3BCE}" type="presParOf" srcId="{D07BD4C0-C828-4990-89E4-869396FFAB67}" destId="{69484D3C-5F15-479E-8A34-B50A9956984F}" srcOrd="5" destOrd="0" presId="urn:microsoft.com/office/officeart/2005/8/layout/cycle8"/>
    <dgm:cxn modelId="{3B61FCD0-685E-4227-95A9-99D0BA7AECAC}" type="presParOf" srcId="{D07BD4C0-C828-4990-89E4-869396FFAB67}" destId="{97146AFC-F14E-4F7E-B90A-EEBCAEDD151F}" srcOrd="6" destOrd="0" presId="urn:microsoft.com/office/officeart/2005/8/layout/cycle8"/>
    <dgm:cxn modelId="{CBB8D62A-9F58-478D-8790-202DEE092468}" type="presParOf" srcId="{D07BD4C0-C828-4990-89E4-869396FFAB67}" destId="{4CAE870D-BEB5-41C1-9E56-A66A564E3180}" srcOrd="7" destOrd="0" presId="urn:microsoft.com/office/officeart/2005/8/layout/cycle8"/>
    <dgm:cxn modelId="{EBF26DA6-E56D-4303-8917-863C51D0296E}" type="presParOf" srcId="{D07BD4C0-C828-4990-89E4-869396FFAB67}" destId="{65B3718C-EF54-4390-B1CE-1308E8B1020C}" srcOrd="8" destOrd="0" presId="urn:microsoft.com/office/officeart/2005/8/layout/cycle8"/>
    <dgm:cxn modelId="{B5C3BE83-134A-4CA8-A786-4ED3E7161270}" type="presParOf" srcId="{D07BD4C0-C828-4990-89E4-869396FFAB67}" destId="{C8F3A515-74C4-4E54-AF46-DFF6BA788A75}" srcOrd="9" destOrd="0" presId="urn:microsoft.com/office/officeart/2005/8/layout/cycle8"/>
    <dgm:cxn modelId="{95751F0B-1C8A-4FF2-9DDF-C237C531BC5B}" type="presParOf" srcId="{D07BD4C0-C828-4990-89E4-869396FFAB67}" destId="{5802FDC9-A816-4AC3-8A63-9766895A5C4A}" srcOrd="10" destOrd="0" presId="urn:microsoft.com/office/officeart/2005/8/layout/cycle8"/>
    <dgm:cxn modelId="{720C2D3C-7CD2-47EF-A746-FB1FC47CE896}" type="presParOf" srcId="{D07BD4C0-C828-4990-89E4-869396FFAB67}" destId="{B2D31C04-6B8C-4CE6-829B-7C4698708524}" srcOrd="11" destOrd="0" presId="urn:microsoft.com/office/officeart/2005/8/layout/cycle8"/>
    <dgm:cxn modelId="{672E2190-F1BF-4247-A67F-D5021A0C199E}" type="presParOf" srcId="{D07BD4C0-C828-4990-89E4-869396FFAB67}" destId="{B7E22032-AEA7-4227-AC7E-5E09EA3AE78E}" srcOrd="12" destOrd="0" presId="urn:microsoft.com/office/officeart/2005/8/layout/cycle8"/>
    <dgm:cxn modelId="{05E371DC-9608-45EB-B4B3-55982D4CE91D}" type="presParOf" srcId="{D07BD4C0-C828-4990-89E4-869396FFAB67}" destId="{0B439358-148B-4AE4-A12A-4569A5F59F1B}" srcOrd="13" destOrd="0" presId="urn:microsoft.com/office/officeart/2005/8/layout/cycle8"/>
    <dgm:cxn modelId="{FDE33080-BA3E-4F46-B3ED-C1B492E472F1}" type="presParOf" srcId="{D07BD4C0-C828-4990-89E4-869396FFAB67}" destId="{DDF19C9C-11CD-4566-A29C-75AA83AD6687}" srcOrd="14" destOrd="0" presId="urn:microsoft.com/office/officeart/2005/8/layout/cycle8"/>
    <dgm:cxn modelId="{0E510AE4-1667-4F21-9E6D-457AA67D1B87}" type="presParOf" srcId="{D07BD4C0-C828-4990-89E4-869396FFAB67}" destId="{BCDC08ED-0A52-4364-A6F1-F6A3EDFBC542}" srcOrd="15" destOrd="0" presId="urn:microsoft.com/office/officeart/2005/8/layout/cycle8"/>
    <dgm:cxn modelId="{57A493D3-3A28-4329-90AC-0EAEA2E2286B}" type="presParOf" srcId="{D07BD4C0-C828-4990-89E4-869396FFAB67}" destId="{0AE51B92-782D-4A13-AA2F-575960481C8F}" srcOrd="16" destOrd="0" presId="urn:microsoft.com/office/officeart/2005/8/layout/cycle8"/>
    <dgm:cxn modelId="{0D3C02B2-AA49-49A6-B98C-59697CE9992D}" type="presParOf" srcId="{D07BD4C0-C828-4990-89E4-869396FFAB67}" destId="{5FF402E6-564B-42DC-B345-04528825392C}" srcOrd="17" destOrd="0" presId="urn:microsoft.com/office/officeart/2005/8/layout/cycle8"/>
    <dgm:cxn modelId="{CCF0D6F7-10E8-4151-9E9F-43C43B01E8EE}" type="presParOf" srcId="{D07BD4C0-C828-4990-89E4-869396FFAB67}" destId="{19998E6B-B975-43EE-8CA1-AA06B4EE26A4}" srcOrd="18" destOrd="0" presId="urn:microsoft.com/office/officeart/2005/8/layout/cycle8"/>
    <dgm:cxn modelId="{DDB2D213-CF47-479F-9B13-B2628DF54231}" type="presParOf" srcId="{D07BD4C0-C828-4990-89E4-869396FFAB67}" destId="{11E7C0DC-0CE0-40D8-90EC-EB5F60573799}" srcOrd="19" destOrd="0" presId="urn:microsoft.com/office/officeart/2005/8/layout/cycle8"/>
    <dgm:cxn modelId="{1FC5B17F-DA3C-41A2-B0D4-62CBF71248A9}" type="presParOf" srcId="{D07BD4C0-C828-4990-89E4-869396FFAB67}" destId="{3C2B6C33-B938-4244-8A3A-929B49123421}" srcOrd="20" destOrd="0" presId="urn:microsoft.com/office/officeart/2005/8/layout/cycle8"/>
    <dgm:cxn modelId="{FECD6C82-B386-4D79-B318-CF61FB780A46}" type="presParOf" srcId="{D07BD4C0-C828-4990-89E4-869396FFAB67}" destId="{1787C638-8DBF-497E-8446-743EA233C2F8}" srcOrd="21" destOrd="0" presId="urn:microsoft.com/office/officeart/2005/8/layout/cycle8"/>
    <dgm:cxn modelId="{F3865B1F-67BB-46E1-A6F6-3292F3F71E1E}" type="presParOf" srcId="{D07BD4C0-C828-4990-89E4-869396FFAB67}" destId="{E163CAEF-D76E-411D-B376-32FB03564859}" srcOrd="22" destOrd="0" presId="urn:microsoft.com/office/officeart/2005/8/layout/cycle8"/>
    <dgm:cxn modelId="{00384C31-D12B-4067-9B8C-F2DBE4576D68}" type="presParOf" srcId="{D07BD4C0-C828-4990-89E4-869396FFAB67}" destId="{DE1136C5-7021-4053-999C-E8E5B368FCE2}" srcOrd="23" destOrd="0" presId="urn:microsoft.com/office/officeart/2005/8/layout/cycle8"/>
    <dgm:cxn modelId="{1D68D1A9-5EB3-408D-AE15-4FECF5C7FB8E}" type="presParOf" srcId="{D07BD4C0-C828-4990-89E4-869396FFAB67}" destId="{78F0450B-9008-4627-AEC7-15507B55EF75}" srcOrd="24" destOrd="0" presId="urn:microsoft.com/office/officeart/2005/8/layout/cycle8"/>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F61831-96CE-491E-A393-65DDDA1F43FC}">
      <dsp:nvSpPr>
        <dsp:cNvPr id="0" name=""/>
        <dsp:cNvSpPr/>
      </dsp:nvSpPr>
      <dsp:spPr>
        <a:xfrm>
          <a:off x="3220268" y="0"/>
          <a:ext cx="1280160" cy="853440"/>
        </a:xfrm>
        <a:prstGeom prst="trapezoid">
          <a:avLst>
            <a:gd name="adj" fmla="val 75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endParaRPr lang="en-US" sz="1500" b="0" kern="1200" dirty="0">
            <a:solidFill>
              <a:schemeClr val="bg1"/>
            </a:solidFill>
            <a:latin typeface="+mn-lt"/>
          </a:endParaRPr>
        </a:p>
        <a:p>
          <a:pPr marL="0" lvl="0" indent="0" algn="ctr" defTabSz="666750">
            <a:lnSpc>
              <a:spcPct val="90000"/>
            </a:lnSpc>
            <a:spcBef>
              <a:spcPct val="0"/>
            </a:spcBef>
            <a:spcAft>
              <a:spcPct val="35000"/>
            </a:spcAft>
            <a:buNone/>
          </a:pPr>
          <a:r>
            <a:rPr lang="en-US" sz="1500" b="0" kern="1200" dirty="0">
              <a:solidFill>
                <a:schemeClr val="bg1"/>
              </a:solidFill>
              <a:latin typeface="+mn-lt"/>
            </a:rPr>
            <a:t>Deaths</a:t>
          </a:r>
        </a:p>
      </dsp:txBody>
      <dsp:txXfrm>
        <a:off x="3220268" y="0"/>
        <a:ext cx="1280160" cy="853440"/>
      </dsp:txXfrm>
    </dsp:sp>
    <dsp:sp modelId="{0E71F549-DC75-4903-8983-857B8650EFC2}">
      <dsp:nvSpPr>
        <dsp:cNvPr id="0" name=""/>
        <dsp:cNvSpPr/>
      </dsp:nvSpPr>
      <dsp:spPr>
        <a:xfrm>
          <a:off x="2590122" y="853440"/>
          <a:ext cx="2560320" cy="853440"/>
        </a:xfrm>
        <a:prstGeom prst="trapezoid">
          <a:avLst>
            <a:gd name="adj" fmla="val 7500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chemeClr val="bg1"/>
              </a:solidFill>
              <a:latin typeface="+mn-lt"/>
            </a:rPr>
            <a:t>Near Misses</a:t>
          </a:r>
        </a:p>
      </dsp:txBody>
      <dsp:txXfrm>
        <a:off x="3038178" y="853440"/>
        <a:ext cx="1664208" cy="853440"/>
      </dsp:txXfrm>
    </dsp:sp>
    <dsp:sp modelId="{46DE5ADF-882F-40B6-AA8E-4CE65F4B042B}">
      <dsp:nvSpPr>
        <dsp:cNvPr id="0" name=""/>
        <dsp:cNvSpPr/>
      </dsp:nvSpPr>
      <dsp:spPr>
        <a:xfrm>
          <a:off x="1950042" y="1706880"/>
          <a:ext cx="3840480" cy="853440"/>
        </a:xfrm>
        <a:prstGeom prst="trapezoid">
          <a:avLst>
            <a:gd name="adj" fmla="val 7500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chemeClr val="bg1"/>
              </a:solidFill>
              <a:latin typeface="+mn-lt"/>
            </a:rPr>
            <a:t>Severe Maternal Morbidity</a:t>
          </a:r>
        </a:p>
      </dsp:txBody>
      <dsp:txXfrm>
        <a:off x="2622126" y="1706880"/>
        <a:ext cx="2496312" cy="853440"/>
      </dsp:txXfrm>
    </dsp:sp>
    <dsp:sp modelId="{9F1DDC96-AE20-45D4-B08F-A59453DF2801}">
      <dsp:nvSpPr>
        <dsp:cNvPr id="0" name=""/>
        <dsp:cNvSpPr/>
      </dsp:nvSpPr>
      <dsp:spPr>
        <a:xfrm>
          <a:off x="1309962" y="2560319"/>
          <a:ext cx="5120640" cy="853440"/>
        </a:xfrm>
        <a:prstGeom prst="trapezoid">
          <a:avLst>
            <a:gd name="adj" fmla="val 7500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chemeClr val="bg1"/>
              </a:solidFill>
              <a:latin typeface="+mn-lt"/>
            </a:rPr>
            <a:t>Maternal Morbidity Requiring Hospitalization</a:t>
          </a:r>
        </a:p>
      </dsp:txBody>
      <dsp:txXfrm>
        <a:off x="2206074" y="2560319"/>
        <a:ext cx="3328416" cy="853440"/>
      </dsp:txXfrm>
    </dsp:sp>
    <dsp:sp modelId="{A19634FB-CA82-48EF-A892-793F85D8BF89}">
      <dsp:nvSpPr>
        <dsp:cNvPr id="0" name=""/>
        <dsp:cNvSpPr/>
      </dsp:nvSpPr>
      <dsp:spPr>
        <a:xfrm>
          <a:off x="669907" y="3413759"/>
          <a:ext cx="6400800" cy="853440"/>
        </a:xfrm>
        <a:prstGeom prst="trapezoid">
          <a:avLst>
            <a:gd name="adj" fmla="val 7500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chemeClr val="bg1"/>
              </a:solidFill>
              <a:latin typeface="+mn-lt"/>
            </a:rPr>
            <a:t>Maternal Morbidity Resulting in Emergency Department Visit</a:t>
          </a:r>
        </a:p>
      </dsp:txBody>
      <dsp:txXfrm>
        <a:off x="1790047" y="3413759"/>
        <a:ext cx="4160520" cy="853440"/>
      </dsp:txXfrm>
    </dsp:sp>
    <dsp:sp modelId="{9CFC94C4-42AC-4FDD-AADF-E1F2F9C804FD}">
      <dsp:nvSpPr>
        <dsp:cNvPr id="0" name=""/>
        <dsp:cNvSpPr/>
      </dsp:nvSpPr>
      <dsp:spPr>
        <a:xfrm>
          <a:off x="0" y="4267200"/>
          <a:ext cx="7680960" cy="853440"/>
        </a:xfrm>
        <a:prstGeom prst="trapezoid">
          <a:avLst>
            <a:gd name="adj" fmla="val 7500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0" kern="1200" dirty="0">
              <a:solidFill>
                <a:schemeClr val="bg1"/>
              </a:solidFill>
              <a:latin typeface="+mn-lt"/>
            </a:rPr>
            <a:t>Maternal Morbidity Resulting in Primary Care Visit</a:t>
          </a:r>
        </a:p>
      </dsp:txBody>
      <dsp:txXfrm>
        <a:off x="1344167" y="4267200"/>
        <a:ext cx="4992624" cy="85344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77E81F-52DC-4AFA-863B-E62CB48B490E}">
      <dsp:nvSpPr>
        <dsp:cNvPr id="0" name=""/>
        <dsp:cNvSpPr/>
      </dsp:nvSpPr>
      <dsp:spPr>
        <a:xfrm>
          <a:off x="881290" y="248662"/>
          <a:ext cx="3374418" cy="3374418"/>
        </a:xfrm>
        <a:prstGeom prst="pie">
          <a:avLst>
            <a:gd name="adj1" fmla="val 16200000"/>
            <a:gd name="adj2" fmla="val 2052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610" tIns="54610" rIns="54610" bIns="54610" numCol="1" spcCol="1270" anchor="ctr" anchorCtr="0">
          <a:noAutofit/>
        </a:bodyPr>
        <a:lstStyle/>
        <a:p>
          <a:pPr marL="0" lvl="0" indent="0" algn="ctr" defTabSz="1911350">
            <a:lnSpc>
              <a:spcPct val="90000"/>
            </a:lnSpc>
            <a:spcBef>
              <a:spcPct val="0"/>
            </a:spcBef>
            <a:spcAft>
              <a:spcPct val="35000"/>
            </a:spcAft>
            <a:buNone/>
          </a:pPr>
          <a:endParaRPr lang="en-US" sz="4300" kern="1200" dirty="0"/>
        </a:p>
      </dsp:txBody>
      <dsp:txXfrm>
        <a:off x="2641612" y="815886"/>
        <a:ext cx="1084634" cy="723089"/>
      </dsp:txXfrm>
    </dsp:sp>
    <dsp:sp modelId="{9989E917-3194-43AD-9D2C-44790A6EBE95}">
      <dsp:nvSpPr>
        <dsp:cNvPr id="0" name=""/>
        <dsp:cNvSpPr/>
      </dsp:nvSpPr>
      <dsp:spPr>
        <a:xfrm>
          <a:off x="910214" y="338647"/>
          <a:ext cx="3374418" cy="3374418"/>
        </a:xfrm>
        <a:prstGeom prst="pie">
          <a:avLst>
            <a:gd name="adj1" fmla="val 20520000"/>
            <a:gd name="adj2" fmla="val 324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2133600">
            <a:lnSpc>
              <a:spcPct val="90000"/>
            </a:lnSpc>
            <a:spcBef>
              <a:spcPct val="0"/>
            </a:spcBef>
            <a:spcAft>
              <a:spcPct val="35000"/>
            </a:spcAft>
            <a:buNone/>
          </a:pPr>
          <a:endParaRPr lang="en-US" sz="4800" kern="1200" dirty="0"/>
        </a:p>
      </dsp:txBody>
      <dsp:txXfrm>
        <a:off x="3083500" y="1880434"/>
        <a:ext cx="1004291" cy="803433"/>
      </dsp:txXfrm>
    </dsp:sp>
    <dsp:sp modelId="{65B3718C-EF54-4390-B1CE-1308E8B1020C}">
      <dsp:nvSpPr>
        <dsp:cNvPr id="0" name=""/>
        <dsp:cNvSpPr/>
      </dsp:nvSpPr>
      <dsp:spPr>
        <a:xfrm>
          <a:off x="833888" y="394083"/>
          <a:ext cx="3374418" cy="3374418"/>
        </a:xfrm>
        <a:prstGeom prst="pie">
          <a:avLst>
            <a:gd name="adj1" fmla="val 3240000"/>
            <a:gd name="adj2" fmla="val 756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7310" tIns="67310" rIns="67310" bIns="67310" numCol="1" spcCol="1270" anchor="ctr" anchorCtr="0">
          <a:noAutofit/>
        </a:bodyPr>
        <a:lstStyle/>
        <a:p>
          <a:pPr marL="0" lvl="0" indent="0" algn="ctr" defTabSz="2355850">
            <a:lnSpc>
              <a:spcPct val="90000"/>
            </a:lnSpc>
            <a:spcBef>
              <a:spcPct val="0"/>
            </a:spcBef>
            <a:spcAft>
              <a:spcPct val="35000"/>
            </a:spcAft>
            <a:buNone/>
          </a:pPr>
          <a:endParaRPr lang="en-US" sz="5300" kern="1200" dirty="0"/>
        </a:p>
      </dsp:txBody>
      <dsp:txXfrm>
        <a:off x="2039037" y="2764211"/>
        <a:ext cx="964119" cy="883776"/>
      </dsp:txXfrm>
    </dsp:sp>
    <dsp:sp modelId="{B7E22032-AEA7-4227-AC7E-5E09EA3AE78E}">
      <dsp:nvSpPr>
        <dsp:cNvPr id="0" name=""/>
        <dsp:cNvSpPr/>
      </dsp:nvSpPr>
      <dsp:spPr>
        <a:xfrm>
          <a:off x="757562" y="338647"/>
          <a:ext cx="3374418" cy="3374418"/>
        </a:xfrm>
        <a:prstGeom prst="pie">
          <a:avLst>
            <a:gd name="adj1" fmla="val 7560000"/>
            <a:gd name="adj2" fmla="val 1188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2133600">
            <a:lnSpc>
              <a:spcPct val="90000"/>
            </a:lnSpc>
            <a:spcBef>
              <a:spcPct val="0"/>
            </a:spcBef>
            <a:spcAft>
              <a:spcPct val="35000"/>
            </a:spcAft>
            <a:buNone/>
          </a:pPr>
          <a:endParaRPr lang="en-US" sz="4800" kern="1200" dirty="0"/>
        </a:p>
      </dsp:txBody>
      <dsp:txXfrm>
        <a:off x="954403" y="1880434"/>
        <a:ext cx="1004291" cy="803433"/>
      </dsp:txXfrm>
    </dsp:sp>
    <dsp:sp modelId="{0AE51B92-782D-4A13-AA2F-575960481C8F}">
      <dsp:nvSpPr>
        <dsp:cNvPr id="0" name=""/>
        <dsp:cNvSpPr/>
      </dsp:nvSpPr>
      <dsp:spPr>
        <a:xfrm>
          <a:off x="786485" y="248662"/>
          <a:ext cx="3374418" cy="3374418"/>
        </a:xfrm>
        <a:prstGeom prst="pie">
          <a:avLst>
            <a:gd name="adj1" fmla="val 11880000"/>
            <a:gd name="adj2" fmla="val 1620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610" tIns="54610" rIns="54610" bIns="54610" numCol="1" spcCol="1270" anchor="ctr" anchorCtr="0">
          <a:noAutofit/>
        </a:bodyPr>
        <a:lstStyle/>
        <a:p>
          <a:pPr marL="0" lvl="0" indent="0" algn="ctr" defTabSz="1911350">
            <a:lnSpc>
              <a:spcPct val="90000"/>
            </a:lnSpc>
            <a:spcBef>
              <a:spcPct val="0"/>
            </a:spcBef>
            <a:spcAft>
              <a:spcPct val="35000"/>
            </a:spcAft>
            <a:buNone/>
          </a:pPr>
          <a:endParaRPr lang="en-US" sz="4300" kern="1200" dirty="0"/>
        </a:p>
      </dsp:txBody>
      <dsp:txXfrm>
        <a:off x="1315947" y="815886"/>
        <a:ext cx="1084634" cy="723089"/>
      </dsp:txXfrm>
    </dsp:sp>
    <dsp:sp modelId="{3C2B6C33-B938-4244-8A3A-929B49123421}">
      <dsp:nvSpPr>
        <dsp:cNvPr id="0" name=""/>
        <dsp:cNvSpPr/>
      </dsp:nvSpPr>
      <dsp:spPr>
        <a:xfrm>
          <a:off x="672239" y="39769"/>
          <a:ext cx="3792203" cy="3792203"/>
        </a:xfrm>
        <a:prstGeom prst="circularArrow">
          <a:avLst>
            <a:gd name="adj1" fmla="val 5085"/>
            <a:gd name="adj2" fmla="val 327528"/>
            <a:gd name="adj3" fmla="val 20192361"/>
            <a:gd name="adj4" fmla="val 16200324"/>
            <a:gd name="adj5" fmla="val 5932"/>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sp>
    <dsp:sp modelId="{1787C638-8DBF-497E-8446-743EA233C2F8}">
      <dsp:nvSpPr>
        <dsp:cNvPr id="0" name=""/>
        <dsp:cNvSpPr/>
      </dsp:nvSpPr>
      <dsp:spPr>
        <a:xfrm>
          <a:off x="701554" y="129724"/>
          <a:ext cx="3792203" cy="3792203"/>
        </a:xfrm>
        <a:prstGeom prst="circularArrow">
          <a:avLst>
            <a:gd name="adj1" fmla="val 5085"/>
            <a:gd name="adj2" fmla="val 327528"/>
            <a:gd name="adj3" fmla="val 2912753"/>
            <a:gd name="adj4" fmla="val 20519953"/>
            <a:gd name="adj5" fmla="val 5932"/>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sp>
    <dsp:sp modelId="{E163CAEF-D76E-411D-B376-32FB03564859}">
      <dsp:nvSpPr>
        <dsp:cNvPr id="0" name=""/>
        <dsp:cNvSpPr/>
      </dsp:nvSpPr>
      <dsp:spPr>
        <a:xfrm>
          <a:off x="624995" y="185331"/>
          <a:ext cx="3792203" cy="3792203"/>
        </a:xfrm>
        <a:prstGeom prst="circularArrow">
          <a:avLst>
            <a:gd name="adj1" fmla="val 5085"/>
            <a:gd name="adj2" fmla="val 327528"/>
            <a:gd name="adj3" fmla="val 7232777"/>
            <a:gd name="adj4" fmla="val 3239695"/>
            <a:gd name="adj5" fmla="val 5932"/>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sp>
    <dsp:sp modelId="{DE1136C5-7021-4053-999C-E8E5B368FCE2}">
      <dsp:nvSpPr>
        <dsp:cNvPr id="0" name=""/>
        <dsp:cNvSpPr/>
      </dsp:nvSpPr>
      <dsp:spPr>
        <a:xfrm>
          <a:off x="548436" y="129724"/>
          <a:ext cx="3792203" cy="3792203"/>
        </a:xfrm>
        <a:prstGeom prst="circularArrow">
          <a:avLst>
            <a:gd name="adj1" fmla="val 5085"/>
            <a:gd name="adj2" fmla="val 327528"/>
            <a:gd name="adj3" fmla="val 11552519"/>
            <a:gd name="adj4" fmla="val 7559718"/>
            <a:gd name="adj5" fmla="val 5932"/>
          </a:avLst>
        </a:prstGeom>
        <a:solidFill>
          <a:schemeClr val="accent6"/>
        </a:solidFill>
        <a:ln>
          <a:noFill/>
        </a:ln>
        <a:effectLst/>
      </dsp:spPr>
      <dsp:style>
        <a:lnRef idx="0">
          <a:scrgbClr r="0" g="0" b="0"/>
        </a:lnRef>
        <a:fillRef idx="1">
          <a:scrgbClr r="0" g="0" b="0"/>
        </a:fillRef>
        <a:effectRef idx="0">
          <a:scrgbClr r="0" g="0" b="0"/>
        </a:effectRef>
        <a:fontRef idx="minor">
          <a:schemeClr val="lt1"/>
        </a:fontRef>
      </dsp:style>
    </dsp:sp>
    <dsp:sp modelId="{78F0450B-9008-4627-AEC7-15507B55EF75}">
      <dsp:nvSpPr>
        <dsp:cNvPr id="0" name=""/>
        <dsp:cNvSpPr/>
      </dsp:nvSpPr>
      <dsp:spPr>
        <a:xfrm>
          <a:off x="577751" y="39769"/>
          <a:ext cx="3792203" cy="3792203"/>
        </a:xfrm>
        <a:prstGeom prst="circularArrow">
          <a:avLst>
            <a:gd name="adj1" fmla="val 5085"/>
            <a:gd name="adj2" fmla="val 327528"/>
            <a:gd name="adj3" fmla="val 15872148"/>
            <a:gd name="adj4" fmla="val 11880111"/>
            <a:gd name="adj5" fmla="val 5932"/>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F61831-96CE-491E-A393-65DDDA1F43FC}">
      <dsp:nvSpPr>
        <dsp:cNvPr id="0" name=""/>
        <dsp:cNvSpPr/>
      </dsp:nvSpPr>
      <dsp:spPr>
        <a:xfrm>
          <a:off x="3220268" y="0"/>
          <a:ext cx="1280160" cy="853440"/>
        </a:xfrm>
        <a:prstGeom prst="trapezoid">
          <a:avLst>
            <a:gd name="adj" fmla="val 75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endParaRPr lang="en-US" sz="1500" kern="1200" dirty="0">
            <a:solidFill>
              <a:schemeClr val="bg1"/>
            </a:solidFill>
            <a:latin typeface="+mn-lt"/>
          </a:endParaRPr>
        </a:p>
        <a:p>
          <a:pPr marL="0" lvl="0" indent="0" algn="ctr" defTabSz="666750">
            <a:lnSpc>
              <a:spcPct val="90000"/>
            </a:lnSpc>
            <a:spcBef>
              <a:spcPct val="0"/>
            </a:spcBef>
            <a:spcAft>
              <a:spcPct val="35000"/>
            </a:spcAft>
            <a:buNone/>
          </a:pPr>
          <a:r>
            <a:rPr lang="en-US" sz="1500" kern="1200" dirty="0">
              <a:solidFill>
                <a:schemeClr val="bg1"/>
              </a:solidFill>
              <a:latin typeface="+mn-lt"/>
            </a:rPr>
            <a:t>Deaths</a:t>
          </a:r>
        </a:p>
      </dsp:txBody>
      <dsp:txXfrm>
        <a:off x="3220268" y="0"/>
        <a:ext cx="1280160" cy="853440"/>
      </dsp:txXfrm>
    </dsp:sp>
    <dsp:sp modelId="{0E71F549-DC75-4903-8983-857B8650EFC2}">
      <dsp:nvSpPr>
        <dsp:cNvPr id="0" name=""/>
        <dsp:cNvSpPr/>
      </dsp:nvSpPr>
      <dsp:spPr>
        <a:xfrm>
          <a:off x="2590122" y="853440"/>
          <a:ext cx="2560320" cy="853440"/>
        </a:xfrm>
        <a:prstGeom prst="trapezoid">
          <a:avLst>
            <a:gd name="adj" fmla="val 7500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latin typeface="+mn-lt"/>
            </a:rPr>
            <a:t>Near Misses</a:t>
          </a:r>
        </a:p>
      </dsp:txBody>
      <dsp:txXfrm>
        <a:off x="3038178" y="853440"/>
        <a:ext cx="1664208" cy="853440"/>
      </dsp:txXfrm>
    </dsp:sp>
    <dsp:sp modelId="{46DE5ADF-882F-40B6-AA8E-4CE65F4B042B}">
      <dsp:nvSpPr>
        <dsp:cNvPr id="0" name=""/>
        <dsp:cNvSpPr/>
      </dsp:nvSpPr>
      <dsp:spPr>
        <a:xfrm>
          <a:off x="1950042" y="1706880"/>
          <a:ext cx="3840480" cy="853440"/>
        </a:xfrm>
        <a:prstGeom prst="trapezoid">
          <a:avLst>
            <a:gd name="adj" fmla="val 7500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latin typeface="+mn-lt"/>
            </a:rPr>
            <a:t>Severe Maternal Morbidity</a:t>
          </a:r>
        </a:p>
      </dsp:txBody>
      <dsp:txXfrm>
        <a:off x="2622126" y="1706880"/>
        <a:ext cx="2496312" cy="853440"/>
      </dsp:txXfrm>
    </dsp:sp>
    <dsp:sp modelId="{9F1DDC96-AE20-45D4-B08F-A59453DF2801}">
      <dsp:nvSpPr>
        <dsp:cNvPr id="0" name=""/>
        <dsp:cNvSpPr/>
      </dsp:nvSpPr>
      <dsp:spPr>
        <a:xfrm>
          <a:off x="1309962" y="2560319"/>
          <a:ext cx="5120640" cy="853440"/>
        </a:xfrm>
        <a:prstGeom prst="trapezoid">
          <a:avLst>
            <a:gd name="adj" fmla="val 7500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mn-lt"/>
            </a:rPr>
            <a:t>Maternal Morbidity Requiring Hospitalization</a:t>
          </a:r>
        </a:p>
      </dsp:txBody>
      <dsp:txXfrm>
        <a:off x="2206074" y="2560319"/>
        <a:ext cx="3328416" cy="853440"/>
      </dsp:txXfrm>
    </dsp:sp>
    <dsp:sp modelId="{A19634FB-CA82-48EF-A892-793F85D8BF89}">
      <dsp:nvSpPr>
        <dsp:cNvPr id="0" name=""/>
        <dsp:cNvSpPr/>
      </dsp:nvSpPr>
      <dsp:spPr>
        <a:xfrm>
          <a:off x="669907" y="3413759"/>
          <a:ext cx="6400800" cy="853440"/>
        </a:xfrm>
        <a:prstGeom prst="trapezoid">
          <a:avLst>
            <a:gd name="adj" fmla="val 7500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mn-lt"/>
            </a:rPr>
            <a:t>Maternal Morbidity Resulting in Emergency Department Visit</a:t>
          </a:r>
        </a:p>
      </dsp:txBody>
      <dsp:txXfrm>
        <a:off x="1790047" y="3413759"/>
        <a:ext cx="4160520" cy="853440"/>
      </dsp:txXfrm>
    </dsp:sp>
    <dsp:sp modelId="{9CFC94C4-42AC-4FDD-AADF-E1F2F9C804FD}">
      <dsp:nvSpPr>
        <dsp:cNvPr id="0" name=""/>
        <dsp:cNvSpPr/>
      </dsp:nvSpPr>
      <dsp:spPr>
        <a:xfrm>
          <a:off x="0" y="4267200"/>
          <a:ext cx="7680960" cy="853440"/>
        </a:xfrm>
        <a:prstGeom prst="trapezoid">
          <a:avLst>
            <a:gd name="adj" fmla="val 7500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solidFill>
              <a:latin typeface="+mn-lt"/>
            </a:rPr>
            <a:t>Maternal Morbidity Resulting in Primary Care Visit</a:t>
          </a:r>
        </a:p>
      </dsp:txBody>
      <dsp:txXfrm>
        <a:off x="1344167" y="4267200"/>
        <a:ext cx="4992624" cy="8534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545400-9B9F-438E-96BE-70DBCA440A4D}">
      <dsp:nvSpPr>
        <dsp:cNvPr id="0" name=""/>
        <dsp:cNvSpPr/>
      </dsp:nvSpPr>
      <dsp:spPr>
        <a:xfrm rot="4396374">
          <a:off x="3069751" y="750889"/>
          <a:ext cx="3508285" cy="2446591"/>
        </a:xfrm>
        <a:prstGeom prst="swooshArrow">
          <a:avLst>
            <a:gd name="adj1" fmla="val 16310"/>
            <a:gd name="adj2" fmla="val 31370"/>
          </a:avLst>
        </a:prstGeom>
        <a:solidFill>
          <a:schemeClr val="bg2">
            <a:lumMod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38E5B5-F4DA-4001-886C-C23778F8FB4B}">
      <dsp:nvSpPr>
        <dsp:cNvPr id="0" name=""/>
        <dsp:cNvSpPr/>
      </dsp:nvSpPr>
      <dsp:spPr>
        <a:xfrm>
          <a:off x="3310556" y="1520236"/>
          <a:ext cx="88595" cy="88595"/>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3A158C46-E890-4A3B-9DD0-22B4CCCD633D}">
      <dsp:nvSpPr>
        <dsp:cNvPr id="0" name=""/>
        <dsp:cNvSpPr/>
      </dsp:nvSpPr>
      <dsp:spPr>
        <a:xfrm>
          <a:off x="3704730" y="-57814"/>
          <a:ext cx="1654048" cy="65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b" anchorCtr="0">
          <a:noAutofit/>
        </a:bodyPr>
        <a:lstStyle/>
        <a:p>
          <a:pPr marL="0" lvl="0" indent="0" algn="ctr" defTabSz="800100">
            <a:lnSpc>
              <a:spcPct val="90000"/>
            </a:lnSpc>
            <a:spcBef>
              <a:spcPct val="0"/>
            </a:spcBef>
            <a:spcAft>
              <a:spcPct val="35000"/>
            </a:spcAft>
            <a:buNone/>
          </a:pPr>
          <a:r>
            <a:rPr lang="en-US" sz="1800" b="1" kern="1200" dirty="0"/>
            <a:t>Eliminate preventable maternal deaths</a:t>
          </a:r>
        </a:p>
      </dsp:txBody>
      <dsp:txXfrm>
        <a:off x="3704730" y="-57814"/>
        <a:ext cx="1654048" cy="650240"/>
      </dsp:txXfrm>
    </dsp:sp>
    <dsp:sp modelId="{AE8D3BF2-5756-4F00-B6EA-C10F272EF04E}">
      <dsp:nvSpPr>
        <dsp:cNvPr id="0" name=""/>
        <dsp:cNvSpPr/>
      </dsp:nvSpPr>
      <dsp:spPr>
        <a:xfrm>
          <a:off x="5240818" y="993344"/>
          <a:ext cx="1360616" cy="65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l" defTabSz="800100">
            <a:lnSpc>
              <a:spcPct val="90000"/>
            </a:lnSpc>
            <a:spcBef>
              <a:spcPct val="0"/>
            </a:spcBef>
            <a:spcAft>
              <a:spcPct val="35000"/>
            </a:spcAft>
            <a:buNone/>
          </a:pPr>
          <a:r>
            <a:rPr lang="en-US" sz="1800" b="1" kern="1200" dirty="0"/>
            <a:t>Reduce maternal morbidity</a:t>
          </a:r>
        </a:p>
      </dsp:txBody>
      <dsp:txXfrm>
        <a:off x="5240818" y="993344"/>
        <a:ext cx="1360616" cy="650240"/>
      </dsp:txXfrm>
    </dsp:sp>
    <dsp:sp modelId="{70674F58-4ED6-43FA-B26F-6EF1613D918B}">
      <dsp:nvSpPr>
        <dsp:cNvPr id="0" name=""/>
        <dsp:cNvSpPr/>
      </dsp:nvSpPr>
      <dsp:spPr>
        <a:xfrm>
          <a:off x="5043916" y="3240316"/>
          <a:ext cx="1177302" cy="881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t" anchorCtr="0">
          <a:noAutofit/>
        </a:bodyPr>
        <a:lstStyle/>
        <a:p>
          <a:pPr marL="0" lvl="0" indent="0" algn="ctr" defTabSz="800100">
            <a:lnSpc>
              <a:spcPct val="90000"/>
            </a:lnSpc>
            <a:spcBef>
              <a:spcPct val="0"/>
            </a:spcBef>
            <a:spcAft>
              <a:spcPct val="35000"/>
            </a:spcAft>
            <a:buNone/>
          </a:pPr>
          <a:r>
            <a:rPr lang="en-US" sz="1800" b="1" kern="1200" dirty="0"/>
            <a:t>Improve population health of women</a:t>
          </a:r>
        </a:p>
      </dsp:txBody>
      <dsp:txXfrm>
        <a:off x="5043916" y="3240316"/>
        <a:ext cx="1177302" cy="88149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77E81F-52DC-4AFA-863B-E62CB48B490E}">
      <dsp:nvSpPr>
        <dsp:cNvPr id="0" name=""/>
        <dsp:cNvSpPr/>
      </dsp:nvSpPr>
      <dsp:spPr>
        <a:xfrm>
          <a:off x="881290" y="248662"/>
          <a:ext cx="3374418" cy="3374418"/>
        </a:xfrm>
        <a:prstGeom prst="pie">
          <a:avLst>
            <a:gd name="adj1" fmla="val 16200000"/>
            <a:gd name="adj2" fmla="val 2052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610" tIns="54610" rIns="54610" bIns="54610" numCol="1" spcCol="1270" anchor="ctr" anchorCtr="0">
          <a:noAutofit/>
        </a:bodyPr>
        <a:lstStyle/>
        <a:p>
          <a:pPr marL="0" lvl="0" indent="0" algn="ctr" defTabSz="1911350">
            <a:lnSpc>
              <a:spcPct val="90000"/>
            </a:lnSpc>
            <a:spcBef>
              <a:spcPct val="0"/>
            </a:spcBef>
            <a:spcAft>
              <a:spcPct val="35000"/>
            </a:spcAft>
            <a:buNone/>
          </a:pPr>
          <a:endParaRPr lang="en-US" sz="4300" kern="1200" dirty="0"/>
        </a:p>
      </dsp:txBody>
      <dsp:txXfrm>
        <a:off x="2641612" y="815886"/>
        <a:ext cx="1084634" cy="723089"/>
      </dsp:txXfrm>
    </dsp:sp>
    <dsp:sp modelId="{9989E917-3194-43AD-9D2C-44790A6EBE95}">
      <dsp:nvSpPr>
        <dsp:cNvPr id="0" name=""/>
        <dsp:cNvSpPr/>
      </dsp:nvSpPr>
      <dsp:spPr>
        <a:xfrm>
          <a:off x="910214" y="338647"/>
          <a:ext cx="3374418" cy="3374418"/>
        </a:xfrm>
        <a:prstGeom prst="pie">
          <a:avLst>
            <a:gd name="adj1" fmla="val 20520000"/>
            <a:gd name="adj2" fmla="val 324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2133600">
            <a:lnSpc>
              <a:spcPct val="90000"/>
            </a:lnSpc>
            <a:spcBef>
              <a:spcPct val="0"/>
            </a:spcBef>
            <a:spcAft>
              <a:spcPct val="35000"/>
            </a:spcAft>
            <a:buNone/>
          </a:pPr>
          <a:endParaRPr lang="en-US" sz="4800" kern="1200" dirty="0"/>
        </a:p>
      </dsp:txBody>
      <dsp:txXfrm>
        <a:off x="3083500" y="1880434"/>
        <a:ext cx="1004291" cy="803433"/>
      </dsp:txXfrm>
    </dsp:sp>
    <dsp:sp modelId="{65B3718C-EF54-4390-B1CE-1308E8B1020C}">
      <dsp:nvSpPr>
        <dsp:cNvPr id="0" name=""/>
        <dsp:cNvSpPr/>
      </dsp:nvSpPr>
      <dsp:spPr>
        <a:xfrm>
          <a:off x="833888" y="394083"/>
          <a:ext cx="3374418" cy="3374418"/>
        </a:xfrm>
        <a:prstGeom prst="pie">
          <a:avLst>
            <a:gd name="adj1" fmla="val 3240000"/>
            <a:gd name="adj2" fmla="val 756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7310" tIns="67310" rIns="67310" bIns="67310" numCol="1" spcCol="1270" anchor="ctr" anchorCtr="0">
          <a:noAutofit/>
        </a:bodyPr>
        <a:lstStyle/>
        <a:p>
          <a:pPr marL="0" lvl="0" indent="0" algn="ctr" defTabSz="2355850">
            <a:lnSpc>
              <a:spcPct val="90000"/>
            </a:lnSpc>
            <a:spcBef>
              <a:spcPct val="0"/>
            </a:spcBef>
            <a:spcAft>
              <a:spcPct val="35000"/>
            </a:spcAft>
            <a:buNone/>
          </a:pPr>
          <a:endParaRPr lang="en-US" sz="5300" kern="1200" dirty="0"/>
        </a:p>
      </dsp:txBody>
      <dsp:txXfrm>
        <a:off x="2039037" y="2764211"/>
        <a:ext cx="964119" cy="883776"/>
      </dsp:txXfrm>
    </dsp:sp>
    <dsp:sp modelId="{B7E22032-AEA7-4227-AC7E-5E09EA3AE78E}">
      <dsp:nvSpPr>
        <dsp:cNvPr id="0" name=""/>
        <dsp:cNvSpPr/>
      </dsp:nvSpPr>
      <dsp:spPr>
        <a:xfrm>
          <a:off x="757562" y="338647"/>
          <a:ext cx="3374418" cy="3374418"/>
        </a:xfrm>
        <a:prstGeom prst="pie">
          <a:avLst>
            <a:gd name="adj1" fmla="val 7560000"/>
            <a:gd name="adj2" fmla="val 1188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2133600">
            <a:lnSpc>
              <a:spcPct val="90000"/>
            </a:lnSpc>
            <a:spcBef>
              <a:spcPct val="0"/>
            </a:spcBef>
            <a:spcAft>
              <a:spcPct val="35000"/>
            </a:spcAft>
            <a:buNone/>
          </a:pPr>
          <a:endParaRPr lang="en-US" sz="4800" kern="1200" dirty="0"/>
        </a:p>
      </dsp:txBody>
      <dsp:txXfrm>
        <a:off x="954403" y="1880434"/>
        <a:ext cx="1004291" cy="803433"/>
      </dsp:txXfrm>
    </dsp:sp>
    <dsp:sp modelId="{0AE51B92-782D-4A13-AA2F-575960481C8F}">
      <dsp:nvSpPr>
        <dsp:cNvPr id="0" name=""/>
        <dsp:cNvSpPr/>
      </dsp:nvSpPr>
      <dsp:spPr>
        <a:xfrm>
          <a:off x="786485" y="248662"/>
          <a:ext cx="3374418" cy="3374418"/>
        </a:xfrm>
        <a:prstGeom prst="pie">
          <a:avLst>
            <a:gd name="adj1" fmla="val 11880000"/>
            <a:gd name="adj2" fmla="val 1620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610" tIns="54610" rIns="54610" bIns="54610" numCol="1" spcCol="1270" anchor="ctr" anchorCtr="0">
          <a:noAutofit/>
        </a:bodyPr>
        <a:lstStyle/>
        <a:p>
          <a:pPr marL="0" lvl="0" indent="0" algn="ctr" defTabSz="1911350">
            <a:lnSpc>
              <a:spcPct val="90000"/>
            </a:lnSpc>
            <a:spcBef>
              <a:spcPct val="0"/>
            </a:spcBef>
            <a:spcAft>
              <a:spcPct val="35000"/>
            </a:spcAft>
            <a:buNone/>
          </a:pPr>
          <a:endParaRPr lang="en-US" sz="4300" kern="1200" dirty="0"/>
        </a:p>
      </dsp:txBody>
      <dsp:txXfrm>
        <a:off x="1315947" y="815886"/>
        <a:ext cx="1084634" cy="723089"/>
      </dsp:txXfrm>
    </dsp:sp>
    <dsp:sp modelId="{3C2B6C33-B938-4244-8A3A-929B49123421}">
      <dsp:nvSpPr>
        <dsp:cNvPr id="0" name=""/>
        <dsp:cNvSpPr/>
      </dsp:nvSpPr>
      <dsp:spPr>
        <a:xfrm>
          <a:off x="672239" y="39769"/>
          <a:ext cx="3792203" cy="3792203"/>
        </a:xfrm>
        <a:prstGeom prst="circularArrow">
          <a:avLst>
            <a:gd name="adj1" fmla="val 5085"/>
            <a:gd name="adj2" fmla="val 327528"/>
            <a:gd name="adj3" fmla="val 20192361"/>
            <a:gd name="adj4" fmla="val 16200324"/>
            <a:gd name="adj5" fmla="val 5932"/>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sp>
    <dsp:sp modelId="{1787C638-8DBF-497E-8446-743EA233C2F8}">
      <dsp:nvSpPr>
        <dsp:cNvPr id="0" name=""/>
        <dsp:cNvSpPr/>
      </dsp:nvSpPr>
      <dsp:spPr>
        <a:xfrm>
          <a:off x="701554" y="129724"/>
          <a:ext cx="3792203" cy="3792203"/>
        </a:xfrm>
        <a:prstGeom prst="circularArrow">
          <a:avLst>
            <a:gd name="adj1" fmla="val 5085"/>
            <a:gd name="adj2" fmla="val 327528"/>
            <a:gd name="adj3" fmla="val 2912753"/>
            <a:gd name="adj4" fmla="val 20519953"/>
            <a:gd name="adj5" fmla="val 5932"/>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sp>
    <dsp:sp modelId="{E163CAEF-D76E-411D-B376-32FB03564859}">
      <dsp:nvSpPr>
        <dsp:cNvPr id="0" name=""/>
        <dsp:cNvSpPr/>
      </dsp:nvSpPr>
      <dsp:spPr>
        <a:xfrm>
          <a:off x="624995" y="185331"/>
          <a:ext cx="3792203" cy="3792203"/>
        </a:xfrm>
        <a:prstGeom prst="circularArrow">
          <a:avLst>
            <a:gd name="adj1" fmla="val 5085"/>
            <a:gd name="adj2" fmla="val 327528"/>
            <a:gd name="adj3" fmla="val 7232777"/>
            <a:gd name="adj4" fmla="val 3239695"/>
            <a:gd name="adj5" fmla="val 5932"/>
          </a:avLst>
        </a:prstGeom>
        <a:solidFill>
          <a:schemeClr val="accent5"/>
        </a:solidFill>
        <a:ln>
          <a:noFill/>
        </a:ln>
        <a:effectLst/>
      </dsp:spPr>
      <dsp:style>
        <a:lnRef idx="0">
          <a:scrgbClr r="0" g="0" b="0"/>
        </a:lnRef>
        <a:fillRef idx="1">
          <a:scrgbClr r="0" g="0" b="0"/>
        </a:fillRef>
        <a:effectRef idx="0">
          <a:scrgbClr r="0" g="0" b="0"/>
        </a:effectRef>
        <a:fontRef idx="minor">
          <a:schemeClr val="lt1"/>
        </a:fontRef>
      </dsp:style>
    </dsp:sp>
    <dsp:sp modelId="{DE1136C5-7021-4053-999C-E8E5B368FCE2}">
      <dsp:nvSpPr>
        <dsp:cNvPr id="0" name=""/>
        <dsp:cNvSpPr/>
      </dsp:nvSpPr>
      <dsp:spPr>
        <a:xfrm>
          <a:off x="548436" y="129724"/>
          <a:ext cx="3792203" cy="3792203"/>
        </a:xfrm>
        <a:prstGeom prst="circularArrow">
          <a:avLst>
            <a:gd name="adj1" fmla="val 5085"/>
            <a:gd name="adj2" fmla="val 327528"/>
            <a:gd name="adj3" fmla="val 11552519"/>
            <a:gd name="adj4" fmla="val 7559718"/>
            <a:gd name="adj5" fmla="val 5932"/>
          </a:avLst>
        </a:prstGeom>
        <a:solidFill>
          <a:schemeClr val="accent6"/>
        </a:solidFill>
        <a:ln>
          <a:noFill/>
        </a:ln>
        <a:effectLst/>
      </dsp:spPr>
      <dsp:style>
        <a:lnRef idx="0">
          <a:scrgbClr r="0" g="0" b="0"/>
        </a:lnRef>
        <a:fillRef idx="1">
          <a:scrgbClr r="0" g="0" b="0"/>
        </a:fillRef>
        <a:effectRef idx="0">
          <a:scrgbClr r="0" g="0" b="0"/>
        </a:effectRef>
        <a:fontRef idx="minor">
          <a:schemeClr val="lt1"/>
        </a:fontRef>
      </dsp:style>
    </dsp:sp>
    <dsp:sp modelId="{78F0450B-9008-4627-AEC7-15507B55EF75}">
      <dsp:nvSpPr>
        <dsp:cNvPr id="0" name=""/>
        <dsp:cNvSpPr/>
      </dsp:nvSpPr>
      <dsp:spPr>
        <a:xfrm>
          <a:off x="577751" y="39769"/>
          <a:ext cx="3792203" cy="3792203"/>
        </a:xfrm>
        <a:prstGeom prst="circularArrow">
          <a:avLst>
            <a:gd name="adj1" fmla="val 5085"/>
            <a:gd name="adj2" fmla="val 327528"/>
            <a:gd name="adj3" fmla="val 15872148"/>
            <a:gd name="adj4" fmla="val 11880111"/>
            <a:gd name="adj5" fmla="val 5932"/>
          </a:avLst>
        </a:prstGeom>
        <a:solidFill>
          <a:schemeClr val="accent4"/>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77E81F-52DC-4AFA-863B-E62CB48B490E}">
      <dsp:nvSpPr>
        <dsp:cNvPr id="0" name=""/>
        <dsp:cNvSpPr/>
      </dsp:nvSpPr>
      <dsp:spPr>
        <a:xfrm>
          <a:off x="881290" y="248662"/>
          <a:ext cx="3374418" cy="3374418"/>
        </a:xfrm>
        <a:prstGeom prst="pie">
          <a:avLst>
            <a:gd name="adj1" fmla="val 16200000"/>
            <a:gd name="adj2" fmla="val 2052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610" tIns="54610" rIns="54610" bIns="54610" numCol="1" spcCol="1270" anchor="ctr" anchorCtr="0">
          <a:noAutofit/>
        </a:bodyPr>
        <a:lstStyle/>
        <a:p>
          <a:pPr marL="0" lvl="0" indent="0" algn="ctr" defTabSz="1911350">
            <a:lnSpc>
              <a:spcPct val="90000"/>
            </a:lnSpc>
            <a:spcBef>
              <a:spcPct val="0"/>
            </a:spcBef>
            <a:spcAft>
              <a:spcPct val="35000"/>
            </a:spcAft>
            <a:buNone/>
          </a:pPr>
          <a:endParaRPr lang="en-US" sz="4300" kern="1200" dirty="0"/>
        </a:p>
      </dsp:txBody>
      <dsp:txXfrm>
        <a:off x="2641612" y="815886"/>
        <a:ext cx="1084634" cy="723089"/>
      </dsp:txXfrm>
    </dsp:sp>
    <dsp:sp modelId="{9989E917-3194-43AD-9D2C-44790A6EBE95}">
      <dsp:nvSpPr>
        <dsp:cNvPr id="0" name=""/>
        <dsp:cNvSpPr/>
      </dsp:nvSpPr>
      <dsp:spPr>
        <a:xfrm>
          <a:off x="910214" y="338647"/>
          <a:ext cx="3374418" cy="3374418"/>
        </a:xfrm>
        <a:prstGeom prst="pie">
          <a:avLst>
            <a:gd name="adj1" fmla="val 20520000"/>
            <a:gd name="adj2" fmla="val 324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2133600">
            <a:lnSpc>
              <a:spcPct val="90000"/>
            </a:lnSpc>
            <a:spcBef>
              <a:spcPct val="0"/>
            </a:spcBef>
            <a:spcAft>
              <a:spcPct val="35000"/>
            </a:spcAft>
            <a:buNone/>
          </a:pPr>
          <a:endParaRPr lang="en-US" sz="4800" kern="1200" dirty="0"/>
        </a:p>
      </dsp:txBody>
      <dsp:txXfrm>
        <a:off x="3083500" y="1880434"/>
        <a:ext cx="1004291" cy="803433"/>
      </dsp:txXfrm>
    </dsp:sp>
    <dsp:sp modelId="{65B3718C-EF54-4390-B1CE-1308E8B1020C}">
      <dsp:nvSpPr>
        <dsp:cNvPr id="0" name=""/>
        <dsp:cNvSpPr/>
      </dsp:nvSpPr>
      <dsp:spPr>
        <a:xfrm>
          <a:off x="833888" y="394083"/>
          <a:ext cx="3374418" cy="3374418"/>
        </a:xfrm>
        <a:prstGeom prst="pie">
          <a:avLst>
            <a:gd name="adj1" fmla="val 3240000"/>
            <a:gd name="adj2" fmla="val 756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7310" tIns="67310" rIns="67310" bIns="67310" numCol="1" spcCol="1270" anchor="ctr" anchorCtr="0">
          <a:noAutofit/>
        </a:bodyPr>
        <a:lstStyle/>
        <a:p>
          <a:pPr marL="0" lvl="0" indent="0" algn="ctr" defTabSz="2355850">
            <a:lnSpc>
              <a:spcPct val="90000"/>
            </a:lnSpc>
            <a:spcBef>
              <a:spcPct val="0"/>
            </a:spcBef>
            <a:spcAft>
              <a:spcPct val="35000"/>
            </a:spcAft>
            <a:buNone/>
          </a:pPr>
          <a:endParaRPr lang="en-US" sz="5300" kern="1200" dirty="0"/>
        </a:p>
      </dsp:txBody>
      <dsp:txXfrm>
        <a:off x="2039037" y="2764211"/>
        <a:ext cx="964119" cy="883776"/>
      </dsp:txXfrm>
    </dsp:sp>
    <dsp:sp modelId="{B7E22032-AEA7-4227-AC7E-5E09EA3AE78E}">
      <dsp:nvSpPr>
        <dsp:cNvPr id="0" name=""/>
        <dsp:cNvSpPr/>
      </dsp:nvSpPr>
      <dsp:spPr>
        <a:xfrm>
          <a:off x="757562" y="338647"/>
          <a:ext cx="3374418" cy="3374418"/>
        </a:xfrm>
        <a:prstGeom prst="pie">
          <a:avLst>
            <a:gd name="adj1" fmla="val 7560000"/>
            <a:gd name="adj2" fmla="val 1188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2133600">
            <a:lnSpc>
              <a:spcPct val="90000"/>
            </a:lnSpc>
            <a:spcBef>
              <a:spcPct val="0"/>
            </a:spcBef>
            <a:spcAft>
              <a:spcPct val="35000"/>
            </a:spcAft>
            <a:buNone/>
          </a:pPr>
          <a:endParaRPr lang="en-US" sz="4800" kern="1200" dirty="0"/>
        </a:p>
      </dsp:txBody>
      <dsp:txXfrm>
        <a:off x="954403" y="1880434"/>
        <a:ext cx="1004291" cy="803433"/>
      </dsp:txXfrm>
    </dsp:sp>
    <dsp:sp modelId="{0AE51B92-782D-4A13-AA2F-575960481C8F}">
      <dsp:nvSpPr>
        <dsp:cNvPr id="0" name=""/>
        <dsp:cNvSpPr/>
      </dsp:nvSpPr>
      <dsp:spPr>
        <a:xfrm>
          <a:off x="786485" y="248662"/>
          <a:ext cx="3374418" cy="3374418"/>
        </a:xfrm>
        <a:prstGeom prst="pie">
          <a:avLst>
            <a:gd name="adj1" fmla="val 11880000"/>
            <a:gd name="adj2" fmla="val 1620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610" tIns="54610" rIns="54610" bIns="54610" numCol="1" spcCol="1270" anchor="ctr" anchorCtr="0">
          <a:noAutofit/>
        </a:bodyPr>
        <a:lstStyle/>
        <a:p>
          <a:pPr marL="0" lvl="0" indent="0" algn="ctr" defTabSz="1911350">
            <a:lnSpc>
              <a:spcPct val="90000"/>
            </a:lnSpc>
            <a:spcBef>
              <a:spcPct val="0"/>
            </a:spcBef>
            <a:spcAft>
              <a:spcPct val="35000"/>
            </a:spcAft>
            <a:buNone/>
          </a:pPr>
          <a:endParaRPr lang="en-US" sz="4300" kern="1200" dirty="0"/>
        </a:p>
      </dsp:txBody>
      <dsp:txXfrm>
        <a:off x="1315947" y="815886"/>
        <a:ext cx="1084634" cy="723089"/>
      </dsp:txXfrm>
    </dsp:sp>
    <dsp:sp modelId="{3C2B6C33-B938-4244-8A3A-929B49123421}">
      <dsp:nvSpPr>
        <dsp:cNvPr id="0" name=""/>
        <dsp:cNvSpPr/>
      </dsp:nvSpPr>
      <dsp:spPr>
        <a:xfrm>
          <a:off x="672239" y="39769"/>
          <a:ext cx="3792203" cy="3792203"/>
        </a:xfrm>
        <a:prstGeom prst="circularArrow">
          <a:avLst>
            <a:gd name="adj1" fmla="val 5085"/>
            <a:gd name="adj2" fmla="val 327528"/>
            <a:gd name="adj3" fmla="val 20192361"/>
            <a:gd name="adj4" fmla="val 16200324"/>
            <a:gd name="adj5" fmla="val 5932"/>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sp>
    <dsp:sp modelId="{1787C638-8DBF-497E-8446-743EA233C2F8}">
      <dsp:nvSpPr>
        <dsp:cNvPr id="0" name=""/>
        <dsp:cNvSpPr/>
      </dsp:nvSpPr>
      <dsp:spPr>
        <a:xfrm>
          <a:off x="701554" y="129724"/>
          <a:ext cx="3792203" cy="3792203"/>
        </a:xfrm>
        <a:prstGeom prst="circularArrow">
          <a:avLst>
            <a:gd name="adj1" fmla="val 5085"/>
            <a:gd name="adj2" fmla="val 327528"/>
            <a:gd name="adj3" fmla="val 2912753"/>
            <a:gd name="adj4" fmla="val 20519953"/>
            <a:gd name="adj5" fmla="val 5932"/>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sp>
    <dsp:sp modelId="{E163CAEF-D76E-411D-B376-32FB03564859}">
      <dsp:nvSpPr>
        <dsp:cNvPr id="0" name=""/>
        <dsp:cNvSpPr/>
      </dsp:nvSpPr>
      <dsp:spPr>
        <a:xfrm>
          <a:off x="624995" y="185331"/>
          <a:ext cx="3792203" cy="3792203"/>
        </a:xfrm>
        <a:prstGeom prst="circularArrow">
          <a:avLst>
            <a:gd name="adj1" fmla="val 5085"/>
            <a:gd name="adj2" fmla="val 327528"/>
            <a:gd name="adj3" fmla="val 7232777"/>
            <a:gd name="adj4" fmla="val 3239695"/>
            <a:gd name="adj5" fmla="val 5932"/>
          </a:avLst>
        </a:prstGeom>
        <a:solidFill>
          <a:schemeClr val="accent5"/>
        </a:solidFill>
        <a:ln>
          <a:noFill/>
        </a:ln>
        <a:effectLst/>
      </dsp:spPr>
      <dsp:style>
        <a:lnRef idx="0">
          <a:scrgbClr r="0" g="0" b="0"/>
        </a:lnRef>
        <a:fillRef idx="1">
          <a:scrgbClr r="0" g="0" b="0"/>
        </a:fillRef>
        <a:effectRef idx="0">
          <a:scrgbClr r="0" g="0" b="0"/>
        </a:effectRef>
        <a:fontRef idx="minor">
          <a:schemeClr val="lt1"/>
        </a:fontRef>
      </dsp:style>
    </dsp:sp>
    <dsp:sp modelId="{DE1136C5-7021-4053-999C-E8E5B368FCE2}">
      <dsp:nvSpPr>
        <dsp:cNvPr id="0" name=""/>
        <dsp:cNvSpPr/>
      </dsp:nvSpPr>
      <dsp:spPr>
        <a:xfrm>
          <a:off x="548436" y="129724"/>
          <a:ext cx="3792203" cy="3792203"/>
        </a:xfrm>
        <a:prstGeom prst="circularArrow">
          <a:avLst>
            <a:gd name="adj1" fmla="val 5085"/>
            <a:gd name="adj2" fmla="val 327528"/>
            <a:gd name="adj3" fmla="val 11552519"/>
            <a:gd name="adj4" fmla="val 7559718"/>
            <a:gd name="adj5" fmla="val 5932"/>
          </a:avLst>
        </a:prstGeom>
        <a:solidFill>
          <a:schemeClr val="accent6"/>
        </a:solidFill>
        <a:ln>
          <a:noFill/>
        </a:ln>
        <a:effectLst/>
      </dsp:spPr>
      <dsp:style>
        <a:lnRef idx="0">
          <a:scrgbClr r="0" g="0" b="0"/>
        </a:lnRef>
        <a:fillRef idx="1">
          <a:scrgbClr r="0" g="0" b="0"/>
        </a:fillRef>
        <a:effectRef idx="0">
          <a:scrgbClr r="0" g="0" b="0"/>
        </a:effectRef>
        <a:fontRef idx="minor">
          <a:schemeClr val="lt1"/>
        </a:fontRef>
      </dsp:style>
    </dsp:sp>
    <dsp:sp modelId="{78F0450B-9008-4627-AEC7-15507B55EF75}">
      <dsp:nvSpPr>
        <dsp:cNvPr id="0" name=""/>
        <dsp:cNvSpPr/>
      </dsp:nvSpPr>
      <dsp:spPr>
        <a:xfrm>
          <a:off x="577751" y="39769"/>
          <a:ext cx="3792203" cy="3792203"/>
        </a:xfrm>
        <a:prstGeom prst="circularArrow">
          <a:avLst>
            <a:gd name="adj1" fmla="val 5085"/>
            <a:gd name="adj2" fmla="val 327528"/>
            <a:gd name="adj3" fmla="val 15872148"/>
            <a:gd name="adj4" fmla="val 11880111"/>
            <a:gd name="adj5" fmla="val 5932"/>
          </a:avLst>
        </a:prstGeom>
        <a:solidFill>
          <a:schemeClr val="accent4"/>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77E81F-52DC-4AFA-863B-E62CB48B490E}">
      <dsp:nvSpPr>
        <dsp:cNvPr id="0" name=""/>
        <dsp:cNvSpPr/>
      </dsp:nvSpPr>
      <dsp:spPr>
        <a:xfrm>
          <a:off x="881290" y="248662"/>
          <a:ext cx="3374418" cy="3374418"/>
        </a:xfrm>
        <a:prstGeom prst="pie">
          <a:avLst>
            <a:gd name="adj1" fmla="val 16200000"/>
            <a:gd name="adj2" fmla="val 2052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610" tIns="54610" rIns="54610" bIns="54610" numCol="1" spcCol="1270" anchor="ctr" anchorCtr="0">
          <a:noAutofit/>
        </a:bodyPr>
        <a:lstStyle/>
        <a:p>
          <a:pPr marL="0" lvl="0" indent="0" algn="ctr" defTabSz="1911350">
            <a:lnSpc>
              <a:spcPct val="90000"/>
            </a:lnSpc>
            <a:spcBef>
              <a:spcPct val="0"/>
            </a:spcBef>
            <a:spcAft>
              <a:spcPct val="35000"/>
            </a:spcAft>
            <a:buNone/>
          </a:pPr>
          <a:endParaRPr lang="en-US" sz="4300" kern="1200" dirty="0"/>
        </a:p>
      </dsp:txBody>
      <dsp:txXfrm>
        <a:off x="2641612" y="815886"/>
        <a:ext cx="1084634" cy="723089"/>
      </dsp:txXfrm>
    </dsp:sp>
    <dsp:sp modelId="{9989E917-3194-43AD-9D2C-44790A6EBE95}">
      <dsp:nvSpPr>
        <dsp:cNvPr id="0" name=""/>
        <dsp:cNvSpPr/>
      </dsp:nvSpPr>
      <dsp:spPr>
        <a:xfrm>
          <a:off x="910214" y="338647"/>
          <a:ext cx="3374418" cy="3374418"/>
        </a:xfrm>
        <a:prstGeom prst="pie">
          <a:avLst>
            <a:gd name="adj1" fmla="val 20520000"/>
            <a:gd name="adj2" fmla="val 324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2133600">
            <a:lnSpc>
              <a:spcPct val="90000"/>
            </a:lnSpc>
            <a:spcBef>
              <a:spcPct val="0"/>
            </a:spcBef>
            <a:spcAft>
              <a:spcPct val="35000"/>
            </a:spcAft>
            <a:buNone/>
          </a:pPr>
          <a:endParaRPr lang="en-US" sz="4800" kern="1200" dirty="0"/>
        </a:p>
      </dsp:txBody>
      <dsp:txXfrm>
        <a:off x="3083500" y="1880434"/>
        <a:ext cx="1004291" cy="803433"/>
      </dsp:txXfrm>
    </dsp:sp>
    <dsp:sp modelId="{65B3718C-EF54-4390-B1CE-1308E8B1020C}">
      <dsp:nvSpPr>
        <dsp:cNvPr id="0" name=""/>
        <dsp:cNvSpPr/>
      </dsp:nvSpPr>
      <dsp:spPr>
        <a:xfrm>
          <a:off x="833888" y="394083"/>
          <a:ext cx="3374418" cy="3374418"/>
        </a:xfrm>
        <a:prstGeom prst="pie">
          <a:avLst>
            <a:gd name="adj1" fmla="val 3240000"/>
            <a:gd name="adj2" fmla="val 756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7310" tIns="67310" rIns="67310" bIns="67310" numCol="1" spcCol="1270" anchor="ctr" anchorCtr="0">
          <a:noAutofit/>
        </a:bodyPr>
        <a:lstStyle/>
        <a:p>
          <a:pPr marL="0" lvl="0" indent="0" algn="ctr" defTabSz="2355850">
            <a:lnSpc>
              <a:spcPct val="90000"/>
            </a:lnSpc>
            <a:spcBef>
              <a:spcPct val="0"/>
            </a:spcBef>
            <a:spcAft>
              <a:spcPct val="35000"/>
            </a:spcAft>
            <a:buNone/>
          </a:pPr>
          <a:endParaRPr lang="en-US" sz="5300" kern="1200" dirty="0"/>
        </a:p>
      </dsp:txBody>
      <dsp:txXfrm>
        <a:off x="2039037" y="2764211"/>
        <a:ext cx="964119" cy="883776"/>
      </dsp:txXfrm>
    </dsp:sp>
    <dsp:sp modelId="{B7E22032-AEA7-4227-AC7E-5E09EA3AE78E}">
      <dsp:nvSpPr>
        <dsp:cNvPr id="0" name=""/>
        <dsp:cNvSpPr/>
      </dsp:nvSpPr>
      <dsp:spPr>
        <a:xfrm>
          <a:off x="757562" y="338647"/>
          <a:ext cx="3374418" cy="3374418"/>
        </a:xfrm>
        <a:prstGeom prst="pie">
          <a:avLst>
            <a:gd name="adj1" fmla="val 7560000"/>
            <a:gd name="adj2" fmla="val 1188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2133600">
            <a:lnSpc>
              <a:spcPct val="90000"/>
            </a:lnSpc>
            <a:spcBef>
              <a:spcPct val="0"/>
            </a:spcBef>
            <a:spcAft>
              <a:spcPct val="35000"/>
            </a:spcAft>
            <a:buNone/>
          </a:pPr>
          <a:endParaRPr lang="en-US" sz="4800" kern="1200" dirty="0"/>
        </a:p>
      </dsp:txBody>
      <dsp:txXfrm>
        <a:off x="954403" y="1880434"/>
        <a:ext cx="1004291" cy="803433"/>
      </dsp:txXfrm>
    </dsp:sp>
    <dsp:sp modelId="{0AE51B92-782D-4A13-AA2F-575960481C8F}">
      <dsp:nvSpPr>
        <dsp:cNvPr id="0" name=""/>
        <dsp:cNvSpPr/>
      </dsp:nvSpPr>
      <dsp:spPr>
        <a:xfrm>
          <a:off x="786485" y="248662"/>
          <a:ext cx="3374418" cy="3374418"/>
        </a:xfrm>
        <a:prstGeom prst="pie">
          <a:avLst>
            <a:gd name="adj1" fmla="val 11880000"/>
            <a:gd name="adj2" fmla="val 1620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610" tIns="54610" rIns="54610" bIns="54610" numCol="1" spcCol="1270" anchor="ctr" anchorCtr="0">
          <a:noAutofit/>
        </a:bodyPr>
        <a:lstStyle/>
        <a:p>
          <a:pPr marL="0" lvl="0" indent="0" algn="ctr" defTabSz="1911350">
            <a:lnSpc>
              <a:spcPct val="90000"/>
            </a:lnSpc>
            <a:spcBef>
              <a:spcPct val="0"/>
            </a:spcBef>
            <a:spcAft>
              <a:spcPct val="35000"/>
            </a:spcAft>
            <a:buNone/>
          </a:pPr>
          <a:endParaRPr lang="en-US" sz="4300" kern="1200" dirty="0"/>
        </a:p>
      </dsp:txBody>
      <dsp:txXfrm>
        <a:off x="1315947" y="815886"/>
        <a:ext cx="1084634" cy="723089"/>
      </dsp:txXfrm>
    </dsp:sp>
    <dsp:sp modelId="{3C2B6C33-B938-4244-8A3A-929B49123421}">
      <dsp:nvSpPr>
        <dsp:cNvPr id="0" name=""/>
        <dsp:cNvSpPr/>
      </dsp:nvSpPr>
      <dsp:spPr>
        <a:xfrm>
          <a:off x="672239" y="39769"/>
          <a:ext cx="3792203" cy="3792203"/>
        </a:xfrm>
        <a:prstGeom prst="circularArrow">
          <a:avLst>
            <a:gd name="adj1" fmla="val 5085"/>
            <a:gd name="adj2" fmla="val 327528"/>
            <a:gd name="adj3" fmla="val 20192361"/>
            <a:gd name="adj4" fmla="val 16200324"/>
            <a:gd name="adj5" fmla="val 5932"/>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sp>
    <dsp:sp modelId="{1787C638-8DBF-497E-8446-743EA233C2F8}">
      <dsp:nvSpPr>
        <dsp:cNvPr id="0" name=""/>
        <dsp:cNvSpPr/>
      </dsp:nvSpPr>
      <dsp:spPr>
        <a:xfrm>
          <a:off x="701554" y="129724"/>
          <a:ext cx="3792203" cy="3792203"/>
        </a:xfrm>
        <a:prstGeom prst="circularArrow">
          <a:avLst>
            <a:gd name="adj1" fmla="val 5085"/>
            <a:gd name="adj2" fmla="val 327528"/>
            <a:gd name="adj3" fmla="val 2912753"/>
            <a:gd name="adj4" fmla="val 20519953"/>
            <a:gd name="adj5" fmla="val 5932"/>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sp>
    <dsp:sp modelId="{E163CAEF-D76E-411D-B376-32FB03564859}">
      <dsp:nvSpPr>
        <dsp:cNvPr id="0" name=""/>
        <dsp:cNvSpPr/>
      </dsp:nvSpPr>
      <dsp:spPr>
        <a:xfrm>
          <a:off x="624995" y="185331"/>
          <a:ext cx="3792203" cy="3792203"/>
        </a:xfrm>
        <a:prstGeom prst="circularArrow">
          <a:avLst>
            <a:gd name="adj1" fmla="val 5085"/>
            <a:gd name="adj2" fmla="val 327528"/>
            <a:gd name="adj3" fmla="val 7232777"/>
            <a:gd name="adj4" fmla="val 3239695"/>
            <a:gd name="adj5" fmla="val 5932"/>
          </a:avLst>
        </a:prstGeom>
        <a:solidFill>
          <a:schemeClr val="accent5"/>
        </a:solidFill>
        <a:ln>
          <a:noFill/>
        </a:ln>
        <a:effectLst/>
      </dsp:spPr>
      <dsp:style>
        <a:lnRef idx="0">
          <a:scrgbClr r="0" g="0" b="0"/>
        </a:lnRef>
        <a:fillRef idx="1">
          <a:scrgbClr r="0" g="0" b="0"/>
        </a:fillRef>
        <a:effectRef idx="0">
          <a:scrgbClr r="0" g="0" b="0"/>
        </a:effectRef>
        <a:fontRef idx="minor">
          <a:schemeClr val="lt1"/>
        </a:fontRef>
      </dsp:style>
    </dsp:sp>
    <dsp:sp modelId="{DE1136C5-7021-4053-999C-E8E5B368FCE2}">
      <dsp:nvSpPr>
        <dsp:cNvPr id="0" name=""/>
        <dsp:cNvSpPr/>
      </dsp:nvSpPr>
      <dsp:spPr>
        <a:xfrm>
          <a:off x="548436" y="129724"/>
          <a:ext cx="3792203" cy="3792203"/>
        </a:xfrm>
        <a:prstGeom prst="circularArrow">
          <a:avLst>
            <a:gd name="adj1" fmla="val 5085"/>
            <a:gd name="adj2" fmla="val 327528"/>
            <a:gd name="adj3" fmla="val 11552519"/>
            <a:gd name="adj4" fmla="val 7559718"/>
            <a:gd name="adj5" fmla="val 5932"/>
          </a:avLst>
        </a:prstGeom>
        <a:solidFill>
          <a:schemeClr val="accent6"/>
        </a:solidFill>
        <a:ln>
          <a:noFill/>
        </a:ln>
        <a:effectLst/>
      </dsp:spPr>
      <dsp:style>
        <a:lnRef idx="0">
          <a:scrgbClr r="0" g="0" b="0"/>
        </a:lnRef>
        <a:fillRef idx="1">
          <a:scrgbClr r="0" g="0" b="0"/>
        </a:fillRef>
        <a:effectRef idx="0">
          <a:scrgbClr r="0" g="0" b="0"/>
        </a:effectRef>
        <a:fontRef idx="minor">
          <a:schemeClr val="lt1"/>
        </a:fontRef>
      </dsp:style>
    </dsp:sp>
    <dsp:sp modelId="{78F0450B-9008-4627-AEC7-15507B55EF75}">
      <dsp:nvSpPr>
        <dsp:cNvPr id="0" name=""/>
        <dsp:cNvSpPr/>
      </dsp:nvSpPr>
      <dsp:spPr>
        <a:xfrm>
          <a:off x="577751" y="39769"/>
          <a:ext cx="3792203" cy="3792203"/>
        </a:xfrm>
        <a:prstGeom prst="circularArrow">
          <a:avLst>
            <a:gd name="adj1" fmla="val 5085"/>
            <a:gd name="adj2" fmla="val 327528"/>
            <a:gd name="adj3" fmla="val 15872148"/>
            <a:gd name="adj4" fmla="val 11880111"/>
            <a:gd name="adj5" fmla="val 5932"/>
          </a:avLst>
        </a:prstGeom>
        <a:solidFill>
          <a:schemeClr val="accent4"/>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77E81F-52DC-4AFA-863B-E62CB48B490E}">
      <dsp:nvSpPr>
        <dsp:cNvPr id="0" name=""/>
        <dsp:cNvSpPr/>
      </dsp:nvSpPr>
      <dsp:spPr>
        <a:xfrm>
          <a:off x="881290" y="248662"/>
          <a:ext cx="3374418" cy="3374418"/>
        </a:xfrm>
        <a:prstGeom prst="pie">
          <a:avLst>
            <a:gd name="adj1" fmla="val 16200000"/>
            <a:gd name="adj2" fmla="val 2052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610" tIns="54610" rIns="54610" bIns="54610" numCol="1" spcCol="1270" anchor="ctr" anchorCtr="0">
          <a:noAutofit/>
        </a:bodyPr>
        <a:lstStyle/>
        <a:p>
          <a:pPr marL="0" lvl="0" indent="0" algn="ctr" defTabSz="1911350">
            <a:lnSpc>
              <a:spcPct val="90000"/>
            </a:lnSpc>
            <a:spcBef>
              <a:spcPct val="0"/>
            </a:spcBef>
            <a:spcAft>
              <a:spcPct val="35000"/>
            </a:spcAft>
            <a:buNone/>
          </a:pPr>
          <a:endParaRPr lang="en-US" sz="4300" kern="1200" dirty="0"/>
        </a:p>
      </dsp:txBody>
      <dsp:txXfrm>
        <a:off x="2641612" y="815886"/>
        <a:ext cx="1084634" cy="723089"/>
      </dsp:txXfrm>
    </dsp:sp>
    <dsp:sp modelId="{9989E917-3194-43AD-9D2C-44790A6EBE95}">
      <dsp:nvSpPr>
        <dsp:cNvPr id="0" name=""/>
        <dsp:cNvSpPr/>
      </dsp:nvSpPr>
      <dsp:spPr>
        <a:xfrm>
          <a:off x="910214" y="338647"/>
          <a:ext cx="3374418" cy="3374418"/>
        </a:xfrm>
        <a:prstGeom prst="pie">
          <a:avLst>
            <a:gd name="adj1" fmla="val 20520000"/>
            <a:gd name="adj2" fmla="val 324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2133600">
            <a:lnSpc>
              <a:spcPct val="90000"/>
            </a:lnSpc>
            <a:spcBef>
              <a:spcPct val="0"/>
            </a:spcBef>
            <a:spcAft>
              <a:spcPct val="35000"/>
            </a:spcAft>
            <a:buNone/>
          </a:pPr>
          <a:endParaRPr lang="en-US" sz="4800" kern="1200" dirty="0"/>
        </a:p>
      </dsp:txBody>
      <dsp:txXfrm>
        <a:off x="3083500" y="1880434"/>
        <a:ext cx="1004291" cy="803433"/>
      </dsp:txXfrm>
    </dsp:sp>
    <dsp:sp modelId="{65B3718C-EF54-4390-B1CE-1308E8B1020C}">
      <dsp:nvSpPr>
        <dsp:cNvPr id="0" name=""/>
        <dsp:cNvSpPr/>
      </dsp:nvSpPr>
      <dsp:spPr>
        <a:xfrm>
          <a:off x="833888" y="394083"/>
          <a:ext cx="3374418" cy="3374418"/>
        </a:xfrm>
        <a:prstGeom prst="pie">
          <a:avLst>
            <a:gd name="adj1" fmla="val 3240000"/>
            <a:gd name="adj2" fmla="val 756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7310" tIns="67310" rIns="67310" bIns="67310" numCol="1" spcCol="1270" anchor="ctr" anchorCtr="0">
          <a:noAutofit/>
        </a:bodyPr>
        <a:lstStyle/>
        <a:p>
          <a:pPr marL="0" lvl="0" indent="0" algn="ctr" defTabSz="2355850">
            <a:lnSpc>
              <a:spcPct val="90000"/>
            </a:lnSpc>
            <a:spcBef>
              <a:spcPct val="0"/>
            </a:spcBef>
            <a:spcAft>
              <a:spcPct val="35000"/>
            </a:spcAft>
            <a:buNone/>
          </a:pPr>
          <a:endParaRPr lang="en-US" sz="5300" kern="1200" dirty="0"/>
        </a:p>
      </dsp:txBody>
      <dsp:txXfrm>
        <a:off x="2039037" y="2764211"/>
        <a:ext cx="964119" cy="883776"/>
      </dsp:txXfrm>
    </dsp:sp>
    <dsp:sp modelId="{B7E22032-AEA7-4227-AC7E-5E09EA3AE78E}">
      <dsp:nvSpPr>
        <dsp:cNvPr id="0" name=""/>
        <dsp:cNvSpPr/>
      </dsp:nvSpPr>
      <dsp:spPr>
        <a:xfrm>
          <a:off x="757562" y="338647"/>
          <a:ext cx="3374418" cy="3374418"/>
        </a:xfrm>
        <a:prstGeom prst="pie">
          <a:avLst>
            <a:gd name="adj1" fmla="val 7560000"/>
            <a:gd name="adj2" fmla="val 1188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2133600">
            <a:lnSpc>
              <a:spcPct val="90000"/>
            </a:lnSpc>
            <a:spcBef>
              <a:spcPct val="0"/>
            </a:spcBef>
            <a:spcAft>
              <a:spcPct val="35000"/>
            </a:spcAft>
            <a:buNone/>
          </a:pPr>
          <a:endParaRPr lang="en-US" sz="4800" kern="1200" dirty="0"/>
        </a:p>
      </dsp:txBody>
      <dsp:txXfrm>
        <a:off x="954403" y="1880434"/>
        <a:ext cx="1004291" cy="803433"/>
      </dsp:txXfrm>
    </dsp:sp>
    <dsp:sp modelId="{0AE51B92-782D-4A13-AA2F-575960481C8F}">
      <dsp:nvSpPr>
        <dsp:cNvPr id="0" name=""/>
        <dsp:cNvSpPr/>
      </dsp:nvSpPr>
      <dsp:spPr>
        <a:xfrm>
          <a:off x="786485" y="248662"/>
          <a:ext cx="3374418" cy="3374418"/>
        </a:xfrm>
        <a:prstGeom prst="pie">
          <a:avLst>
            <a:gd name="adj1" fmla="val 11880000"/>
            <a:gd name="adj2" fmla="val 1620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610" tIns="54610" rIns="54610" bIns="54610" numCol="1" spcCol="1270" anchor="ctr" anchorCtr="0">
          <a:noAutofit/>
        </a:bodyPr>
        <a:lstStyle/>
        <a:p>
          <a:pPr marL="0" lvl="0" indent="0" algn="ctr" defTabSz="1911350">
            <a:lnSpc>
              <a:spcPct val="90000"/>
            </a:lnSpc>
            <a:spcBef>
              <a:spcPct val="0"/>
            </a:spcBef>
            <a:spcAft>
              <a:spcPct val="35000"/>
            </a:spcAft>
            <a:buNone/>
          </a:pPr>
          <a:endParaRPr lang="en-US" sz="4300" kern="1200" dirty="0"/>
        </a:p>
      </dsp:txBody>
      <dsp:txXfrm>
        <a:off x="1315947" y="815886"/>
        <a:ext cx="1084634" cy="723089"/>
      </dsp:txXfrm>
    </dsp:sp>
    <dsp:sp modelId="{3C2B6C33-B938-4244-8A3A-929B49123421}">
      <dsp:nvSpPr>
        <dsp:cNvPr id="0" name=""/>
        <dsp:cNvSpPr/>
      </dsp:nvSpPr>
      <dsp:spPr>
        <a:xfrm>
          <a:off x="672239" y="39769"/>
          <a:ext cx="3792203" cy="3792203"/>
        </a:xfrm>
        <a:prstGeom prst="circularArrow">
          <a:avLst>
            <a:gd name="adj1" fmla="val 5085"/>
            <a:gd name="adj2" fmla="val 327528"/>
            <a:gd name="adj3" fmla="val 20192361"/>
            <a:gd name="adj4" fmla="val 16200324"/>
            <a:gd name="adj5" fmla="val 5932"/>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sp>
    <dsp:sp modelId="{1787C638-8DBF-497E-8446-743EA233C2F8}">
      <dsp:nvSpPr>
        <dsp:cNvPr id="0" name=""/>
        <dsp:cNvSpPr/>
      </dsp:nvSpPr>
      <dsp:spPr>
        <a:xfrm>
          <a:off x="701554" y="129724"/>
          <a:ext cx="3792203" cy="3792203"/>
        </a:xfrm>
        <a:prstGeom prst="circularArrow">
          <a:avLst>
            <a:gd name="adj1" fmla="val 5085"/>
            <a:gd name="adj2" fmla="val 327528"/>
            <a:gd name="adj3" fmla="val 2912753"/>
            <a:gd name="adj4" fmla="val 20519953"/>
            <a:gd name="adj5" fmla="val 5932"/>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sp>
    <dsp:sp modelId="{E163CAEF-D76E-411D-B376-32FB03564859}">
      <dsp:nvSpPr>
        <dsp:cNvPr id="0" name=""/>
        <dsp:cNvSpPr/>
      </dsp:nvSpPr>
      <dsp:spPr>
        <a:xfrm>
          <a:off x="624995" y="185331"/>
          <a:ext cx="3792203" cy="3792203"/>
        </a:xfrm>
        <a:prstGeom prst="circularArrow">
          <a:avLst>
            <a:gd name="adj1" fmla="val 5085"/>
            <a:gd name="adj2" fmla="val 327528"/>
            <a:gd name="adj3" fmla="val 7232777"/>
            <a:gd name="adj4" fmla="val 3239695"/>
            <a:gd name="adj5" fmla="val 5932"/>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sp>
    <dsp:sp modelId="{DE1136C5-7021-4053-999C-E8E5B368FCE2}">
      <dsp:nvSpPr>
        <dsp:cNvPr id="0" name=""/>
        <dsp:cNvSpPr/>
      </dsp:nvSpPr>
      <dsp:spPr>
        <a:xfrm>
          <a:off x="548436" y="129724"/>
          <a:ext cx="3792203" cy="3792203"/>
        </a:xfrm>
        <a:prstGeom prst="circularArrow">
          <a:avLst>
            <a:gd name="adj1" fmla="val 5085"/>
            <a:gd name="adj2" fmla="val 327528"/>
            <a:gd name="adj3" fmla="val 11552519"/>
            <a:gd name="adj4" fmla="val 7559718"/>
            <a:gd name="adj5" fmla="val 5932"/>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sp>
    <dsp:sp modelId="{78F0450B-9008-4627-AEC7-15507B55EF75}">
      <dsp:nvSpPr>
        <dsp:cNvPr id="0" name=""/>
        <dsp:cNvSpPr/>
      </dsp:nvSpPr>
      <dsp:spPr>
        <a:xfrm>
          <a:off x="577751" y="39769"/>
          <a:ext cx="3792203" cy="3792203"/>
        </a:xfrm>
        <a:prstGeom prst="circularArrow">
          <a:avLst>
            <a:gd name="adj1" fmla="val 5085"/>
            <a:gd name="adj2" fmla="val 327528"/>
            <a:gd name="adj3" fmla="val 15872148"/>
            <a:gd name="adj4" fmla="val 11880111"/>
            <a:gd name="adj5" fmla="val 5932"/>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77E81F-52DC-4AFA-863B-E62CB48B490E}">
      <dsp:nvSpPr>
        <dsp:cNvPr id="0" name=""/>
        <dsp:cNvSpPr/>
      </dsp:nvSpPr>
      <dsp:spPr>
        <a:xfrm>
          <a:off x="881290" y="248662"/>
          <a:ext cx="3374418" cy="3374418"/>
        </a:xfrm>
        <a:prstGeom prst="pie">
          <a:avLst>
            <a:gd name="adj1" fmla="val 16200000"/>
            <a:gd name="adj2" fmla="val 2052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610" tIns="54610" rIns="54610" bIns="54610" numCol="1" spcCol="1270" anchor="ctr" anchorCtr="0">
          <a:noAutofit/>
        </a:bodyPr>
        <a:lstStyle/>
        <a:p>
          <a:pPr marL="0" lvl="0" indent="0" algn="ctr" defTabSz="1911350">
            <a:lnSpc>
              <a:spcPct val="90000"/>
            </a:lnSpc>
            <a:spcBef>
              <a:spcPct val="0"/>
            </a:spcBef>
            <a:spcAft>
              <a:spcPct val="35000"/>
            </a:spcAft>
            <a:buNone/>
          </a:pPr>
          <a:endParaRPr lang="en-US" sz="4300" kern="1200" dirty="0"/>
        </a:p>
      </dsp:txBody>
      <dsp:txXfrm>
        <a:off x="2641612" y="815886"/>
        <a:ext cx="1084634" cy="723089"/>
      </dsp:txXfrm>
    </dsp:sp>
    <dsp:sp modelId="{9989E917-3194-43AD-9D2C-44790A6EBE95}">
      <dsp:nvSpPr>
        <dsp:cNvPr id="0" name=""/>
        <dsp:cNvSpPr/>
      </dsp:nvSpPr>
      <dsp:spPr>
        <a:xfrm>
          <a:off x="910214" y="338647"/>
          <a:ext cx="3374418" cy="3374418"/>
        </a:xfrm>
        <a:prstGeom prst="pie">
          <a:avLst>
            <a:gd name="adj1" fmla="val 20520000"/>
            <a:gd name="adj2" fmla="val 324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2133600">
            <a:lnSpc>
              <a:spcPct val="90000"/>
            </a:lnSpc>
            <a:spcBef>
              <a:spcPct val="0"/>
            </a:spcBef>
            <a:spcAft>
              <a:spcPct val="35000"/>
            </a:spcAft>
            <a:buNone/>
          </a:pPr>
          <a:endParaRPr lang="en-US" sz="4800" kern="1200" dirty="0"/>
        </a:p>
      </dsp:txBody>
      <dsp:txXfrm>
        <a:off x="3083500" y="1880434"/>
        <a:ext cx="1004291" cy="803433"/>
      </dsp:txXfrm>
    </dsp:sp>
    <dsp:sp modelId="{65B3718C-EF54-4390-B1CE-1308E8B1020C}">
      <dsp:nvSpPr>
        <dsp:cNvPr id="0" name=""/>
        <dsp:cNvSpPr/>
      </dsp:nvSpPr>
      <dsp:spPr>
        <a:xfrm>
          <a:off x="833888" y="394083"/>
          <a:ext cx="3374418" cy="3374418"/>
        </a:xfrm>
        <a:prstGeom prst="pie">
          <a:avLst>
            <a:gd name="adj1" fmla="val 3240000"/>
            <a:gd name="adj2" fmla="val 756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7310" tIns="67310" rIns="67310" bIns="67310" numCol="1" spcCol="1270" anchor="ctr" anchorCtr="0">
          <a:noAutofit/>
        </a:bodyPr>
        <a:lstStyle/>
        <a:p>
          <a:pPr marL="0" lvl="0" indent="0" algn="ctr" defTabSz="2355850">
            <a:lnSpc>
              <a:spcPct val="90000"/>
            </a:lnSpc>
            <a:spcBef>
              <a:spcPct val="0"/>
            </a:spcBef>
            <a:spcAft>
              <a:spcPct val="35000"/>
            </a:spcAft>
            <a:buNone/>
          </a:pPr>
          <a:endParaRPr lang="en-US" sz="5300" kern="1200" dirty="0"/>
        </a:p>
      </dsp:txBody>
      <dsp:txXfrm>
        <a:off x="2039037" y="2764211"/>
        <a:ext cx="964119" cy="883776"/>
      </dsp:txXfrm>
    </dsp:sp>
    <dsp:sp modelId="{B7E22032-AEA7-4227-AC7E-5E09EA3AE78E}">
      <dsp:nvSpPr>
        <dsp:cNvPr id="0" name=""/>
        <dsp:cNvSpPr/>
      </dsp:nvSpPr>
      <dsp:spPr>
        <a:xfrm>
          <a:off x="757562" y="338647"/>
          <a:ext cx="3374418" cy="3374418"/>
        </a:xfrm>
        <a:prstGeom prst="pie">
          <a:avLst>
            <a:gd name="adj1" fmla="val 7560000"/>
            <a:gd name="adj2" fmla="val 1188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2133600">
            <a:lnSpc>
              <a:spcPct val="90000"/>
            </a:lnSpc>
            <a:spcBef>
              <a:spcPct val="0"/>
            </a:spcBef>
            <a:spcAft>
              <a:spcPct val="35000"/>
            </a:spcAft>
            <a:buNone/>
          </a:pPr>
          <a:endParaRPr lang="en-US" sz="4800" kern="1200" dirty="0"/>
        </a:p>
      </dsp:txBody>
      <dsp:txXfrm>
        <a:off x="954403" y="1880434"/>
        <a:ext cx="1004291" cy="803433"/>
      </dsp:txXfrm>
    </dsp:sp>
    <dsp:sp modelId="{0AE51B92-782D-4A13-AA2F-575960481C8F}">
      <dsp:nvSpPr>
        <dsp:cNvPr id="0" name=""/>
        <dsp:cNvSpPr/>
      </dsp:nvSpPr>
      <dsp:spPr>
        <a:xfrm>
          <a:off x="786485" y="248662"/>
          <a:ext cx="3374418" cy="3374418"/>
        </a:xfrm>
        <a:prstGeom prst="pie">
          <a:avLst>
            <a:gd name="adj1" fmla="val 11880000"/>
            <a:gd name="adj2" fmla="val 1620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610" tIns="54610" rIns="54610" bIns="54610" numCol="1" spcCol="1270" anchor="ctr" anchorCtr="0">
          <a:noAutofit/>
        </a:bodyPr>
        <a:lstStyle/>
        <a:p>
          <a:pPr marL="0" lvl="0" indent="0" algn="ctr" defTabSz="1911350">
            <a:lnSpc>
              <a:spcPct val="90000"/>
            </a:lnSpc>
            <a:spcBef>
              <a:spcPct val="0"/>
            </a:spcBef>
            <a:spcAft>
              <a:spcPct val="35000"/>
            </a:spcAft>
            <a:buNone/>
          </a:pPr>
          <a:endParaRPr lang="en-US" sz="4300" kern="1200" dirty="0"/>
        </a:p>
      </dsp:txBody>
      <dsp:txXfrm>
        <a:off x="1315947" y="815886"/>
        <a:ext cx="1084634" cy="723089"/>
      </dsp:txXfrm>
    </dsp:sp>
    <dsp:sp modelId="{3C2B6C33-B938-4244-8A3A-929B49123421}">
      <dsp:nvSpPr>
        <dsp:cNvPr id="0" name=""/>
        <dsp:cNvSpPr/>
      </dsp:nvSpPr>
      <dsp:spPr>
        <a:xfrm>
          <a:off x="672239" y="39769"/>
          <a:ext cx="3792203" cy="3792203"/>
        </a:xfrm>
        <a:prstGeom prst="circularArrow">
          <a:avLst>
            <a:gd name="adj1" fmla="val 5085"/>
            <a:gd name="adj2" fmla="val 327528"/>
            <a:gd name="adj3" fmla="val 20192361"/>
            <a:gd name="adj4" fmla="val 16200324"/>
            <a:gd name="adj5" fmla="val 5932"/>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sp>
    <dsp:sp modelId="{1787C638-8DBF-497E-8446-743EA233C2F8}">
      <dsp:nvSpPr>
        <dsp:cNvPr id="0" name=""/>
        <dsp:cNvSpPr/>
      </dsp:nvSpPr>
      <dsp:spPr>
        <a:xfrm>
          <a:off x="701554" y="129724"/>
          <a:ext cx="3792203" cy="3792203"/>
        </a:xfrm>
        <a:prstGeom prst="circularArrow">
          <a:avLst>
            <a:gd name="adj1" fmla="val 5085"/>
            <a:gd name="adj2" fmla="val 327528"/>
            <a:gd name="adj3" fmla="val 2912753"/>
            <a:gd name="adj4" fmla="val 20519953"/>
            <a:gd name="adj5" fmla="val 5932"/>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sp>
    <dsp:sp modelId="{E163CAEF-D76E-411D-B376-32FB03564859}">
      <dsp:nvSpPr>
        <dsp:cNvPr id="0" name=""/>
        <dsp:cNvSpPr/>
      </dsp:nvSpPr>
      <dsp:spPr>
        <a:xfrm>
          <a:off x="624995" y="185331"/>
          <a:ext cx="3792203" cy="3792203"/>
        </a:xfrm>
        <a:prstGeom prst="circularArrow">
          <a:avLst>
            <a:gd name="adj1" fmla="val 5085"/>
            <a:gd name="adj2" fmla="val 327528"/>
            <a:gd name="adj3" fmla="val 7232777"/>
            <a:gd name="adj4" fmla="val 3239695"/>
            <a:gd name="adj5" fmla="val 5932"/>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sp>
    <dsp:sp modelId="{DE1136C5-7021-4053-999C-E8E5B368FCE2}">
      <dsp:nvSpPr>
        <dsp:cNvPr id="0" name=""/>
        <dsp:cNvSpPr/>
      </dsp:nvSpPr>
      <dsp:spPr>
        <a:xfrm>
          <a:off x="548436" y="129724"/>
          <a:ext cx="3792203" cy="3792203"/>
        </a:xfrm>
        <a:prstGeom prst="circularArrow">
          <a:avLst>
            <a:gd name="adj1" fmla="val 5085"/>
            <a:gd name="adj2" fmla="val 327528"/>
            <a:gd name="adj3" fmla="val 11552519"/>
            <a:gd name="adj4" fmla="val 7559718"/>
            <a:gd name="adj5" fmla="val 5932"/>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sp>
    <dsp:sp modelId="{78F0450B-9008-4627-AEC7-15507B55EF75}">
      <dsp:nvSpPr>
        <dsp:cNvPr id="0" name=""/>
        <dsp:cNvSpPr/>
      </dsp:nvSpPr>
      <dsp:spPr>
        <a:xfrm>
          <a:off x="577751" y="39769"/>
          <a:ext cx="3792203" cy="3792203"/>
        </a:xfrm>
        <a:prstGeom prst="circularArrow">
          <a:avLst>
            <a:gd name="adj1" fmla="val 5085"/>
            <a:gd name="adj2" fmla="val 327528"/>
            <a:gd name="adj3" fmla="val 15872148"/>
            <a:gd name="adj4" fmla="val 11880111"/>
            <a:gd name="adj5" fmla="val 5932"/>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77E81F-52DC-4AFA-863B-E62CB48B490E}">
      <dsp:nvSpPr>
        <dsp:cNvPr id="0" name=""/>
        <dsp:cNvSpPr/>
      </dsp:nvSpPr>
      <dsp:spPr>
        <a:xfrm>
          <a:off x="881290" y="248662"/>
          <a:ext cx="3374418" cy="3374418"/>
        </a:xfrm>
        <a:prstGeom prst="pie">
          <a:avLst>
            <a:gd name="adj1" fmla="val 16200000"/>
            <a:gd name="adj2" fmla="val 2052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610" tIns="54610" rIns="54610" bIns="54610" numCol="1" spcCol="1270" anchor="ctr" anchorCtr="0">
          <a:noAutofit/>
        </a:bodyPr>
        <a:lstStyle/>
        <a:p>
          <a:pPr marL="0" lvl="0" indent="0" algn="ctr" defTabSz="1911350">
            <a:lnSpc>
              <a:spcPct val="90000"/>
            </a:lnSpc>
            <a:spcBef>
              <a:spcPct val="0"/>
            </a:spcBef>
            <a:spcAft>
              <a:spcPct val="35000"/>
            </a:spcAft>
            <a:buNone/>
          </a:pPr>
          <a:endParaRPr lang="en-US" sz="4300" kern="1200" dirty="0"/>
        </a:p>
      </dsp:txBody>
      <dsp:txXfrm>
        <a:off x="2641612" y="815886"/>
        <a:ext cx="1084634" cy="723089"/>
      </dsp:txXfrm>
    </dsp:sp>
    <dsp:sp modelId="{9989E917-3194-43AD-9D2C-44790A6EBE95}">
      <dsp:nvSpPr>
        <dsp:cNvPr id="0" name=""/>
        <dsp:cNvSpPr/>
      </dsp:nvSpPr>
      <dsp:spPr>
        <a:xfrm>
          <a:off x="910214" y="338647"/>
          <a:ext cx="3374418" cy="3374418"/>
        </a:xfrm>
        <a:prstGeom prst="pie">
          <a:avLst>
            <a:gd name="adj1" fmla="val 20520000"/>
            <a:gd name="adj2" fmla="val 324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2133600">
            <a:lnSpc>
              <a:spcPct val="90000"/>
            </a:lnSpc>
            <a:spcBef>
              <a:spcPct val="0"/>
            </a:spcBef>
            <a:spcAft>
              <a:spcPct val="35000"/>
            </a:spcAft>
            <a:buNone/>
          </a:pPr>
          <a:endParaRPr lang="en-US" sz="4800" kern="1200" dirty="0"/>
        </a:p>
      </dsp:txBody>
      <dsp:txXfrm>
        <a:off x="3083500" y="1880434"/>
        <a:ext cx="1004291" cy="803433"/>
      </dsp:txXfrm>
    </dsp:sp>
    <dsp:sp modelId="{65B3718C-EF54-4390-B1CE-1308E8B1020C}">
      <dsp:nvSpPr>
        <dsp:cNvPr id="0" name=""/>
        <dsp:cNvSpPr/>
      </dsp:nvSpPr>
      <dsp:spPr>
        <a:xfrm>
          <a:off x="833888" y="394083"/>
          <a:ext cx="3374418" cy="3374418"/>
        </a:xfrm>
        <a:prstGeom prst="pie">
          <a:avLst>
            <a:gd name="adj1" fmla="val 3240000"/>
            <a:gd name="adj2" fmla="val 756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7310" tIns="67310" rIns="67310" bIns="67310" numCol="1" spcCol="1270" anchor="ctr" anchorCtr="0">
          <a:noAutofit/>
        </a:bodyPr>
        <a:lstStyle/>
        <a:p>
          <a:pPr marL="0" lvl="0" indent="0" algn="ctr" defTabSz="2355850">
            <a:lnSpc>
              <a:spcPct val="90000"/>
            </a:lnSpc>
            <a:spcBef>
              <a:spcPct val="0"/>
            </a:spcBef>
            <a:spcAft>
              <a:spcPct val="35000"/>
            </a:spcAft>
            <a:buNone/>
          </a:pPr>
          <a:endParaRPr lang="en-US" sz="5300" kern="1200" dirty="0"/>
        </a:p>
      </dsp:txBody>
      <dsp:txXfrm>
        <a:off x="2039037" y="2764211"/>
        <a:ext cx="964119" cy="883776"/>
      </dsp:txXfrm>
    </dsp:sp>
    <dsp:sp modelId="{B7E22032-AEA7-4227-AC7E-5E09EA3AE78E}">
      <dsp:nvSpPr>
        <dsp:cNvPr id="0" name=""/>
        <dsp:cNvSpPr/>
      </dsp:nvSpPr>
      <dsp:spPr>
        <a:xfrm>
          <a:off x="757562" y="338647"/>
          <a:ext cx="3374418" cy="3374418"/>
        </a:xfrm>
        <a:prstGeom prst="pie">
          <a:avLst>
            <a:gd name="adj1" fmla="val 7560000"/>
            <a:gd name="adj2" fmla="val 1188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2133600">
            <a:lnSpc>
              <a:spcPct val="90000"/>
            </a:lnSpc>
            <a:spcBef>
              <a:spcPct val="0"/>
            </a:spcBef>
            <a:spcAft>
              <a:spcPct val="35000"/>
            </a:spcAft>
            <a:buNone/>
          </a:pPr>
          <a:endParaRPr lang="en-US" sz="4800" kern="1200" dirty="0"/>
        </a:p>
      </dsp:txBody>
      <dsp:txXfrm>
        <a:off x="954403" y="1880434"/>
        <a:ext cx="1004291" cy="803433"/>
      </dsp:txXfrm>
    </dsp:sp>
    <dsp:sp modelId="{0AE51B92-782D-4A13-AA2F-575960481C8F}">
      <dsp:nvSpPr>
        <dsp:cNvPr id="0" name=""/>
        <dsp:cNvSpPr/>
      </dsp:nvSpPr>
      <dsp:spPr>
        <a:xfrm>
          <a:off x="786485" y="248662"/>
          <a:ext cx="3374418" cy="3374418"/>
        </a:xfrm>
        <a:prstGeom prst="pie">
          <a:avLst>
            <a:gd name="adj1" fmla="val 11880000"/>
            <a:gd name="adj2" fmla="val 1620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610" tIns="54610" rIns="54610" bIns="54610" numCol="1" spcCol="1270" anchor="ctr" anchorCtr="0">
          <a:noAutofit/>
        </a:bodyPr>
        <a:lstStyle/>
        <a:p>
          <a:pPr marL="0" lvl="0" indent="0" algn="ctr" defTabSz="1911350">
            <a:lnSpc>
              <a:spcPct val="90000"/>
            </a:lnSpc>
            <a:spcBef>
              <a:spcPct val="0"/>
            </a:spcBef>
            <a:spcAft>
              <a:spcPct val="35000"/>
            </a:spcAft>
            <a:buNone/>
          </a:pPr>
          <a:endParaRPr lang="en-US" sz="4300" kern="1200" dirty="0"/>
        </a:p>
      </dsp:txBody>
      <dsp:txXfrm>
        <a:off x="1315947" y="815886"/>
        <a:ext cx="1084634" cy="723089"/>
      </dsp:txXfrm>
    </dsp:sp>
    <dsp:sp modelId="{3C2B6C33-B938-4244-8A3A-929B49123421}">
      <dsp:nvSpPr>
        <dsp:cNvPr id="0" name=""/>
        <dsp:cNvSpPr/>
      </dsp:nvSpPr>
      <dsp:spPr>
        <a:xfrm>
          <a:off x="672239" y="39769"/>
          <a:ext cx="3792203" cy="3792203"/>
        </a:xfrm>
        <a:prstGeom prst="circularArrow">
          <a:avLst>
            <a:gd name="adj1" fmla="val 5085"/>
            <a:gd name="adj2" fmla="val 327528"/>
            <a:gd name="adj3" fmla="val 20192361"/>
            <a:gd name="adj4" fmla="val 16200324"/>
            <a:gd name="adj5" fmla="val 5932"/>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sp>
    <dsp:sp modelId="{1787C638-8DBF-497E-8446-743EA233C2F8}">
      <dsp:nvSpPr>
        <dsp:cNvPr id="0" name=""/>
        <dsp:cNvSpPr/>
      </dsp:nvSpPr>
      <dsp:spPr>
        <a:xfrm>
          <a:off x="701554" y="129724"/>
          <a:ext cx="3792203" cy="3792203"/>
        </a:xfrm>
        <a:prstGeom prst="circularArrow">
          <a:avLst>
            <a:gd name="adj1" fmla="val 5085"/>
            <a:gd name="adj2" fmla="val 327528"/>
            <a:gd name="adj3" fmla="val 2912753"/>
            <a:gd name="adj4" fmla="val 20519953"/>
            <a:gd name="adj5" fmla="val 5932"/>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sp>
    <dsp:sp modelId="{E163CAEF-D76E-411D-B376-32FB03564859}">
      <dsp:nvSpPr>
        <dsp:cNvPr id="0" name=""/>
        <dsp:cNvSpPr/>
      </dsp:nvSpPr>
      <dsp:spPr>
        <a:xfrm>
          <a:off x="624995" y="185331"/>
          <a:ext cx="3792203" cy="3792203"/>
        </a:xfrm>
        <a:prstGeom prst="circularArrow">
          <a:avLst>
            <a:gd name="adj1" fmla="val 5085"/>
            <a:gd name="adj2" fmla="val 327528"/>
            <a:gd name="adj3" fmla="val 7232777"/>
            <a:gd name="adj4" fmla="val 3239695"/>
            <a:gd name="adj5" fmla="val 5932"/>
          </a:avLst>
        </a:prstGeom>
        <a:solidFill>
          <a:schemeClr val="accent5"/>
        </a:solidFill>
        <a:ln>
          <a:noFill/>
        </a:ln>
        <a:effectLst/>
      </dsp:spPr>
      <dsp:style>
        <a:lnRef idx="0">
          <a:scrgbClr r="0" g="0" b="0"/>
        </a:lnRef>
        <a:fillRef idx="1">
          <a:scrgbClr r="0" g="0" b="0"/>
        </a:fillRef>
        <a:effectRef idx="0">
          <a:scrgbClr r="0" g="0" b="0"/>
        </a:effectRef>
        <a:fontRef idx="minor">
          <a:schemeClr val="lt1"/>
        </a:fontRef>
      </dsp:style>
    </dsp:sp>
    <dsp:sp modelId="{DE1136C5-7021-4053-999C-E8E5B368FCE2}">
      <dsp:nvSpPr>
        <dsp:cNvPr id="0" name=""/>
        <dsp:cNvSpPr/>
      </dsp:nvSpPr>
      <dsp:spPr>
        <a:xfrm>
          <a:off x="548436" y="129724"/>
          <a:ext cx="3792203" cy="3792203"/>
        </a:xfrm>
        <a:prstGeom prst="circularArrow">
          <a:avLst>
            <a:gd name="adj1" fmla="val 5085"/>
            <a:gd name="adj2" fmla="val 327528"/>
            <a:gd name="adj3" fmla="val 11552519"/>
            <a:gd name="adj4" fmla="val 7559718"/>
            <a:gd name="adj5" fmla="val 5932"/>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sp>
    <dsp:sp modelId="{78F0450B-9008-4627-AEC7-15507B55EF75}">
      <dsp:nvSpPr>
        <dsp:cNvPr id="0" name=""/>
        <dsp:cNvSpPr/>
      </dsp:nvSpPr>
      <dsp:spPr>
        <a:xfrm>
          <a:off x="577751" y="39769"/>
          <a:ext cx="3792203" cy="3792203"/>
        </a:xfrm>
        <a:prstGeom prst="circularArrow">
          <a:avLst>
            <a:gd name="adj1" fmla="val 5085"/>
            <a:gd name="adj2" fmla="val 327528"/>
            <a:gd name="adj3" fmla="val 15872148"/>
            <a:gd name="adj4" fmla="val 11880111"/>
            <a:gd name="adj5" fmla="val 5932"/>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0.10185</cdr:x>
      <cdr:y>0.36364</cdr:y>
    </cdr:from>
    <cdr:to>
      <cdr:x>0.13889</cdr:x>
      <cdr:y>0.43636</cdr:y>
    </cdr:to>
    <cdr:sp macro="" textlink="">
      <cdr:nvSpPr>
        <cdr:cNvPr id="2" name="TextBox 1"/>
        <cdr:cNvSpPr txBox="1"/>
      </cdr:nvSpPr>
      <cdr:spPr>
        <a:xfrm xmlns:a="http://schemas.openxmlformats.org/drawingml/2006/main">
          <a:off x="838200" y="1524000"/>
          <a:ext cx="3048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0.07486</cdr:x>
      <cdr:y>0.33751</cdr:y>
    </cdr:from>
    <cdr:to>
      <cdr:x>0.13042</cdr:x>
      <cdr:y>0.42842</cdr:y>
    </cdr:to>
    <cdr:sp macro="" textlink="">
      <cdr:nvSpPr>
        <cdr:cNvPr id="3" name="TextBox 2"/>
        <cdr:cNvSpPr txBox="1"/>
      </cdr:nvSpPr>
      <cdr:spPr>
        <a:xfrm xmlns:a="http://schemas.openxmlformats.org/drawingml/2006/main">
          <a:off x="606690" y="1265338"/>
          <a:ext cx="450251" cy="34082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a:solidFill>
                <a:schemeClr val="tx1"/>
              </a:solidFill>
              <a:latin typeface="Arial" panose="020B0604020202020204" pitchFamily="34" charset="0"/>
              <a:cs typeface="Arial" panose="020B0604020202020204" pitchFamily="34" charset="0"/>
            </a:rPr>
            <a:t>13.2</a:t>
          </a:r>
        </a:p>
      </cdr:txBody>
    </cdr:sp>
  </cdr:relSizeAnchor>
  <cdr:relSizeAnchor xmlns:cdr="http://schemas.openxmlformats.org/drawingml/2006/chartDrawing">
    <cdr:from>
      <cdr:x>0.94445</cdr:x>
      <cdr:y>0.06905</cdr:y>
    </cdr:from>
    <cdr:to>
      <cdr:x>1</cdr:x>
      <cdr:y>0.19632</cdr:y>
    </cdr:to>
    <cdr:sp macro="" textlink="">
      <cdr:nvSpPr>
        <cdr:cNvPr id="4" name="TextBox 3"/>
        <cdr:cNvSpPr txBox="1"/>
      </cdr:nvSpPr>
      <cdr:spPr>
        <a:xfrm xmlns:a="http://schemas.openxmlformats.org/drawingml/2006/main">
          <a:off x="7653700" y="258863"/>
          <a:ext cx="450170" cy="4771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a:solidFill>
                <a:schemeClr val="tx1"/>
              </a:solidFill>
              <a:latin typeface="Arial" panose="020B0604020202020204" pitchFamily="34" charset="0"/>
              <a:cs typeface="Arial" panose="020B0604020202020204" pitchFamily="34" charset="0"/>
            </a:rPr>
            <a:t>17.3</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408DD4-5F6D-4819-90F3-5DA0EC4330E2}" type="datetimeFigureOut">
              <a:rPr lang="en-US" smtClean="0"/>
              <a:t>12/17/2020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C398B4-EB39-4BA9-9E20-414C7D540604}" type="slidenum">
              <a:rPr lang="en-US" smtClean="0"/>
              <a:t>‹#›</a:t>
            </a:fld>
            <a:endParaRPr lang="en-US"/>
          </a:p>
        </p:txBody>
      </p:sp>
    </p:spTree>
    <p:extLst>
      <p:ext uri="{BB962C8B-B14F-4D97-AF65-F5344CB8AC3E}">
        <p14:creationId xmlns:p14="http://schemas.microsoft.com/office/powerpoint/2010/main" val="3044775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dc.gov/mmwr/volumes/68/wr/mm6835a3.htm?s_cid=mm6835a3_w"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cdc.gov/mmwr/volumes/68/wr/mm6818e1.htm"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cdc.gov/reproductivehealth/maternal-mortality/erase-mm/mmr-data-brief.htm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C398B4-EB39-4BA9-9E20-414C7D540604}" type="slidenum">
              <a:rPr lang="en-US" smtClean="0"/>
              <a:t>1</a:t>
            </a:fld>
            <a:endParaRPr lang="en-US"/>
          </a:p>
        </p:txBody>
      </p:sp>
    </p:spTree>
    <p:extLst>
      <p:ext uri="{BB962C8B-B14F-4D97-AF65-F5344CB8AC3E}">
        <p14:creationId xmlns:p14="http://schemas.microsoft.com/office/powerpoint/2010/main" val="20080225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t>Instructions to program:</a:t>
            </a:r>
          </a:p>
          <a:p>
            <a:pPr lvl="0"/>
            <a:r>
              <a:rPr lang="en-US" sz="1100" dirty="0"/>
              <a:t>Review recent, jurisdiction-specific data </a:t>
            </a:r>
            <a:r>
              <a:rPr lang="en-US" sz="1100" b="0" i="0" dirty="0"/>
              <a:t>from </a:t>
            </a:r>
            <a:r>
              <a:rPr lang="en-US" sz="1100" b="0" i="0" dirty="0">
                <a:solidFill>
                  <a:srgbClr val="FF0000"/>
                </a:solidFill>
              </a:rPr>
              <a:t>PMSS or MMRC (information from death certificates alone, e.g. maternal mortality rates from NCHS or CDC WONDER, should only be presented if PMSS or MMRC numbers are not available. If choosing to present death certificate data alone, consider including: death certificate data alone is very limited, and in some states has severe data quality issues.)</a:t>
            </a:r>
          </a:p>
          <a:p>
            <a:pPr lvl="0"/>
            <a:endParaRPr lang="en-US" sz="1100" b="1" i="1" dirty="0">
              <a:solidFill>
                <a:srgbClr val="FF0000"/>
              </a:solidFill>
            </a:endParaRPr>
          </a:p>
          <a:p>
            <a:pPr lvl="0"/>
            <a:r>
              <a:rPr lang="en-US" sz="1100" dirty="0"/>
              <a:t>May consider including: </a:t>
            </a:r>
            <a:endParaRPr lang="en-US" sz="1050" dirty="0"/>
          </a:p>
          <a:p>
            <a:pPr marL="171450" lvl="0" indent="-171450">
              <a:buFont typeface="Arial" panose="020B0604020202020204" pitchFamily="34" charset="0"/>
              <a:buChar char="•"/>
            </a:pPr>
            <a:r>
              <a:rPr lang="en-US" sz="1050" dirty="0"/>
              <a:t>Distribution of deaths by timing (pregnancy related and/or associated), i.e. pregnant at time of death, within 42 days, 43-1 year, not specified.</a:t>
            </a:r>
            <a:endParaRPr lang="en-US" sz="1000" dirty="0"/>
          </a:p>
          <a:p>
            <a:pPr marL="171450" lvl="0" indent="-171450">
              <a:buFont typeface="Arial" panose="020B0604020202020204" pitchFamily="34" charset="0"/>
              <a:buChar char="•"/>
            </a:pPr>
            <a:r>
              <a:rPr lang="en-US" sz="1050" dirty="0"/>
              <a:t>Proportion of pregnancy-associated determined to be pregnancy-related (by age, race/ethnicity, other disaggregates as relevant) </a:t>
            </a:r>
            <a:endParaRPr lang="en-US" sz="1000" dirty="0"/>
          </a:p>
          <a:p>
            <a:pPr marL="171450" lvl="0" indent="-171450">
              <a:buFont typeface="Arial" panose="020B0604020202020204" pitchFamily="34" charset="0"/>
              <a:buChar char="•"/>
            </a:pPr>
            <a:r>
              <a:rPr lang="en-US" sz="1050" dirty="0"/>
              <a:t>Pregnancy-Related Mortality Ratio (PRMR) (by age, race/ethnicity, location, other disaggregates where relevant) </a:t>
            </a:r>
            <a:endParaRPr lang="en-US" sz="1000" dirty="0"/>
          </a:p>
          <a:p>
            <a:pPr marL="171450" lvl="0" indent="-171450">
              <a:buFont typeface="Arial" panose="020B0604020202020204" pitchFamily="34" charset="0"/>
              <a:buChar char="•"/>
            </a:pPr>
            <a:r>
              <a:rPr lang="en-US" sz="1050" dirty="0"/>
              <a:t>Causes of pregnancy-related deaths, including leading underlying causes</a:t>
            </a:r>
            <a:endParaRPr lang="en-US" sz="1000" dirty="0"/>
          </a:p>
          <a:p>
            <a:pPr marL="171450" lvl="0" indent="-171450">
              <a:buFont typeface="Arial" panose="020B0604020202020204" pitchFamily="34" charset="0"/>
              <a:buChar char="•"/>
            </a:pPr>
            <a:r>
              <a:rPr lang="en-US" sz="1050" dirty="0"/>
              <a:t>Other data to highlight relevant disparities in pregnancy-related mortality (by race/ethnicity)</a:t>
            </a:r>
            <a:endParaRPr lang="en-US" sz="1000" dirty="0"/>
          </a:p>
          <a:p>
            <a:pPr marL="171450" lvl="0" indent="-171450">
              <a:buFont typeface="Arial" panose="020B0604020202020204" pitchFamily="34" charset="0"/>
              <a:buChar char="•"/>
            </a:pPr>
            <a:r>
              <a:rPr lang="en-US" sz="1050" dirty="0"/>
              <a:t>Any data on contributing factors and recommendations, or data to action that is context specific </a:t>
            </a:r>
            <a:endParaRPr lang="en-US" sz="1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p>
            <a:pPr lvl="0"/>
            <a:endParaRPr lang="en-US" sz="1100" dirty="0"/>
          </a:p>
        </p:txBody>
      </p:sp>
      <p:sp>
        <p:nvSpPr>
          <p:cNvPr id="4" name="Slide Number Placeholder 3"/>
          <p:cNvSpPr>
            <a:spLocks noGrp="1"/>
          </p:cNvSpPr>
          <p:nvPr>
            <p:ph type="sldNum" sz="quarter" idx="5"/>
          </p:nvPr>
        </p:nvSpPr>
        <p:spPr/>
        <p:txBody>
          <a:bodyPr/>
          <a:lstStyle/>
          <a:p>
            <a:fld id="{2FC398B4-EB39-4BA9-9E20-414C7D540604}" type="slidenum">
              <a:rPr lang="en-US" smtClean="0"/>
              <a:t>11</a:t>
            </a:fld>
            <a:endParaRPr lang="en-US"/>
          </a:p>
        </p:txBody>
      </p:sp>
    </p:spTree>
    <p:extLst>
      <p:ext uri="{BB962C8B-B14F-4D97-AF65-F5344CB8AC3E}">
        <p14:creationId xmlns:p14="http://schemas.microsoft.com/office/powerpoint/2010/main" val="4250899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Instructions to program: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Discuss how maternal deaths relate to broader goals to prevent maternal morbidity.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Possible script for slide: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Maternal deaths are only the most extreme of bad outcomes.  They are the tip of the iceberg.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approximately 50,000 severe maternal morbidities that occur each year in the U.S. and far greater numbers of women who experience less severe complications of pregnancy…..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a:t>
            </a:r>
            <a:r>
              <a:rPr lang="en-US" dirty="0"/>
              <a:t> (next slide continues the pyramid)</a:t>
            </a:r>
          </a:p>
        </p:txBody>
      </p:sp>
      <p:sp>
        <p:nvSpPr>
          <p:cNvPr id="4" name="Slide Number Placeholder 3"/>
          <p:cNvSpPr>
            <a:spLocks noGrp="1"/>
          </p:cNvSpPr>
          <p:nvPr>
            <p:ph type="sldNum" sz="quarter" idx="10"/>
          </p:nvPr>
        </p:nvSpPr>
        <p:spPr/>
        <p:txBody>
          <a:bodyPr/>
          <a:lstStyle/>
          <a:p>
            <a:fld id="{F49C1D73-2949-0045-AB9F-B954CC58BF06}" type="slidenum">
              <a:rPr lang="en-US" smtClean="0"/>
              <a:t>12</a:t>
            </a:fld>
            <a:endParaRPr lang="en-US"/>
          </a:p>
        </p:txBody>
      </p:sp>
    </p:spTree>
    <p:extLst>
      <p:ext uri="{BB962C8B-B14F-4D97-AF65-F5344CB8AC3E}">
        <p14:creationId xmlns:p14="http://schemas.microsoft.com/office/powerpoint/2010/main" val="2298007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Instructions to program:</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Discuss how maternal deaths relate to broader goals to prevent maternal morbidity.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Possible script for slide: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believe that by comprehensively reviewing every death, making recommendations </a:t>
            </a:r>
            <a:r>
              <a:rPr lang="en-US" b="0" u="sng" dirty="0"/>
              <a:t>for action</a:t>
            </a:r>
            <a:r>
              <a:rPr lang="en-US" b="0" dirty="0"/>
              <a:t>, </a:t>
            </a:r>
            <a:r>
              <a:rPr lang="en-US" dirty="0"/>
              <a:t>and acting on those recommendations, the work of maternal mortality review committees can: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eliminate preventable maternal deaths, but also….</a:t>
            </a:r>
            <a:r>
              <a:rPr lang="en-US" baseline="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reduce maternal morbidities, and improve population health of women of reproductive age.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49C1D73-2949-0045-AB9F-B954CC58BF06}" type="slidenum">
              <a:rPr lang="en-US" smtClean="0"/>
              <a:t>13</a:t>
            </a:fld>
            <a:endParaRPr lang="en-US"/>
          </a:p>
        </p:txBody>
      </p:sp>
    </p:spTree>
    <p:extLst>
      <p:ext uri="{BB962C8B-B14F-4D97-AF65-F5344CB8AC3E}">
        <p14:creationId xmlns:p14="http://schemas.microsoft.com/office/powerpoint/2010/main" val="111589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C398B4-EB39-4BA9-9E20-414C7D540604}" type="slidenum">
              <a:rPr lang="en-US" smtClean="0"/>
              <a:t>14</a:t>
            </a:fld>
            <a:endParaRPr lang="en-US"/>
          </a:p>
        </p:txBody>
      </p:sp>
    </p:spTree>
    <p:extLst>
      <p:ext uri="{BB962C8B-B14F-4D97-AF65-F5344CB8AC3E}">
        <p14:creationId xmlns:p14="http://schemas.microsoft.com/office/powerpoint/2010/main" val="17844239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Instructions to program: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Reference statute/Authorizing legislation</a:t>
            </a:r>
            <a:endParaRPr lang="en-US" dirty="0"/>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FC398B4-EB39-4BA9-9E20-414C7D540604}" type="slidenum">
              <a:rPr lang="en-US" smtClean="0"/>
              <a:t>15</a:t>
            </a:fld>
            <a:endParaRPr lang="en-US"/>
          </a:p>
        </p:txBody>
      </p:sp>
    </p:spTree>
    <p:extLst>
      <p:ext uri="{BB962C8B-B14F-4D97-AF65-F5344CB8AC3E}">
        <p14:creationId xmlns:p14="http://schemas.microsoft.com/office/powerpoint/2010/main" val="27564663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2FC398B4-EB39-4BA9-9E20-414C7D540604}" type="slidenum">
              <a:rPr lang="en-US" smtClean="0"/>
              <a:t>17</a:t>
            </a:fld>
            <a:endParaRPr lang="en-US"/>
          </a:p>
        </p:txBody>
      </p:sp>
    </p:spTree>
    <p:extLst>
      <p:ext uri="{BB962C8B-B14F-4D97-AF65-F5344CB8AC3E}">
        <p14:creationId xmlns:p14="http://schemas.microsoft.com/office/powerpoint/2010/main" val="39299814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Instructions to program: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Discuss the differences between NCHS, PMSS, and MMRCs as data 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Possible script for slide: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MMRCs are represented in the last column and they are the gold standard in creating a pregnancy-related mortality ratio.</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Why the gold</a:t>
            </a:r>
            <a:r>
              <a:rPr lang="en-US" baseline="0" dirty="0"/>
              <a:t> standard? Because MMRCs have what NCHS and PMSS data do not have – access to medical and social records, autopsy and informant interviews and a multidisciplinary committee with both an eye to prevention and the ability to make both clinical and a public health recommendations for action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2FC398B4-EB39-4BA9-9E20-414C7D540604}" type="slidenum">
              <a:rPr lang="en-US" smtClean="0"/>
              <a:t>18</a:t>
            </a:fld>
            <a:endParaRPr lang="en-US"/>
          </a:p>
        </p:txBody>
      </p:sp>
    </p:spTree>
    <p:extLst>
      <p:ext uri="{BB962C8B-B14F-4D97-AF65-F5344CB8AC3E}">
        <p14:creationId xmlns:p14="http://schemas.microsoft.com/office/powerpoint/2010/main" val="12629624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don’t yet have an MMRC consider an overview of vital records data, but with the caveat that the MMRC process itself will make it so that these data are more accurate and reliable.  Do note that vital records data has its limitations (up to 42 days) and therefore will miss a third of deaths. </a:t>
            </a:r>
          </a:p>
        </p:txBody>
      </p:sp>
      <p:sp>
        <p:nvSpPr>
          <p:cNvPr id="4" name="Slide Number Placeholder 3"/>
          <p:cNvSpPr>
            <a:spLocks noGrp="1"/>
          </p:cNvSpPr>
          <p:nvPr>
            <p:ph type="sldNum" sz="quarter" idx="5"/>
          </p:nvPr>
        </p:nvSpPr>
        <p:spPr/>
        <p:txBody>
          <a:bodyPr/>
          <a:lstStyle/>
          <a:p>
            <a:fld id="{2FC398B4-EB39-4BA9-9E20-414C7D540604}" type="slidenum">
              <a:rPr lang="en-US" smtClean="0"/>
              <a:t>19</a:t>
            </a:fld>
            <a:endParaRPr lang="en-US"/>
          </a:p>
        </p:txBody>
      </p:sp>
    </p:spTree>
    <p:extLst>
      <p:ext uri="{BB962C8B-B14F-4D97-AF65-F5344CB8AC3E}">
        <p14:creationId xmlns:p14="http://schemas.microsoft.com/office/powerpoint/2010/main" val="17987165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Instructions to program: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Review highlights of MMRC – emphasizing key points of comparison on previous slide.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2FC398B4-EB39-4BA9-9E20-414C7D540604}" type="slidenum">
              <a:rPr lang="en-US" smtClean="0"/>
              <a:t>20</a:t>
            </a:fld>
            <a:endParaRPr lang="en-US"/>
          </a:p>
        </p:txBody>
      </p:sp>
    </p:spTree>
    <p:extLst>
      <p:ext uri="{BB962C8B-B14F-4D97-AF65-F5344CB8AC3E}">
        <p14:creationId xmlns:p14="http://schemas.microsoft.com/office/powerpoint/2010/main" val="13926905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Instructions to program:</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Emphasize what a maternal mortality review is and is not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2FC398B4-EB39-4BA9-9E20-414C7D540604}" type="slidenum">
              <a:rPr lang="en-US" smtClean="0"/>
              <a:t>21</a:t>
            </a:fld>
            <a:endParaRPr lang="en-US"/>
          </a:p>
        </p:txBody>
      </p:sp>
    </p:spTree>
    <p:extLst>
      <p:ext uri="{BB962C8B-B14F-4D97-AF65-F5344CB8AC3E}">
        <p14:creationId xmlns:p14="http://schemas.microsoft.com/office/powerpoint/2010/main" val="1035381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Instructions to program: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Review the objectives of the day with the committee members, update as needed to cover key topics in your specific orientation event.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2FC398B4-EB39-4BA9-9E20-414C7D540604}" type="slidenum">
              <a:rPr lang="en-US" smtClean="0"/>
              <a:t>2</a:t>
            </a:fld>
            <a:endParaRPr lang="en-US"/>
          </a:p>
        </p:txBody>
      </p:sp>
    </p:spTree>
    <p:extLst>
      <p:ext uri="{BB962C8B-B14F-4D97-AF65-F5344CB8AC3E}">
        <p14:creationId xmlns:p14="http://schemas.microsoft.com/office/powerpoint/2010/main" val="21777864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Instructions to program:</a:t>
            </a:r>
            <a:endParaRPr lang="en-US" dirty="0"/>
          </a:p>
          <a:p>
            <a:r>
              <a:rPr lang="en-US" dirty="0"/>
              <a:t>Discuss the resources available on reviewtoaction.org – including state profiles and mock review. </a:t>
            </a:r>
          </a:p>
        </p:txBody>
      </p:sp>
      <p:sp>
        <p:nvSpPr>
          <p:cNvPr id="4" name="Slide Number Placeholder 3"/>
          <p:cNvSpPr>
            <a:spLocks noGrp="1"/>
          </p:cNvSpPr>
          <p:nvPr>
            <p:ph type="sldNum" sz="quarter" idx="5"/>
          </p:nvPr>
        </p:nvSpPr>
        <p:spPr/>
        <p:txBody>
          <a:bodyPr/>
          <a:lstStyle/>
          <a:p>
            <a:fld id="{2FC398B4-EB39-4BA9-9E20-414C7D540604}" type="slidenum">
              <a:rPr lang="en-US" smtClean="0"/>
              <a:t>22</a:t>
            </a:fld>
            <a:endParaRPr lang="en-US"/>
          </a:p>
        </p:txBody>
      </p:sp>
    </p:spTree>
    <p:extLst>
      <p:ext uri="{BB962C8B-B14F-4D97-AF65-F5344CB8AC3E}">
        <p14:creationId xmlns:p14="http://schemas.microsoft.com/office/powerpoint/2010/main" val="10585847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Instructions to program: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Discuss the scope, vision, and mission as it relates to your state and review committee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2FC398B4-EB39-4BA9-9E20-414C7D540604}" type="slidenum">
              <a:rPr lang="en-US" smtClean="0"/>
              <a:t>23</a:t>
            </a:fld>
            <a:endParaRPr lang="en-US"/>
          </a:p>
        </p:txBody>
      </p:sp>
    </p:spTree>
    <p:extLst>
      <p:ext uri="{BB962C8B-B14F-4D97-AF65-F5344CB8AC3E}">
        <p14:creationId xmlns:p14="http://schemas.microsoft.com/office/powerpoint/2010/main" val="17158030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Instructions to program: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Discuss approach to committee membership – how does your state committee ensure multidisciplinary representation? What organizations, core disciplines, and specialty disciplines are currently on your state/jurisdiction’s committee?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Possible script for slide: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perspectives captured via a multidisciplinary MMRC provide a greater understanding of opportunities to prevent deaths at the local, state and national levels.  It is important to build strong group dynamics that emphasize trust and respect of diverse viewpoints.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F51DA764-A45C-4A92-9D36-24321CC3547F}" type="slidenum">
              <a:rPr lang="en-US" smtClean="0"/>
              <a:t>24</a:t>
            </a:fld>
            <a:endParaRPr lang="en-US"/>
          </a:p>
        </p:txBody>
      </p:sp>
    </p:spTree>
    <p:extLst>
      <p:ext uri="{BB962C8B-B14F-4D97-AF65-F5344CB8AC3E}">
        <p14:creationId xmlns:p14="http://schemas.microsoft.com/office/powerpoint/2010/main" val="12638997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Instructions to program:</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Enter any state-specific confidentiality guidance.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Possible script for slide: </a:t>
            </a:r>
          </a:p>
          <a:p>
            <a:pPr marL="171450" indent="-171450">
              <a:buFont typeface="Arial" panose="020B0604020202020204" pitchFamily="34" charset="0"/>
              <a:buChar char="•"/>
            </a:pPr>
            <a:r>
              <a:rPr lang="en-US" sz="1200" dirty="0"/>
              <a:t>Compliance with our state statutes requires that the Department protect the confidentiality of maternal mortality information. To ensure the protection of committee members, individuals, families and providers, the MMRC will adhere to the following safeguards: </a:t>
            </a:r>
          </a:p>
          <a:p>
            <a:pPr marL="628650" lvl="1" indent="-171450">
              <a:buFont typeface="Arial" panose="020B0604020202020204" pitchFamily="34" charset="0"/>
              <a:buChar char="•"/>
            </a:pPr>
            <a:r>
              <a:rPr lang="en-US" sz="1200" dirty="0"/>
              <a:t>Note whether portions of MMRC meetings are subject to open meeting requirements. </a:t>
            </a:r>
          </a:p>
          <a:p>
            <a:pPr marL="628650" lvl="1" indent="-171450">
              <a:buFont typeface="Arial" panose="020B0604020202020204" pitchFamily="34" charset="0"/>
              <a:buChar char="•"/>
            </a:pPr>
            <a:r>
              <a:rPr lang="en-US" sz="1200" dirty="0"/>
              <a:t>Note policies for non-members to attend meetings, including members of public of press.</a:t>
            </a:r>
          </a:p>
          <a:p>
            <a:pPr marL="628650" lvl="1" indent="-171450">
              <a:buFont typeface="Arial" panose="020B0604020202020204" pitchFamily="34" charset="0"/>
              <a:buChar char="•"/>
            </a:pPr>
            <a:r>
              <a:rPr lang="en-US" sz="2600" dirty="0"/>
              <a:t>Case-associated information will only be available for review and discussion at the MMRC meetings. </a:t>
            </a:r>
          </a:p>
          <a:p>
            <a:pPr marL="914400" lvl="1" indent="-457200">
              <a:buFont typeface="Courier New" panose="02070309020205020404" pitchFamily="49" charset="0"/>
              <a:buChar char="o"/>
            </a:pPr>
            <a:r>
              <a:rPr lang="en-US" sz="2600" dirty="0"/>
              <a:t>Agenda and meeting notes may be distributed outside of the meeting time and will not contain case-associated information. </a:t>
            </a:r>
          </a:p>
          <a:p>
            <a:pPr marL="914400" lvl="1" indent="-457200">
              <a:buFont typeface="Courier New" panose="02070309020205020404" pitchFamily="49" charset="0"/>
              <a:buChar char="o"/>
            </a:pPr>
            <a:r>
              <a:rPr lang="en-US" sz="2600" dirty="0"/>
              <a:t>MMRC members must meet in person to review information. </a:t>
            </a:r>
          </a:p>
          <a:p>
            <a:pPr marL="914400" lvl="1" indent="-457200">
              <a:buFont typeface="Courier New" panose="02070309020205020404" pitchFamily="49" charset="0"/>
              <a:buChar char="o"/>
            </a:pPr>
            <a:r>
              <a:rPr lang="en-US" sz="2600" dirty="0"/>
              <a:t>MMRC members must submit all meeting materials and papers with case-associated notes back to Department staff at the end of the MMRC meetings. </a:t>
            </a:r>
          </a:p>
          <a:p>
            <a:pPr marL="914400" lvl="1" indent="-457200">
              <a:buFont typeface="Courier New" panose="02070309020205020404" pitchFamily="49" charset="0"/>
              <a:buChar char="o"/>
            </a:pPr>
            <a:r>
              <a:rPr lang="en-US" sz="2600" dirty="0"/>
              <a:t>All case summaries reviewed will be redacted per confidentiality standards. </a:t>
            </a:r>
          </a:p>
          <a:p>
            <a:pPr marL="914400" lvl="1" indent="-457200">
              <a:buFont typeface="Courier New" panose="02070309020205020404" pitchFamily="49" charset="0"/>
              <a:buChar char="o"/>
            </a:pPr>
            <a:r>
              <a:rPr lang="en-US" sz="2600" dirty="0"/>
              <a:t>A MMRC member may request to review a de-identified record for additional information pertinent to the case review. The record(s) will be de-identified by Department staff.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2FC398B4-EB39-4BA9-9E20-414C7D540604}" type="slidenum">
              <a:rPr lang="en-US" smtClean="0"/>
              <a:t>25</a:t>
            </a:fld>
            <a:endParaRPr lang="en-US"/>
          </a:p>
        </p:txBody>
      </p:sp>
    </p:spTree>
    <p:extLst>
      <p:ext uri="{BB962C8B-B14F-4D97-AF65-F5344CB8AC3E}">
        <p14:creationId xmlns:p14="http://schemas.microsoft.com/office/powerpoint/2010/main" val="21395144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C398B4-EB39-4BA9-9E20-414C7D540604}" type="slidenum">
              <a:rPr lang="en-US" smtClean="0"/>
              <a:t>26</a:t>
            </a:fld>
            <a:endParaRPr lang="en-US"/>
          </a:p>
        </p:txBody>
      </p:sp>
    </p:spTree>
    <p:extLst>
      <p:ext uri="{BB962C8B-B14F-4D97-AF65-F5344CB8AC3E}">
        <p14:creationId xmlns:p14="http://schemas.microsoft.com/office/powerpoint/2010/main" val="24177530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Possible script for slide: </a:t>
            </a:r>
          </a:p>
          <a:p>
            <a:r>
              <a:rPr lang="en-US" dirty="0"/>
              <a:t>Case identification is the first task of any MMRC. Typically, </a:t>
            </a:r>
            <a:r>
              <a:rPr lang="en-US" dirty="0" err="1"/>
              <a:t>preg</a:t>
            </a:r>
            <a:r>
              <a:rPr lang="en-US" dirty="0"/>
              <a:t>.-associated deaths are identified by a state’s Office of Vital Records or similar entity and vital records (i.e. birth and death certificates) are the primary source for identifying pregnancy-associated deaths.</a:t>
            </a:r>
          </a:p>
          <a:p>
            <a:endParaRPr lang="en-US" dirty="0"/>
          </a:p>
          <a:p>
            <a:endParaRPr lang="en-US" dirty="0"/>
          </a:p>
        </p:txBody>
      </p:sp>
      <p:sp>
        <p:nvSpPr>
          <p:cNvPr id="4" name="Slide Number Placeholder 3"/>
          <p:cNvSpPr>
            <a:spLocks noGrp="1"/>
          </p:cNvSpPr>
          <p:nvPr>
            <p:ph type="sldNum" sz="quarter" idx="5"/>
          </p:nvPr>
        </p:nvSpPr>
        <p:spPr/>
        <p:txBody>
          <a:bodyPr/>
          <a:lstStyle/>
          <a:p>
            <a:fld id="{F51DA764-A45C-4A92-9D36-24321CC3547F}" type="slidenum">
              <a:rPr lang="en-US" smtClean="0"/>
              <a:t>27</a:t>
            </a:fld>
            <a:endParaRPr lang="en-US"/>
          </a:p>
        </p:txBody>
      </p:sp>
    </p:spTree>
    <p:extLst>
      <p:ext uri="{BB962C8B-B14F-4D97-AF65-F5344CB8AC3E}">
        <p14:creationId xmlns:p14="http://schemas.microsoft.com/office/powerpoint/2010/main" val="22696756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Instructions to program:</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Review the best practices for case identification highlighted by CDC working group of MMRC members from multiple states.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FC398B4-EB39-4BA9-9E20-414C7D540604}" type="slidenum">
              <a:rPr lang="en-US" smtClean="0"/>
              <a:t>28</a:t>
            </a:fld>
            <a:endParaRPr lang="en-US"/>
          </a:p>
        </p:txBody>
      </p:sp>
    </p:spTree>
    <p:extLst>
      <p:ext uri="{BB962C8B-B14F-4D97-AF65-F5344CB8AC3E}">
        <p14:creationId xmlns:p14="http://schemas.microsoft.com/office/powerpoint/2010/main" val="24940248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Instructions to program: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Review case selection approach specific to your state/jurisdiction.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Possible script for slide: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Case selection is the next phase of the action cycle. Jurisdictions determine their scope for review based on available resources – and some jurisdictions may have to limit cases most likely to be causally related to pregnancy (i.e. they may exclude motor vehicle deaths from review).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fld id="{F51DA764-A45C-4A92-9D36-24321CC3547F}" type="slidenum">
              <a:rPr lang="en-US" smtClean="0"/>
              <a:t>29</a:t>
            </a:fld>
            <a:endParaRPr lang="en-US"/>
          </a:p>
        </p:txBody>
      </p:sp>
    </p:spTree>
    <p:extLst>
      <p:ext uri="{BB962C8B-B14F-4D97-AF65-F5344CB8AC3E}">
        <p14:creationId xmlns:p14="http://schemas.microsoft.com/office/powerpoint/2010/main" val="15703006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Instructions to program:</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Discuss the variety of case abstraction sources – include other sources available to abstractors in your state/jurisdiction as appropriate.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Possible script for slide: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cap="none" dirty="0">
                <a:solidFill>
                  <a:schemeClr val="tx1"/>
                </a:solidFill>
                <a:effectLst/>
                <a:latin typeface="+mn-lt"/>
                <a:ea typeface="+mn-ea"/>
                <a:cs typeface="+mn-cs"/>
              </a:rPr>
              <a:t>Case abstraction is the next phase and involves collecting sources from a large variety of places – including various vital and medical record sources, as well as other social services.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cap="none"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51DA764-A45C-4A92-9D36-24321CC3547F}" type="slidenum">
              <a:rPr lang="en-US" smtClean="0"/>
              <a:t>30</a:t>
            </a:fld>
            <a:endParaRPr lang="en-US"/>
          </a:p>
        </p:txBody>
      </p:sp>
    </p:spTree>
    <p:extLst>
      <p:ext uri="{BB962C8B-B14F-4D97-AF65-F5344CB8AC3E}">
        <p14:creationId xmlns:p14="http://schemas.microsoft.com/office/powerpoint/2010/main" val="1900522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Instructions to program:</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Review guiding/facilitation questions for committees consideration as they review cases.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Possible script for slide: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Committees review each death to determine whether it was causally related to pregnancy, to determine the underlying cause of death, and whether or not that is in agreement with what was listed on the death certificate.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Then the committee assesses preventability.  A death is considered preventable if the committee determines that there was at least some chance of the death being averted by one or more </a:t>
            </a:r>
            <a:r>
              <a:rPr lang="en-US" i="1" dirty="0"/>
              <a:t>reasonable</a:t>
            </a:r>
            <a:r>
              <a:rPr lang="en-US" dirty="0"/>
              <a:t> changes to patient, family, community, provider, facility, and/or systems factors.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the death is considered preventable, the committee then discusses the contributing factors and what specific and feasible actions might have changed the course of events.  Those actions form the basis for their recommendations.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51DA764-A45C-4A92-9D36-24321CC3547F}" type="slidenum">
              <a:rPr lang="en-US" smtClean="0"/>
              <a:t>31</a:t>
            </a:fld>
            <a:endParaRPr lang="en-US"/>
          </a:p>
        </p:txBody>
      </p:sp>
    </p:spTree>
    <p:extLst>
      <p:ext uri="{BB962C8B-B14F-4D97-AF65-F5344CB8AC3E}">
        <p14:creationId xmlns:p14="http://schemas.microsoft.com/office/powerpoint/2010/main" val="2335491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Instructions to program: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Discuss the differences between pregnancy-associated death and pregnancy-related death. For pregnancy-related death, it is important to emphasize “if she had not been pregnant would she have died?”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2FC398B4-EB39-4BA9-9E20-414C7D540604}" type="slidenum">
              <a:rPr lang="en-US" smtClean="0"/>
              <a:t>4</a:t>
            </a:fld>
            <a:endParaRPr lang="en-US"/>
          </a:p>
        </p:txBody>
      </p:sp>
    </p:spTree>
    <p:extLst>
      <p:ext uri="{BB962C8B-B14F-4D97-AF65-F5344CB8AC3E}">
        <p14:creationId xmlns:p14="http://schemas.microsoft.com/office/powerpoint/2010/main" val="31423807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Instructions to program: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Introduce the committee decisions form to the committee.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Recommend having printing versions for each participant in the orientation session to review while slides cover the major points of the form.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2FC398B4-EB39-4BA9-9E20-414C7D540604}" type="slidenum">
              <a:rPr lang="en-US" smtClean="0"/>
              <a:t>32</a:t>
            </a:fld>
            <a:endParaRPr lang="en-US"/>
          </a:p>
        </p:txBody>
      </p:sp>
    </p:spTree>
    <p:extLst>
      <p:ext uri="{BB962C8B-B14F-4D97-AF65-F5344CB8AC3E}">
        <p14:creationId xmlns:p14="http://schemas.microsoft.com/office/powerpoint/2010/main" val="30787202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For a refresher on the basics of the form please visit the ReviewtoAction.org Resource Center and select Committee Decisions Form tools to review a primer webinar recording that was initially offered in March of 2018</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762050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Instructions to program: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Here, it is important to go over the definitions again and emphasize the differences. The role of the committee will be to determine which definition best matches each case reviewed after full review of the abstracted information.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Possible script for slide: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Pregnancy-related death: </a:t>
            </a:r>
            <a:r>
              <a:rPr lang="en-US" dirty="0"/>
              <a:t>The death of a woman while pregnant or within one year of pregnancy from any cause related to or aggravated by the pregnancy or management, excluding accidental or incidental causes.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Pregnancy-associated, but not pregnancy-related death: </a:t>
            </a:r>
            <a:r>
              <a:rPr lang="en-US" dirty="0"/>
              <a:t>The death of a woman while pregnant or within one year of pregnancy, due to a cause unrelated to pregnancy.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Pregnancy-associated death: </a:t>
            </a:r>
            <a:r>
              <a:rPr lang="en-US" b="0" dirty="0"/>
              <a:t>The death of a woman while pregnant or anytime within one year of pregnancy regardless of cause.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Could not determine: </a:t>
            </a:r>
            <a:r>
              <a:rPr lang="en-US" dirty="0"/>
              <a:t>The death of a woman while pregnant or within one year of pregnancy, due to a cause that could not be determined to be pregnancy-related or not pregnancy-related</a:t>
            </a:r>
          </a:p>
          <a:p>
            <a:endParaRPr lang="en-US" dirty="0"/>
          </a:p>
        </p:txBody>
      </p:sp>
      <p:sp>
        <p:nvSpPr>
          <p:cNvPr id="4" name="Slide Number Placeholder 3"/>
          <p:cNvSpPr>
            <a:spLocks noGrp="1"/>
          </p:cNvSpPr>
          <p:nvPr>
            <p:ph type="sldNum" sz="quarter" idx="5"/>
          </p:nvPr>
        </p:nvSpPr>
        <p:spPr/>
        <p:txBody>
          <a:bodyPr/>
          <a:lstStyle/>
          <a:p>
            <a:fld id="{2FC398B4-EB39-4BA9-9E20-414C7D540604}" type="slidenum">
              <a:rPr lang="en-US" smtClean="0"/>
              <a:t>34</a:t>
            </a:fld>
            <a:endParaRPr lang="en-US"/>
          </a:p>
        </p:txBody>
      </p:sp>
    </p:spTree>
    <p:extLst>
      <p:ext uri="{BB962C8B-B14F-4D97-AF65-F5344CB8AC3E}">
        <p14:creationId xmlns:p14="http://schemas.microsoft.com/office/powerpoint/2010/main" val="15697033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Instructions to program: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Show committee members bottom right-hand corner for CD form – explain this is where committee members can comment on the quality of records available for committee to review for the particular case in question. This data in the aggregate is a good quality measure for the program staff/abstractors.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Possible script for slide: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is information in the committee decisions form allows us to consider whether we need better access to records. We use this data to communicate that to relevant stakeholders</a:t>
            </a:r>
          </a:p>
          <a:p>
            <a:endParaRPr lang="en-US" dirty="0"/>
          </a:p>
        </p:txBody>
      </p:sp>
      <p:sp>
        <p:nvSpPr>
          <p:cNvPr id="4" name="Slide Number Placeholder 3"/>
          <p:cNvSpPr>
            <a:spLocks noGrp="1"/>
          </p:cNvSpPr>
          <p:nvPr>
            <p:ph type="sldNum" sz="quarter" idx="5"/>
          </p:nvPr>
        </p:nvSpPr>
        <p:spPr/>
        <p:txBody>
          <a:bodyPr/>
          <a:lstStyle/>
          <a:p>
            <a:fld id="{2FC398B4-EB39-4BA9-9E20-414C7D540604}" type="slidenum">
              <a:rPr lang="en-US" smtClean="0"/>
              <a:t>35</a:t>
            </a:fld>
            <a:endParaRPr lang="en-US"/>
          </a:p>
        </p:txBody>
      </p:sp>
    </p:spTree>
    <p:extLst>
      <p:ext uri="{BB962C8B-B14F-4D97-AF65-F5344CB8AC3E}">
        <p14:creationId xmlns:p14="http://schemas.microsoft.com/office/powerpoint/2010/main" val="29916970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Possible script for slide: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Here, we highlight the differences in committee findings vs. death certificate findings. With the level of information available to review committees they often disagree with the underlying cause of death that is listed on the death certificate.</a:t>
            </a:r>
          </a:p>
          <a:p>
            <a:endParaRPr lang="en-US" dirty="0"/>
          </a:p>
        </p:txBody>
      </p:sp>
      <p:sp>
        <p:nvSpPr>
          <p:cNvPr id="4" name="Slide Number Placeholder 3"/>
          <p:cNvSpPr>
            <a:spLocks noGrp="1"/>
          </p:cNvSpPr>
          <p:nvPr>
            <p:ph type="sldNum" sz="quarter" idx="5"/>
          </p:nvPr>
        </p:nvSpPr>
        <p:spPr/>
        <p:txBody>
          <a:bodyPr/>
          <a:lstStyle/>
          <a:p>
            <a:fld id="{2FC398B4-EB39-4BA9-9E20-414C7D540604}" type="slidenum">
              <a:rPr lang="en-US" smtClean="0"/>
              <a:t>36</a:t>
            </a:fld>
            <a:endParaRPr lang="en-US"/>
          </a:p>
        </p:txBody>
      </p:sp>
    </p:spTree>
    <p:extLst>
      <p:ext uri="{BB962C8B-B14F-4D97-AF65-F5344CB8AC3E}">
        <p14:creationId xmlns:p14="http://schemas.microsoft.com/office/powerpoint/2010/main" val="33114163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Instructions to program:</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Emphasize that this is the most important cause to </a:t>
            </a:r>
            <a:r>
              <a:rPr lang="en-US" b="0" baseline="0" dirty="0"/>
              <a:t>capture </a:t>
            </a:r>
            <a:r>
              <a:rPr lang="en-US" b="0" dirty="0"/>
              <a:t>accurately</a:t>
            </a:r>
            <a:r>
              <a:rPr lang="en-US" b="0" baseline="0" dirty="0"/>
              <a:t> to identify your leading causes and prioritize opportunities for action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It is important to select one cause from the list of PMSS-MM codes on page 3 of the form.  In extenuating circumstances there may be a second PMSS-MM code entered here.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Possible script for slide: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underlying cause of death is the event that initiated the </a:t>
            </a:r>
            <a:r>
              <a:rPr lang="en-US" dirty="0">
                <a:highlight>
                  <a:srgbClr val="FFFF00"/>
                </a:highlight>
              </a:rPr>
              <a:t>chain</a:t>
            </a:r>
            <a:r>
              <a:rPr lang="en-US" dirty="0"/>
              <a:t> of events that ultimately led to the women’s death.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2FC398B4-EB39-4BA9-9E20-414C7D540604}" type="slidenum">
              <a:rPr lang="en-US" smtClean="0"/>
              <a:t>37</a:t>
            </a:fld>
            <a:endParaRPr lang="en-US"/>
          </a:p>
        </p:txBody>
      </p:sp>
    </p:spTree>
    <p:extLst>
      <p:ext uri="{BB962C8B-B14F-4D97-AF65-F5344CB8AC3E}">
        <p14:creationId xmlns:p14="http://schemas.microsoft.com/office/powerpoint/2010/main" val="39383224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Possible script for slide: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Here, the committee determines the immediate cause of death, contributing, the underlying cause of death, and documents any other significant conditions contributing to the death. These free text boxes are optional.  They are often used by teams who want to document causes of pregnancy-associated, not related deaths.</a:t>
            </a:r>
          </a:p>
          <a:p>
            <a:endParaRPr lang="en-US" dirty="0"/>
          </a:p>
        </p:txBody>
      </p:sp>
      <p:sp>
        <p:nvSpPr>
          <p:cNvPr id="4" name="Slide Number Placeholder 3"/>
          <p:cNvSpPr>
            <a:spLocks noGrp="1"/>
          </p:cNvSpPr>
          <p:nvPr>
            <p:ph type="sldNum" sz="quarter" idx="5"/>
          </p:nvPr>
        </p:nvSpPr>
        <p:spPr/>
        <p:txBody>
          <a:bodyPr/>
          <a:lstStyle/>
          <a:p>
            <a:fld id="{2FC398B4-EB39-4BA9-9E20-414C7D540604}" type="slidenum">
              <a:rPr lang="en-US" smtClean="0"/>
              <a:t>38</a:t>
            </a:fld>
            <a:endParaRPr lang="en-US"/>
          </a:p>
        </p:txBody>
      </p:sp>
    </p:spTree>
    <p:extLst>
      <p:ext uri="{BB962C8B-B14F-4D97-AF65-F5344CB8AC3E}">
        <p14:creationId xmlns:p14="http://schemas.microsoft.com/office/powerpoint/2010/main" val="41301633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Instructions to program:</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Show list of codes for quick reference is page 3 of the form.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FC398B4-EB39-4BA9-9E20-414C7D540604}" type="slidenum">
              <a:rPr lang="en-US" smtClean="0"/>
              <a:t>39</a:t>
            </a:fld>
            <a:endParaRPr lang="en-US"/>
          </a:p>
        </p:txBody>
      </p:sp>
    </p:spTree>
    <p:extLst>
      <p:ext uri="{BB962C8B-B14F-4D97-AF65-F5344CB8AC3E}">
        <p14:creationId xmlns:p14="http://schemas.microsoft.com/office/powerpoint/2010/main" val="10054308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C398B4-EB39-4BA9-9E20-414C7D540604}" type="slidenum">
              <a:rPr lang="en-US" smtClean="0"/>
              <a:t>40</a:t>
            </a:fld>
            <a:endParaRPr lang="en-US"/>
          </a:p>
        </p:txBody>
      </p:sp>
    </p:spTree>
    <p:extLst>
      <p:ext uri="{BB962C8B-B14F-4D97-AF65-F5344CB8AC3E}">
        <p14:creationId xmlns:p14="http://schemas.microsoft.com/office/powerpoint/2010/main" val="39527519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C398B4-EB39-4BA9-9E20-414C7D540604}" type="slidenum">
              <a:rPr lang="en-US" smtClean="0"/>
              <a:t>41</a:t>
            </a:fld>
            <a:endParaRPr lang="en-US"/>
          </a:p>
        </p:txBody>
      </p:sp>
    </p:spTree>
    <p:extLst>
      <p:ext uri="{BB962C8B-B14F-4D97-AF65-F5344CB8AC3E}">
        <p14:creationId xmlns:p14="http://schemas.microsoft.com/office/powerpoint/2010/main" val="3559614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C398B4-EB39-4BA9-9E20-414C7D540604}" type="slidenum">
              <a:rPr lang="en-US" smtClean="0"/>
              <a:t>5</a:t>
            </a:fld>
            <a:endParaRPr lang="en-US"/>
          </a:p>
        </p:txBody>
      </p:sp>
    </p:spTree>
    <p:extLst>
      <p:ext uri="{BB962C8B-B14F-4D97-AF65-F5344CB8AC3E}">
        <p14:creationId xmlns:p14="http://schemas.microsoft.com/office/powerpoint/2010/main" val="33958893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Instructions to program:</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FAQs on the “checkboxes”  Please note all FAQs below. Update slide as needed/based on your experiences with committee use of form to date. </a:t>
            </a:r>
            <a:br>
              <a:rPr lang="en-US" sz="1200" b="0" i="0" u="none" strike="noStrike" kern="1200" baseline="0" dirty="0">
                <a:solidFill>
                  <a:schemeClr val="tx1"/>
                </a:solidFill>
                <a:latin typeface="+mn-lt"/>
                <a:ea typeface="+mn-ea"/>
                <a:cs typeface="+mn-cs"/>
              </a:rPr>
            </a:b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1. Should the checkboxes be completed for all pregnancy-associated deaths or just those determined to be pregnancy-related? </a:t>
            </a:r>
            <a:endParaRPr lang="en-US" sz="1200" b="0" i="0" u="none" strike="noStrike" kern="1200" baseline="0" dirty="0">
              <a:solidFill>
                <a:schemeClr val="tx1"/>
              </a:solidFill>
              <a:latin typeface="+mn-lt"/>
              <a:ea typeface="+mn-ea"/>
              <a:cs typeface="+mn-cs"/>
            </a:endParaRPr>
          </a:p>
          <a:p>
            <a:r>
              <a:rPr lang="en-US" sz="1200" b="0" i="1" u="none" strike="noStrike" kern="1200" baseline="0" dirty="0">
                <a:solidFill>
                  <a:schemeClr val="tx1"/>
                </a:solidFill>
                <a:latin typeface="+mn-lt"/>
                <a:ea typeface="+mn-ea"/>
                <a:cs typeface="+mn-cs"/>
              </a:rPr>
              <a:t>The checkboxes should be completed for all pregnancy-associated deaths reviewed by your committee, regardless of relatedness. If your committee does not review a woman’s death because it is considered out of your scope, there is no need to complete the checkboxes. </a:t>
            </a:r>
            <a:br>
              <a:rPr lang="en-US" sz="1200" b="0" i="1" u="none" strike="noStrike" kern="1200" baseline="0" dirty="0">
                <a:solidFill>
                  <a:schemeClr val="tx1"/>
                </a:solidFill>
                <a:latin typeface="+mn-lt"/>
                <a:ea typeface="+mn-ea"/>
                <a:cs typeface="+mn-cs"/>
              </a:rPr>
            </a:b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2. Should the checkboxes be completed in reference to the woman, or the broader context surrounding her death? </a:t>
            </a:r>
            <a:endParaRPr lang="en-US" sz="1200" b="0" i="0" u="none" strike="noStrike" kern="1200" baseline="0" dirty="0">
              <a:solidFill>
                <a:schemeClr val="tx1"/>
              </a:solidFill>
              <a:latin typeface="+mn-lt"/>
              <a:ea typeface="+mn-ea"/>
              <a:cs typeface="+mn-cs"/>
            </a:endParaRPr>
          </a:p>
          <a:p>
            <a:r>
              <a:rPr lang="en-US" sz="1200" b="0" i="1" u="none" strike="noStrike" kern="1200" baseline="0" dirty="0">
                <a:solidFill>
                  <a:schemeClr val="tx1"/>
                </a:solidFill>
                <a:latin typeface="+mn-lt"/>
                <a:ea typeface="+mn-ea"/>
                <a:cs typeface="+mn-cs"/>
              </a:rPr>
              <a:t>The checkboxes refer to the woman’s own experience. For example, if a woman had a substance use disorder (see definition on page 4 of the MMRIA Committee Decisions Form) which contributed to her death, the checkbox should be marked ‘yes’. In contrast, if the death was a homicide where the perpetrator had a substance use disorder, but the woman did not, the checkbox should be marked ‘no’. </a:t>
            </a:r>
            <a:br>
              <a:rPr lang="en-US" sz="1200" b="0" i="1" u="none" strike="noStrike" kern="1200" baseline="0" dirty="0">
                <a:solidFill>
                  <a:schemeClr val="tx1"/>
                </a:solidFill>
                <a:latin typeface="+mn-lt"/>
                <a:ea typeface="+mn-ea"/>
                <a:cs typeface="+mn-cs"/>
              </a:rPr>
            </a:b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3. If substance use was involved in the death, should we choose ‘yes’ for the substance use disorder checkbox? </a:t>
            </a:r>
            <a:endParaRPr lang="en-US" sz="1200" b="0" i="0" u="none" strike="noStrike" kern="1200" baseline="0" dirty="0">
              <a:solidFill>
                <a:schemeClr val="tx1"/>
              </a:solidFill>
              <a:latin typeface="+mn-lt"/>
              <a:ea typeface="+mn-ea"/>
              <a:cs typeface="+mn-cs"/>
            </a:endParaRPr>
          </a:p>
          <a:p>
            <a:r>
              <a:rPr lang="en-US" sz="1200" b="0" i="1" u="none" strike="noStrike" kern="1200" baseline="0" dirty="0">
                <a:solidFill>
                  <a:schemeClr val="tx1"/>
                </a:solidFill>
                <a:latin typeface="+mn-lt"/>
                <a:ea typeface="+mn-ea"/>
                <a:cs typeface="+mn-cs"/>
              </a:rPr>
              <a:t>This checkbox refers to ‘substance use disorder’, not just substance use. The committee should only choose ‘yes’ or ‘probably’ if there is indication of a substance use disorder diagnosis or an expert on the committee (e.g. psychiatrist, psychologist, licensed counselor) who feels that the criteria for a diagnosis of substance use disorder are met based on the available information. In addition, the committee needs to decide that the substance use disorder was a contributing factor in the death.</a:t>
            </a:r>
          </a:p>
          <a:p>
            <a:endParaRPr lang="en-US" sz="1200" b="0" i="1"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4</a:t>
            </a:r>
            <a:r>
              <a:rPr lang="en-US" sz="1200" b="1" i="0" u="none" strike="noStrike" kern="1200" baseline="0" dirty="0">
                <a:solidFill>
                  <a:schemeClr val="tx1"/>
                </a:solidFill>
                <a:latin typeface="+mn-lt"/>
                <a:ea typeface="+mn-ea"/>
                <a:cs typeface="+mn-cs"/>
              </a:rPr>
              <a:t>. Did discrimination contribute to the death? </a:t>
            </a:r>
          </a:p>
          <a:p>
            <a:r>
              <a:rPr lang="en-US" sz="1200" i="1" dirty="0"/>
              <a:t>Discrimination is treating someone less or more favorably based on the group, class or category they belong to resulting from biases, prejudices, and stereotyping. It can manifest as differences in care, clinical communication and shared decision-making. </a:t>
            </a:r>
            <a:br>
              <a:rPr lang="en-US" sz="1200" b="0" i="1" u="none" strike="noStrike" kern="1200" baseline="0" dirty="0">
                <a:solidFill>
                  <a:schemeClr val="tx1"/>
                </a:solidFill>
                <a:latin typeface="+mn-lt"/>
                <a:ea typeface="+mn-ea"/>
                <a:cs typeface="+mn-cs"/>
              </a:rPr>
            </a:br>
            <a:r>
              <a:rPr lang="en-US" sz="1200" b="0" i="1" u="none" strike="noStrike" kern="1200" baseline="0" dirty="0">
                <a:solidFill>
                  <a:schemeClr val="tx1"/>
                </a:solidFill>
                <a:latin typeface="+mn-lt"/>
                <a:ea typeface="+mn-ea"/>
                <a:cs typeface="+mn-cs"/>
              </a:rPr>
              <a:t>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5. </a:t>
            </a:r>
            <a:r>
              <a:rPr lang="en-US" sz="1200" b="1" i="0" u="none" strike="noStrike" kern="1200" baseline="0" dirty="0">
                <a:solidFill>
                  <a:schemeClr val="tx1"/>
                </a:solidFill>
                <a:latin typeface="+mn-lt"/>
                <a:ea typeface="+mn-ea"/>
                <a:cs typeface="+mn-cs"/>
              </a:rPr>
              <a:t>For the substance use disorder and mental health conditions checkboxes, is a formal diagnosis required? </a:t>
            </a:r>
            <a:endParaRPr lang="en-US" sz="1200" b="0" i="0" u="none" strike="noStrike" kern="1200" baseline="0" dirty="0">
              <a:solidFill>
                <a:schemeClr val="tx1"/>
              </a:solidFill>
              <a:latin typeface="+mn-lt"/>
              <a:ea typeface="+mn-ea"/>
              <a:cs typeface="+mn-cs"/>
            </a:endParaRPr>
          </a:p>
          <a:p>
            <a:r>
              <a:rPr lang="en-US" sz="1200" b="0" i="1" u="none" strike="noStrike" kern="1200" baseline="0" dirty="0">
                <a:solidFill>
                  <a:schemeClr val="tx1"/>
                </a:solidFill>
                <a:latin typeface="+mn-lt"/>
                <a:ea typeface="+mn-ea"/>
                <a:cs typeface="+mn-cs"/>
              </a:rPr>
              <a:t>A diagnosis should ideally be indicated in the woman’s medical records. However, this may underestimate the number of women with substance use disorder or mental health conditions if women are unable to access care or treatment. Refer to your review committee subject matter experts (e.g. psychiatrist, psychologist, licensed counselor) to determine whether the criteria for a diagnosis of substance use disorder or another mental health condition are met based on the available information. </a:t>
            </a:r>
            <a:br>
              <a:rPr lang="en-US" sz="1200" b="0" i="1" u="none" strike="noStrike" kern="1200" baseline="0" dirty="0">
                <a:solidFill>
                  <a:schemeClr val="tx1"/>
                </a:solidFill>
                <a:latin typeface="+mn-lt"/>
                <a:ea typeface="+mn-ea"/>
                <a:cs typeface="+mn-cs"/>
              </a:rPr>
            </a:b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6. If substance use disorder contributed to the death, but another mental health condition did not, should we also choose ‘yes’ for the mental health conditions checkbox? </a:t>
            </a:r>
            <a:endParaRPr lang="en-US" sz="1200" b="0" i="0" u="none" strike="noStrike" kern="1200" baseline="0" dirty="0">
              <a:solidFill>
                <a:schemeClr val="tx1"/>
              </a:solidFill>
              <a:latin typeface="+mn-lt"/>
              <a:ea typeface="+mn-ea"/>
              <a:cs typeface="+mn-cs"/>
            </a:endParaRPr>
          </a:p>
          <a:p>
            <a:r>
              <a:rPr lang="en-US" sz="1200" b="0" i="1" u="none" strike="noStrike" kern="1200" baseline="0" dirty="0">
                <a:solidFill>
                  <a:schemeClr val="tx1"/>
                </a:solidFill>
                <a:latin typeface="+mn-lt"/>
                <a:ea typeface="+mn-ea"/>
                <a:cs typeface="+mn-cs"/>
              </a:rPr>
              <a:t>No, substance use disorder should be captured separately from other mental health conditions. </a:t>
            </a:r>
            <a:br>
              <a:rPr lang="en-US" sz="1200" b="0" i="1" u="none" strike="noStrike" kern="1200" baseline="0" dirty="0">
                <a:solidFill>
                  <a:schemeClr val="tx1"/>
                </a:solidFill>
                <a:latin typeface="+mn-lt"/>
                <a:ea typeface="+mn-ea"/>
                <a:cs typeface="+mn-cs"/>
              </a:rPr>
            </a:b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7. If certain deaths are not reviewed by our committee (for example, suicides and homicides), should we still complete the checkboxes? </a:t>
            </a:r>
            <a:endParaRPr lang="en-US" sz="1200" b="0" i="0" u="none" strike="noStrike" kern="1200" baseline="0" dirty="0">
              <a:solidFill>
                <a:schemeClr val="tx1"/>
              </a:solidFill>
              <a:latin typeface="+mn-lt"/>
              <a:ea typeface="+mn-ea"/>
              <a:cs typeface="+mn-cs"/>
            </a:endParaRPr>
          </a:p>
          <a:p>
            <a:r>
              <a:rPr lang="en-US" sz="1200" b="0" i="1" u="none" strike="noStrike" kern="1200" baseline="0" dirty="0">
                <a:solidFill>
                  <a:schemeClr val="tx1"/>
                </a:solidFill>
                <a:latin typeface="+mn-lt"/>
                <a:ea typeface="+mn-ea"/>
                <a:cs typeface="+mn-cs"/>
              </a:rPr>
              <a:t>No, these checkboxes are intended to the capture the committee decisions. If a death is not reviewed by the committee, the checkboxes should not be completed. </a:t>
            </a:r>
            <a:br>
              <a:rPr lang="en-US" sz="1200" b="0" i="1" u="none" strike="noStrike" kern="1200" baseline="0" dirty="0">
                <a:solidFill>
                  <a:schemeClr val="tx1"/>
                </a:solidFill>
                <a:latin typeface="+mn-lt"/>
                <a:ea typeface="+mn-ea"/>
                <a:cs typeface="+mn-cs"/>
              </a:rPr>
            </a:b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8. What if our determination for manner of death does not match the manner indicated on the death record? </a:t>
            </a:r>
            <a:endParaRPr lang="en-US" sz="1200" b="0" i="0" u="none" strike="noStrike" kern="1200" baseline="0" dirty="0">
              <a:solidFill>
                <a:schemeClr val="tx1"/>
              </a:solidFill>
              <a:latin typeface="+mn-lt"/>
              <a:ea typeface="+mn-ea"/>
              <a:cs typeface="+mn-cs"/>
            </a:endParaRPr>
          </a:p>
          <a:p>
            <a:r>
              <a:rPr lang="en-US" sz="1200" b="0" i="1" u="none" strike="noStrike" kern="1200" baseline="0" dirty="0">
                <a:solidFill>
                  <a:schemeClr val="tx1"/>
                </a:solidFill>
                <a:latin typeface="+mn-lt"/>
                <a:ea typeface="+mn-ea"/>
                <a:cs typeface="+mn-cs"/>
              </a:rPr>
              <a:t>The checkboxes are intended to capture the decisions of the review committee, and it is expected that sometimes these decisions may differ from the death record. For example, an overdose may have an unknown manner of death on the death certificate, but relevant subject matter experts (e.g. medical examiner), could review additional information and determine that the overdose was intentional. The committee would then check ‘yes’ for the suicide checkbox. There is also a question on the committee decisions form to indicate whether the committee agrees with the cause of death listed on the death certificate. </a:t>
            </a:r>
            <a:br>
              <a:rPr lang="en-US" sz="1200" b="0" i="1" u="none" strike="noStrike" kern="1200" baseline="0" dirty="0">
                <a:solidFill>
                  <a:schemeClr val="tx1"/>
                </a:solidFill>
                <a:latin typeface="+mn-lt"/>
                <a:ea typeface="+mn-ea"/>
                <a:cs typeface="+mn-cs"/>
              </a:rPr>
            </a:b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9. Are there opportunities for quality improvement with the checkbox data? </a:t>
            </a:r>
            <a:endParaRPr lang="en-US" sz="1200" b="0" i="0" u="none" strike="noStrike" kern="1200" baseline="0" dirty="0">
              <a:solidFill>
                <a:schemeClr val="tx1"/>
              </a:solidFill>
              <a:latin typeface="+mn-lt"/>
              <a:ea typeface="+mn-ea"/>
              <a:cs typeface="+mn-cs"/>
            </a:endParaRPr>
          </a:p>
          <a:p>
            <a:r>
              <a:rPr lang="en-US" sz="1200" b="0" i="1" u="none" strike="noStrike" kern="1200" baseline="0" dirty="0">
                <a:solidFill>
                  <a:schemeClr val="tx1"/>
                </a:solidFill>
                <a:latin typeface="+mn-lt"/>
                <a:ea typeface="+mn-ea"/>
                <a:cs typeface="+mn-cs"/>
              </a:rPr>
              <a:t>Yes, there are lots of opportunities using checkbox data. For example, all overdoses with indication of substance use disorder should have an underlying cause of death PMSS code of 100, 100.1, or 100.9 (Mental Health Conditions). If the substance use disorder checkbox is checked ‘yes’, but the PMSS code is 88.2 (Unintentional Injury), there may be discrepancies in how the PMSS code is being selected. </a:t>
            </a:r>
            <a:endParaRPr lang="en-US" sz="1200" b="0" i="0" u="none" strike="noStrike" kern="1200" baseline="0" dirty="0">
              <a:solidFill>
                <a:schemeClr val="tx1"/>
              </a:solidFill>
              <a:latin typeface="+mn-lt"/>
              <a:ea typeface="+mn-ea"/>
              <a:cs typeface="+mn-cs"/>
            </a:endParaRPr>
          </a:p>
          <a:p>
            <a:r>
              <a:rPr lang="en-US" sz="1200" b="0" i="1" u="none" strike="noStrike" kern="1200" baseline="0" dirty="0">
                <a:solidFill>
                  <a:schemeClr val="tx1"/>
                </a:solidFill>
                <a:latin typeface="+mn-lt"/>
                <a:ea typeface="+mn-ea"/>
                <a:cs typeface="+mn-cs"/>
              </a:rPr>
              <a:t>Another opportunity for quality improvement is to compare the obesity checkbox with the women’s actual BMI calculated using the height and weight provided in her records. Are there instances where your committee is selecting ‘yes’ when the BMI suggests she is at a healthy weight? Of note—this checkbox is intended to capture whether obesity contributed to the death, not whether the woman was obese / obesity was present. </a:t>
            </a:r>
            <a:endParaRPr lang="en-US" dirty="0"/>
          </a:p>
          <a:p>
            <a:endParaRPr lang="en-US" dirty="0"/>
          </a:p>
        </p:txBody>
      </p:sp>
      <p:sp>
        <p:nvSpPr>
          <p:cNvPr id="4" name="Slide Number Placeholder 3"/>
          <p:cNvSpPr>
            <a:spLocks noGrp="1"/>
          </p:cNvSpPr>
          <p:nvPr>
            <p:ph type="sldNum" sz="quarter" idx="5"/>
          </p:nvPr>
        </p:nvSpPr>
        <p:spPr/>
        <p:txBody>
          <a:bodyPr/>
          <a:lstStyle/>
          <a:p>
            <a:fld id="{2FC398B4-EB39-4BA9-9E20-414C7D540604}" type="slidenum">
              <a:rPr lang="en-US" smtClean="0"/>
              <a:t>42</a:t>
            </a:fld>
            <a:endParaRPr lang="en-US"/>
          </a:p>
        </p:txBody>
      </p:sp>
    </p:spTree>
    <p:extLst>
      <p:ext uri="{BB962C8B-B14F-4D97-AF65-F5344CB8AC3E}">
        <p14:creationId xmlns:p14="http://schemas.microsoft.com/office/powerpoint/2010/main" val="13253774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Instructions to program:</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FAQs on the “checkboxes”  Please note all FAQs below. Update slide as needed/based on your experiences with committee use of form to date. </a:t>
            </a:r>
            <a:br>
              <a:rPr lang="en-US" sz="1200" b="0" i="0" u="none" strike="noStrike" kern="1200" baseline="0" dirty="0">
                <a:solidFill>
                  <a:schemeClr val="tx1"/>
                </a:solidFill>
                <a:latin typeface="+mn-lt"/>
                <a:ea typeface="+mn-ea"/>
                <a:cs typeface="+mn-cs"/>
              </a:rPr>
            </a:b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1. Should the checkboxes be completed for all pregnancy-associated deaths or just those determined to be pregnancy-related? </a:t>
            </a:r>
            <a:endParaRPr lang="en-US" sz="1200" b="0" i="0" u="none" strike="noStrike" kern="1200" baseline="0" dirty="0">
              <a:solidFill>
                <a:schemeClr val="tx1"/>
              </a:solidFill>
              <a:latin typeface="+mn-lt"/>
              <a:ea typeface="+mn-ea"/>
              <a:cs typeface="+mn-cs"/>
            </a:endParaRPr>
          </a:p>
          <a:p>
            <a:r>
              <a:rPr lang="en-US" sz="1200" b="0" i="1" u="none" strike="noStrike" kern="1200" baseline="0" dirty="0">
                <a:solidFill>
                  <a:schemeClr val="tx1"/>
                </a:solidFill>
                <a:latin typeface="+mn-lt"/>
                <a:ea typeface="+mn-ea"/>
                <a:cs typeface="+mn-cs"/>
              </a:rPr>
              <a:t>The checkboxes should be completed for all pregnancy-associated deaths reviewed by your committee, regardless of relatedness. If your committee does not review a woman’s death because it is considered out of your scope, there is no need to complete the checkboxes. </a:t>
            </a:r>
            <a:br>
              <a:rPr lang="en-US" sz="1200" b="0" i="1" u="none" strike="noStrike" kern="1200" baseline="0" dirty="0">
                <a:solidFill>
                  <a:schemeClr val="tx1"/>
                </a:solidFill>
                <a:latin typeface="+mn-lt"/>
                <a:ea typeface="+mn-ea"/>
                <a:cs typeface="+mn-cs"/>
              </a:rPr>
            </a:b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2. Should the checkboxes be completed in reference to the woman, or the broader context surrounding her death? </a:t>
            </a:r>
            <a:endParaRPr lang="en-US" sz="1200" b="0" i="0" u="none" strike="noStrike" kern="1200" baseline="0" dirty="0">
              <a:solidFill>
                <a:schemeClr val="tx1"/>
              </a:solidFill>
              <a:latin typeface="+mn-lt"/>
              <a:ea typeface="+mn-ea"/>
              <a:cs typeface="+mn-cs"/>
            </a:endParaRPr>
          </a:p>
          <a:p>
            <a:r>
              <a:rPr lang="en-US" sz="1200" b="0" i="1" u="none" strike="noStrike" kern="1200" baseline="0" dirty="0">
                <a:solidFill>
                  <a:schemeClr val="tx1"/>
                </a:solidFill>
                <a:latin typeface="+mn-lt"/>
                <a:ea typeface="+mn-ea"/>
                <a:cs typeface="+mn-cs"/>
              </a:rPr>
              <a:t>The checkboxes refer to the woman’s own experience. For example, if a woman had a substance use disorder (see definition on page 4 of the MMRIA Committee Decisions Form) which contributed to her death, the checkbox should be marked ‘yes’. In contrast, if the death was a homicide where the perpetrator had a substance use disorder, but the woman did not, the checkbox should be marked ‘no’. </a:t>
            </a:r>
            <a:br>
              <a:rPr lang="en-US" sz="1200" b="0" i="1" u="none" strike="noStrike" kern="1200" baseline="0" dirty="0">
                <a:solidFill>
                  <a:schemeClr val="tx1"/>
                </a:solidFill>
                <a:latin typeface="+mn-lt"/>
                <a:ea typeface="+mn-ea"/>
                <a:cs typeface="+mn-cs"/>
              </a:rPr>
            </a:b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3. If substance use was involved in the death, should we choose ‘yes’ for the substance use disorder checkbox? </a:t>
            </a:r>
            <a:endParaRPr lang="en-US" sz="1200" b="0" i="0" u="none" strike="noStrike" kern="1200" baseline="0" dirty="0">
              <a:solidFill>
                <a:schemeClr val="tx1"/>
              </a:solidFill>
              <a:latin typeface="+mn-lt"/>
              <a:ea typeface="+mn-ea"/>
              <a:cs typeface="+mn-cs"/>
            </a:endParaRPr>
          </a:p>
          <a:p>
            <a:r>
              <a:rPr lang="en-US" sz="1200" b="0" i="1" u="none" strike="noStrike" kern="1200" baseline="0" dirty="0">
                <a:solidFill>
                  <a:schemeClr val="tx1"/>
                </a:solidFill>
                <a:latin typeface="+mn-lt"/>
                <a:ea typeface="+mn-ea"/>
                <a:cs typeface="+mn-cs"/>
              </a:rPr>
              <a:t>This checkbox refers to ‘substance use disorder’, not just substance use. The committee should only choose ‘yes’ or ‘probably’ if there is indication of a substance use disorder diagnosis or an expert on the committee (e.g. psychiatrist, psychologist, licensed counselor) who feels that the criteria for a diagnosis of substance use disorder are met based on the available information. In addition, the committee needs to decide that the substance use disorder was a contributing factor in the death.</a:t>
            </a:r>
          </a:p>
          <a:p>
            <a:endParaRPr lang="en-US" sz="1200" b="0" i="1"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4</a:t>
            </a:r>
            <a:r>
              <a:rPr lang="en-US" sz="1200" b="1" i="0" u="none" strike="noStrike" kern="1200" baseline="0" dirty="0">
                <a:solidFill>
                  <a:schemeClr val="tx1"/>
                </a:solidFill>
                <a:latin typeface="+mn-lt"/>
                <a:ea typeface="+mn-ea"/>
                <a:cs typeface="+mn-cs"/>
              </a:rPr>
              <a:t>. Did discrimination contribute to the death? </a:t>
            </a:r>
          </a:p>
          <a:p>
            <a:r>
              <a:rPr lang="en-US" sz="1200" i="1" dirty="0"/>
              <a:t>Discrimination is treating someone less or more favorably based on the group, class or category they belong to resulting from biases, prejudices, and stereotyping. It can manifest as differences in care, clinical communication and shared decision-making. </a:t>
            </a:r>
            <a:br>
              <a:rPr lang="en-US" sz="1200" b="0" i="1" u="none" strike="noStrike" kern="1200" baseline="0" dirty="0">
                <a:solidFill>
                  <a:schemeClr val="tx1"/>
                </a:solidFill>
                <a:latin typeface="+mn-lt"/>
                <a:ea typeface="+mn-ea"/>
                <a:cs typeface="+mn-cs"/>
              </a:rPr>
            </a:br>
            <a:r>
              <a:rPr lang="en-US" sz="1200" b="0" i="1" u="none" strike="noStrike" kern="1200" baseline="0" dirty="0">
                <a:solidFill>
                  <a:schemeClr val="tx1"/>
                </a:solidFill>
                <a:latin typeface="+mn-lt"/>
                <a:ea typeface="+mn-ea"/>
                <a:cs typeface="+mn-cs"/>
              </a:rPr>
              <a:t>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5. </a:t>
            </a:r>
            <a:r>
              <a:rPr lang="en-US" sz="1200" b="1" i="0" u="none" strike="noStrike" kern="1200" baseline="0" dirty="0">
                <a:solidFill>
                  <a:schemeClr val="tx1"/>
                </a:solidFill>
                <a:latin typeface="+mn-lt"/>
                <a:ea typeface="+mn-ea"/>
                <a:cs typeface="+mn-cs"/>
              </a:rPr>
              <a:t>For the substance use disorder and mental health conditions checkboxes, is a formal diagnosis required? </a:t>
            </a:r>
            <a:endParaRPr lang="en-US" sz="1200" b="0" i="0" u="none" strike="noStrike" kern="1200" baseline="0" dirty="0">
              <a:solidFill>
                <a:schemeClr val="tx1"/>
              </a:solidFill>
              <a:latin typeface="+mn-lt"/>
              <a:ea typeface="+mn-ea"/>
              <a:cs typeface="+mn-cs"/>
            </a:endParaRPr>
          </a:p>
          <a:p>
            <a:r>
              <a:rPr lang="en-US" sz="1200" b="0" i="1" u="none" strike="noStrike" kern="1200" baseline="0" dirty="0">
                <a:solidFill>
                  <a:schemeClr val="tx1"/>
                </a:solidFill>
                <a:latin typeface="+mn-lt"/>
                <a:ea typeface="+mn-ea"/>
                <a:cs typeface="+mn-cs"/>
              </a:rPr>
              <a:t>A diagnosis should ideally be indicated in the woman’s medical records. However, this may underestimate the number of women with substance use disorder or mental health conditions if women are unable to access care or treatment. Refer to your review committee subject matter experts (e.g. psychiatrist, psychologist, licensed counselor) to determine whether the criteria for a diagnosis of substance use disorder or another mental health condition are met based on the available information. </a:t>
            </a:r>
            <a:br>
              <a:rPr lang="en-US" sz="1200" b="0" i="1" u="none" strike="noStrike" kern="1200" baseline="0" dirty="0">
                <a:solidFill>
                  <a:schemeClr val="tx1"/>
                </a:solidFill>
                <a:latin typeface="+mn-lt"/>
                <a:ea typeface="+mn-ea"/>
                <a:cs typeface="+mn-cs"/>
              </a:rPr>
            </a:b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6. If substance use disorder contributed to the death, but another mental health condition did not, should we also choose ‘yes’ for the mental health conditions checkbox? </a:t>
            </a:r>
            <a:endParaRPr lang="en-US" sz="1200" b="0" i="0" u="none" strike="noStrike" kern="1200" baseline="0" dirty="0">
              <a:solidFill>
                <a:schemeClr val="tx1"/>
              </a:solidFill>
              <a:latin typeface="+mn-lt"/>
              <a:ea typeface="+mn-ea"/>
              <a:cs typeface="+mn-cs"/>
            </a:endParaRPr>
          </a:p>
          <a:p>
            <a:r>
              <a:rPr lang="en-US" sz="1200" b="0" i="1" u="none" strike="noStrike" kern="1200" baseline="0" dirty="0">
                <a:solidFill>
                  <a:schemeClr val="tx1"/>
                </a:solidFill>
                <a:latin typeface="+mn-lt"/>
                <a:ea typeface="+mn-ea"/>
                <a:cs typeface="+mn-cs"/>
              </a:rPr>
              <a:t>No, substance use disorder should be captured separately from other mental health conditions. </a:t>
            </a:r>
            <a:br>
              <a:rPr lang="en-US" sz="1200" b="0" i="1" u="none" strike="noStrike" kern="1200" baseline="0" dirty="0">
                <a:solidFill>
                  <a:schemeClr val="tx1"/>
                </a:solidFill>
                <a:latin typeface="+mn-lt"/>
                <a:ea typeface="+mn-ea"/>
                <a:cs typeface="+mn-cs"/>
              </a:rPr>
            </a:b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7. If certain deaths are not reviewed by our committee (for example, suicides and homicides), should we still complete the checkboxes? </a:t>
            </a:r>
            <a:endParaRPr lang="en-US" sz="1200" b="0" i="0" u="none" strike="noStrike" kern="1200" baseline="0" dirty="0">
              <a:solidFill>
                <a:schemeClr val="tx1"/>
              </a:solidFill>
              <a:latin typeface="+mn-lt"/>
              <a:ea typeface="+mn-ea"/>
              <a:cs typeface="+mn-cs"/>
            </a:endParaRPr>
          </a:p>
          <a:p>
            <a:r>
              <a:rPr lang="en-US" sz="1200" b="0" i="1" u="none" strike="noStrike" kern="1200" baseline="0" dirty="0">
                <a:solidFill>
                  <a:schemeClr val="tx1"/>
                </a:solidFill>
                <a:latin typeface="+mn-lt"/>
                <a:ea typeface="+mn-ea"/>
                <a:cs typeface="+mn-cs"/>
              </a:rPr>
              <a:t>No, these checkboxes are intended to the capture the committee decisions. If a death is not reviewed by the committee, the checkboxes should not be completed. </a:t>
            </a:r>
            <a:br>
              <a:rPr lang="en-US" sz="1200" b="0" i="1" u="none" strike="noStrike" kern="1200" baseline="0" dirty="0">
                <a:solidFill>
                  <a:schemeClr val="tx1"/>
                </a:solidFill>
                <a:latin typeface="+mn-lt"/>
                <a:ea typeface="+mn-ea"/>
                <a:cs typeface="+mn-cs"/>
              </a:rPr>
            </a:b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8. What if our determination for manner of death does not match the manner indicated on the death record? </a:t>
            </a:r>
            <a:endParaRPr lang="en-US" sz="1200" b="0" i="0" u="none" strike="noStrike" kern="1200" baseline="0" dirty="0">
              <a:solidFill>
                <a:schemeClr val="tx1"/>
              </a:solidFill>
              <a:latin typeface="+mn-lt"/>
              <a:ea typeface="+mn-ea"/>
              <a:cs typeface="+mn-cs"/>
            </a:endParaRPr>
          </a:p>
          <a:p>
            <a:r>
              <a:rPr lang="en-US" sz="1200" b="0" i="1" u="none" strike="noStrike" kern="1200" baseline="0" dirty="0">
                <a:solidFill>
                  <a:schemeClr val="tx1"/>
                </a:solidFill>
                <a:latin typeface="+mn-lt"/>
                <a:ea typeface="+mn-ea"/>
                <a:cs typeface="+mn-cs"/>
              </a:rPr>
              <a:t>The checkboxes are intended to capture the decisions of the review committee, and it is expected that sometimes these decisions may differ from the death record. For example, an overdose may have an unknown manner of death on the death certificate, but relevant subject matter experts (e.g. medical examiner), could review additional information and determine that the overdose was intentional. The committee would then check ‘yes’ for the suicide checkbox. There is also a question on the committee decisions form to indicate whether the committee agrees with the cause of death listed on the death certificate. </a:t>
            </a:r>
            <a:br>
              <a:rPr lang="en-US" sz="1200" b="0" i="1" u="none" strike="noStrike" kern="1200" baseline="0" dirty="0">
                <a:solidFill>
                  <a:schemeClr val="tx1"/>
                </a:solidFill>
                <a:latin typeface="+mn-lt"/>
                <a:ea typeface="+mn-ea"/>
                <a:cs typeface="+mn-cs"/>
              </a:rPr>
            </a:b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9. Are there opportunities for quality improvement with the checkbox data? </a:t>
            </a:r>
            <a:endParaRPr lang="en-US" sz="1200" b="0" i="0" u="none" strike="noStrike" kern="1200" baseline="0" dirty="0">
              <a:solidFill>
                <a:schemeClr val="tx1"/>
              </a:solidFill>
              <a:latin typeface="+mn-lt"/>
              <a:ea typeface="+mn-ea"/>
              <a:cs typeface="+mn-cs"/>
            </a:endParaRPr>
          </a:p>
          <a:p>
            <a:r>
              <a:rPr lang="en-US" sz="1200" b="0" i="1" u="none" strike="noStrike" kern="1200" baseline="0" dirty="0">
                <a:solidFill>
                  <a:schemeClr val="tx1"/>
                </a:solidFill>
                <a:latin typeface="+mn-lt"/>
                <a:ea typeface="+mn-ea"/>
                <a:cs typeface="+mn-cs"/>
              </a:rPr>
              <a:t>Yes, there are lots of opportunities using checkbox data. For example, all overdoses with indication of substance use disorder should have an underlying cause of death PMSS code of 100, 100.1, or 100.9 (Mental Health Conditions). If the substance use disorder checkbox is checked ‘yes’, but the PMSS code is 88.2 (Unintentional Injury), there may be discrepancies in how the PMSS code is being selected. </a:t>
            </a:r>
            <a:endParaRPr lang="en-US" sz="1200" b="0" i="0" u="none" strike="noStrike" kern="1200" baseline="0" dirty="0">
              <a:solidFill>
                <a:schemeClr val="tx1"/>
              </a:solidFill>
              <a:latin typeface="+mn-lt"/>
              <a:ea typeface="+mn-ea"/>
              <a:cs typeface="+mn-cs"/>
            </a:endParaRPr>
          </a:p>
          <a:p>
            <a:r>
              <a:rPr lang="en-US" sz="1200" b="0" i="1" u="none" strike="noStrike" kern="1200" baseline="0" dirty="0">
                <a:solidFill>
                  <a:schemeClr val="tx1"/>
                </a:solidFill>
                <a:latin typeface="+mn-lt"/>
                <a:ea typeface="+mn-ea"/>
                <a:cs typeface="+mn-cs"/>
              </a:rPr>
              <a:t>Another opportunity for quality improvement is to compare the obesity checkbox with the women’s actual BMI calculated using the height and weight provided in her records. Are there instances where your committee is selecting ‘yes’ when the BMI suggests she is at a healthy weight? Of note—this checkbox is intended to capture whether obesity contributed to the death, not whether the woman was obese / obesity was present. </a:t>
            </a:r>
            <a:endParaRPr lang="en-US" dirty="0"/>
          </a:p>
          <a:p>
            <a:endParaRPr lang="en-US" dirty="0"/>
          </a:p>
        </p:txBody>
      </p:sp>
      <p:sp>
        <p:nvSpPr>
          <p:cNvPr id="4" name="Slide Number Placeholder 3"/>
          <p:cNvSpPr>
            <a:spLocks noGrp="1"/>
          </p:cNvSpPr>
          <p:nvPr>
            <p:ph type="sldNum" sz="quarter" idx="5"/>
          </p:nvPr>
        </p:nvSpPr>
        <p:spPr/>
        <p:txBody>
          <a:bodyPr/>
          <a:lstStyle/>
          <a:p>
            <a:fld id="{2FC398B4-EB39-4BA9-9E20-414C7D540604}" type="slidenum">
              <a:rPr lang="en-US" smtClean="0"/>
              <a:t>43</a:t>
            </a:fld>
            <a:endParaRPr lang="en-US"/>
          </a:p>
        </p:txBody>
      </p:sp>
    </p:spTree>
    <p:extLst>
      <p:ext uri="{BB962C8B-B14F-4D97-AF65-F5344CB8AC3E}">
        <p14:creationId xmlns:p14="http://schemas.microsoft.com/office/powerpoint/2010/main" val="6603203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For a review of the new tools added to use MMRIA to document discrimination and racism please visit the ReviewtoAction.org Resource Center and select Committee Decisions Form tools to review the webinar recording offered in April.</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738721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Instructions to program:</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FAQs on the “checkboxes”  Please note all FAQs below. Update slide as needed/based on your experiences with committee use of form to date. </a:t>
            </a:r>
            <a:br>
              <a:rPr lang="en-US" sz="1200" b="0" i="0" u="none" strike="noStrike" kern="1200" baseline="0" dirty="0">
                <a:solidFill>
                  <a:schemeClr val="tx1"/>
                </a:solidFill>
                <a:latin typeface="+mn-lt"/>
                <a:ea typeface="+mn-ea"/>
                <a:cs typeface="+mn-cs"/>
              </a:rPr>
            </a:b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Instructions to program:</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FAQs on the “checkboxes”  Please note all FAQs below. Update slide as needed/based on your experiences with committee use of form to date. </a:t>
            </a:r>
            <a:br>
              <a:rPr lang="en-US" sz="1200" b="0" i="0" u="none" strike="noStrike" kern="1200" baseline="0" dirty="0">
                <a:solidFill>
                  <a:schemeClr val="tx1"/>
                </a:solidFill>
                <a:latin typeface="+mn-lt"/>
                <a:ea typeface="+mn-ea"/>
                <a:cs typeface="+mn-cs"/>
              </a:rPr>
            </a:b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1. Should the checkboxes be completed for all pregnancy-associated deaths or just those determined to be pregnancy-related? </a:t>
            </a:r>
            <a:endParaRPr lang="en-US" sz="1200" b="0" i="0" u="none" strike="noStrike" kern="1200" baseline="0" dirty="0">
              <a:solidFill>
                <a:schemeClr val="tx1"/>
              </a:solidFill>
              <a:latin typeface="+mn-lt"/>
              <a:ea typeface="+mn-ea"/>
              <a:cs typeface="+mn-cs"/>
            </a:endParaRPr>
          </a:p>
          <a:p>
            <a:r>
              <a:rPr lang="en-US" sz="1200" b="0" i="1" u="none" strike="noStrike" kern="1200" baseline="0" dirty="0">
                <a:solidFill>
                  <a:schemeClr val="tx1"/>
                </a:solidFill>
                <a:latin typeface="+mn-lt"/>
                <a:ea typeface="+mn-ea"/>
                <a:cs typeface="+mn-cs"/>
              </a:rPr>
              <a:t>The checkboxes should be completed for all pregnancy-associated deaths reviewed by your committee, regardless of relatedness. If your committee does not review a woman’s death because it is considered out of your scope, there is no need to complete the checkboxes. </a:t>
            </a:r>
            <a:br>
              <a:rPr lang="en-US" sz="1200" b="0" i="1" u="none" strike="noStrike" kern="1200" baseline="0" dirty="0">
                <a:solidFill>
                  <a:schemeClr val="tx1"/>
                </a:solidFill>
                <a:latin typeface="+mn-lt"/>
                <a:ea typeface="+mn-ea"/>
                <a:cs typeface="+mn-cs"/>
              </a:rPr>
            </a:b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2. Should the checkboxes be completed in reference to the woman, or the broader context surrounding her death? </a:t>
            </a:r>
            <a:endParaRPr lang="en-US" sz="1200" b="0" i="0" u="none" strike="noStrike" kern="1200" baseline="0" dirty="0">
              <a:solidFill>
                <a:schemeClr val="tx1"/>
              </a:solidFill>
              <a:latin typeface="+mn-lt"/>
              <a:ea typeface="+mn-ea"/>
              <a:cs typeface="+mn-cs"/>
            </a:endParaRPr>
          </a:p>
          <a:p>
            <a:r>
              <a:rPr lang="en-US" sz="1200" b="0" i="1" u="none" strike="noStrike" kern="1200" baseline="0" dirty="0">
                <a:solidFill>
                  <a:schemeClr val="tx1"/>
                </a:solidFill>
                <a:latin typeface="+mn-lt"/>
                <a:ea typeface="+mn-ea"/>
                <a:cs typeface="+mn-cs"/>
              </a:rPr>
              <a:t>The checkboxes refer to the woman’s own experience. For example, if a woman had a substance use disorder (see definition on page 4 of the MMRIA Committee Decisions Form) which contributed to her death, the checkbox should be marked ‘yes’. In contrast, if the death was a homicide where the perpetrator had a substance use disorder, but the woman did not, the checkbox should be marked ‘no’. </a:t>
            </a:r>
            <a:br>
              <a:rPr lang="en-US" sz="1200" b="0" i="1" u="none" strike="noStrike" kern="1200" baseline="0" dirty="0">
                <a:solidFill>
                  <a:schemeClr val="tx1"/>
                </a:solidFill>
                <a:latin typeface="+mn-lt"/>
                <a:ea typeface="+mn-ea"/>
                <a:cs typeface="+mn-cs"/>
              </a:rPr>
            </a:b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3. If substance use was involved in the death, should we choose ‘yes’ for the substance use disorder checkbox? </a:t>
            </a:r>
            <a:endParaRPr lang="en-US" sz="1200" b="0" i="0" u="none" strike="noStrike" kern="1200" baseline="0" dirty="0">
              <a:solidFill>
                <a:schemeClr val="tx1"/>
              </a:solidFill>
              <a:latin typeface="+mn-lt"/>
              <a:ea typeface="+mn-ea"/>
              <a:cs typeface="+mn-cs"/>
            </a:endParaRPr>
          </a:p>
          <a:p>
            <a:r>
              <a:rPr lang="en-US" sz="1200" b="0" i="1" u="none" strike="noStrike" kern="1200" baseline="0" dirty="0">
                <a:solidFill>
                  <a:schemeClr val="tx1"/>
                </a:solidFill>
                <a:latin typeface="+mn-lt"/>
                <a:ea typeface="+mn-ea"/>
                <a:cs typeface="+mn-cs"/>
              </a:rPr>
              <a:t>This checkbox refers to ‘substance use disorder’, not just substance use. The committee should only choose ‘yes’ or ‘probably’ if there is indication of a substance use disorder diagnosis or an expert on the committee (e.g. psychiatrist, psychologist, licensed counselor) who feels that the criteria for a diagnosis of substance use disorder are met based on the available information. In addition, the committee needs to decide that the substance use disorder was a contributing factor in the death.</a:t>
            </a:r>
          </a:p>
          <a:p>
            <a:endParaRPr lang="en-US" sz="1200" b="0" i="1"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4</a:t>
            </a:r>
            <a:r>
              <a:rPr lang="en-US" sz="1200" b="1" i="0" u="none" strike="noStrike" kern="1200" baseline="0" dirty="0">
                <a:solidFill>
                  <a:schemeClr val="tx1"/>
                </a:solidFill>
                <a:latin typeface="+mn-lt"/>
                <a:ea typeface="+mn-ea"/>
                <a:cs typeface="+mn-cs"/>
              </a:rPr>
              <a:t>. Did discrimination contribute to the death? </a:t>
            </a:r>
          </a:p>
          <a:p>
            <a:r>
              <a:rPr lang="en-US" sz="1200" i="1" dirty="0"/>
              <a:t>Discrimination is treating someone less or more favorably based on the group, class or category they belong to resulting from biases, prejudices, and stereotyping. It can manifest as differences in care, clinical communication and shared decision-making. </a:t>
            </a:r>
            <a:br>
              <a:rPr lang="en-US" sz="1200" b="0" i="1" u="none" strike="noStrike" kern="1200" baseline="0" dirty="0">
                <a:solidFill>
                  <a:schemeClr val="tx1"/>
                </a:solidFill>
                <a:latin typeface="+mn-lt"/>
                <a:ea typeface="+mn-ea"/>
                <a:cs typeface="+mn-cs"/>
              </a:rPr>
            </a:br>
            <a:r>
              <a:rPr lang="en-US" sz="1200" b="0" i="1" u="none" strike="noStrike" kern="1200" baseline="0" dirty="0">
                <a:solidFill>
                  <a:schemeClr val="tx1"/>
                </a:solidFill>
                <a:latin typeface="+mn-lt"/>
                <a:ea typeface="+mn-ea"/>
                <a:cs typeface="+mn-cs"/>
              </a:rPr>
              <a:t>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5. </a:t>
            </a:r>
            <a:r>
              <a:rPr lang="en-US" sz="1200" b="1" i="0" u="none" strike="noStrike" kern="1200" baseline="0" dirty="0">
                <a:solidFill>
                  <a:schemeClr val="tx1"/>
                </a:solidFill>
                <a:latin typeface="+mn-lt"/>
                <a:ea typeface="+mn-ea"/>
                <a:cs typeface="+mn-cs"/>
              </a:rPr>
              <a:t>For the substance use disorder and mental health conditions checkboxes, is a formal diagnosis required? </a:t>
            </a:r>
            <a:endParaRPr lang="en-US" sz="1200" b="0" i="0" u="none" strike="noStrike" kern="1200" baseline="0" dirty="0">
              <a:solidFill>
                <a:schemeClr val="tx1"/>
              </a:solidFill>
              <a:latin typeface="+mn-lt"/>
              <a:ea typeface="+mn-ea"/>
              <a:cs typeface="+mn-cs"/>
            </a:endParaRPr>
          </a:p>
          <a:p>
            <a:r>
              <a:rPr lang="en-US" sz="1200" b="0" i="1" u="none" strike="noStrike" kern="1200" baseline="0" dirty="0">
                <a:solidFill>
                  <a:schemeClr val="tx1"/>
                </a:solidFill>
                <a:latin typeface="+mn-lt"/>
                <a:ea typeface="+mn-ea"/>
                <a:cs typeface="+mn-cs"/>
              </a:rPr>
              <a:t>A diagnosis should ideally be indicated in the woman’s medical records. However, this may underestimate the number of women with substance use disorder or mental health conditions if women are unable to access care or treatment. Refer to your review committee subject matter experts (e.g. psychiatrist, psychologist, licensed counselor) to determine whether the criteria for a diagnosis of substance use disorder or another mental health condition are met based on the available information. </a:t>
            </a:r>
            <a:br>
              <a:rPr lang="en-US" sz="1200" b="0" i="1" u="none" strike="noStrike" kern="1200" baseline="0" dirty="0">
                <a:solidFill>
                  <a:schemeClr val="tx1"/>
                </a:solidFill>
                <a:latin typeface="+mn-lt"/>
                <a:ea typeface="+mn-ea"/>
                <a:cs typeface="+mn-cs"/>
              </a:rPr>
            </a:b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6. If substance use disorder contributed to the death, but another mental health condition did not, should we also choose ‘yes’ for the mental health conditions checkbox? </a:t>
            </a:r>
            <a:endParaRPr lang="en-US" sz="1200" b="0" i="0" u="none" strike="noStrike" kern="1200" baseline="0" dirty="0">
              <a:solidFill>
                <a:schemeClr val="tx1"/>
              </a:solidFill>
              <a:latin typeface="+mn-lt"/>
              <a:ea typeface="+mn-ea"/>
              <a:cs typeface="+mn-cs"/>
            </a:endParaRPr>
          </a:p>
          <a:p>
            <a:r>
              <a:rPr lang="en-US" sz="1200" b="0" i="1" u="none" strike="noStrike" kern="1200" baseline="0" dirty="0">
                <a:solidFill>
                  <a:schemeClr val="tx1"/>
                </a:solidFill>
                <a:latin typeface="+mn-lt"/>
                <a:ea typeface="+mn-ea"/>
                <a:cs typeface="+mn-cs"/>
              </a:rPr>
              <a:t>No, substance use disorder should be captured separately from other mental health conditions. </a:t>
            </a:r>
            <a:br>
              <a:rPr lang="en-US" sz="1200" b="0" i="1" u="none" strike="noStrike" kern="1200" baseline="0" dirty="0">
                <a:solidFill>
                  <a:schemeClr val="tx1"/>
                </a:solidFill>
                <a:latin typeface="+mn-lt"/>
                <a:ea typeface="+mn-ea"/>
                <a:cs typeface="+mn-cs"/>
              </a:rPr>
            </a:b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7. If certain deaths are not reviewed by our committee (for example, suicides and homicides), should we still complete the checkboxes? </a:t>
            </a:r>
            <a:endParaRPr lang="en-US" sz="1200" b="0" i="0" u="none" strike="noStrike" kern="1200" baseline="0" dirty="0">
              <a:solidFill>
                <a:schemeClr val="tx1"/>
              </a:solidFill>
              <a:latin typeface="+mn-lt"/>
              <a:ea typeface="+mn-ea"/>
              <a:cs typeface="+mn-cs"/>
            </a:endParaRPr>
          </a:p>
          <a:p>
            <a:r>
              <a:rPr lang="en-US" sz="1200" b="0" i="1" u="none" strike="noStrike" kern="1200" baseline="0" dirty="0">
                <a:solidFill>
                  <a:schemeClr val="tx1"/>
                </a:solidFill>
                <a:latin typeface="+mn-lt"/>
                <a:ea typeface="+mn-ea"/>
                <a:cs typeface="+mn-cs"/>
              </a:rPr>
              <a:t>No, these checkboxes are intended to the capture the committee decisions. If a death is not reviewed by the committee, the checkboxes should not be completed. </a:t>
            </a:r>
            <a:br>
              <a:rPr lang="en-US" sz="1200" b="0" i="1" u="none" strike="noStrike" kern="1200" baseline="0" dirty="0">
                <a:solidFill>
                  <a:schemeClr val="tx1"/>
                </a:solidFill>
                <a:latin typeface="+mn-lt"/>
                <a:ea typeface="+mn-ea"/>
                <a:cs typeface="+mn-cs"/>
              </a:rPr>
            </a:b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8. What if our determination for manner of death does not match the manner indicated on the death record? </a:t>
            </a:r>
            <a:endParaRPr lang="en-US" sz="1200" b="0" i="0" u="none" strike="noStrike" kern="1200" baseline="0" dirty="0">
              <a:solidFill>
                <a:schemeClr val="tx1"/>
              </a:solidFill>
              <a:latin typeface="+mn-lt"/>
              <a:ea typeface="+mn-ea"/>
              <a:cs typeface="+mn-cs"/>
            </a:endParaRPr>
          </a:p>
          <a:p>
            <a:r>
              <a:rPr lang="en-US" sz="1200" b="0" i="1" u="none" strike="noStrike" kern="1200" baseline="0" dirty="0">
                <a:solidFill>
                  <a:schemeClr val="tx1"/>
                </a:solidFill>
                <a:latin typeface="+mn-lt"/>
                <a:ea typeface="+mn-ea"/>
                <a:cs typeface="+mn-cs"/>
              </a:rPr>
              <a:t>The checkboxes are intended to capture the decisions of the review committee, and it is expected that sometimes these decisions may differ from the death record. For example, an overdose may have an unknown manner of death on the death certificate, but relevant subject matter experts (e.g. medical examiner), could review additional information and determine that the overdose was intentional. The committee would then check ‘yes’ for the suicide checkbox. There is also a question on the committee decisions form to indicate whether the committee agrees with the cause of death listed on the death certificate. </a:t>
            </a:r>
            <a:br>
              <a:rPr lang="en-US" sz="1200" b="0" i="1" u="none" strike="noStrike" kern="1200" baseline="0" dirty="0">
                <a:solidFill>
                  <a:schemeClr val="tx1"/>
                </a:solidFill>
                <a:latin typeface="+mn-lt"/>
                <a:ea typeface="+mn-ea"/>
                <a:cs typeface="+mn-cs"/>
              </a:rPr>
            </a:b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9. Are there opportunities for quality improvement with the checkbox data? </a:t>
            </a:r>
            <a:endParaRPr lang="en-US" sz="1200" b="0" i="0" u="none" strike="noStrike" kern="1200" baseline="0" dirty="0">
              <a:solidFill>
                <a:schemeClr val="tx1"/>
              </a:solidFill>
              <a:latin typeface="+mn-lt"/>
              <a:ea typeface="+mn-ea"/>
              <a:cs typeface="+mn-cs"/>
            </a:endParaRPr>
          </a:p>
          <a:p>
            <a:r>
              <a:rPr lang="en-US" sz="1200" b="0" i="1" u="none" strike="noStrike" kern="1200" baseline="0" dirty="0">
                <a:solidFill>
                  <a:schemeClr val="tx1"/>
                </a:solidFill>
                <a:latin typeface="+mn-lt"/>
                <a:ea typeface="+mn-ea"/>
                <a:cs typeface="+mn-cs"/>
              </a:rPr>
              <a:t>Yes, there are lots of opportunities using checkbox data. For example, all overdoses with indication of substance use disorder should have an underlying cause of death PMSS code of 100, 100.1, or 100.9 (Mental Health Conditions). If the substance use disorder checkbox is checked ‘yes’, but the PMSS code is 88.2 (Unintentional Injury), there may be discrepancies in how the PMSS code is being selected. </a:t>
            </a:r>
            <a:endParaRPr lang="en-US" sz="1200" b="0" i="0" u="none" strike="noStrike" kern="1200" baseline="0" dirty="0">
              <a:solidFill>
                <a:schemeClr val="tx1"/>
              </a:solidFill>
              <a:latin typeface="+mn-lt"/>
              <a:ea typeface="+mn-ea"/>
              <a:cs typeface="+mn-cs"/>
            </a:endParaRPr>
          </a:p>
          <a:p>
            <a:r>
              <a:rPr lang="en-US" sz="1200" b="0" i="1" u="none" strike="noStrike" kern="1200" baseline="0" dirty="0">
                <a:solidFill>
                  <a:schemeClr val="tx1"/>
                </a:solidFill>
                <a:latin typeface="+mn-lt"/>
                <a:ea typeface="+mn-ea"/>
                <a:cs typeface="+mn-cs"/>
              </a:rPr>
              <a:t>Another opportunity for quality improvement is to compare the obesity checkbox with the women’s actual BMI calculated using the height and weight provided in her records. Are there instances where your committee is selecting ‘yes’ when the BMI suggests she is at a healthy weight? Of note—this checkbox is intended to capture whether obesity contributed to the death, not whether the woman was obese / obesity was present. </a:t>
            </a:r>
            <a:endParaRPr lang="en-US" dirty="0"/>
          </a:p>
          <a:p>
            <a:endParaRPr lang="en-US" dirty="0"/>
          </a:p>
        </p:txBody>
      </p:sp>
      <p:sp>
        <p:nvSpPr>
          <p:cNvPr id="4" name="Slide Number Placeholder 3"/>
          <p:cNvSpPr>
            <a:spLocks noGrp="1"/>
          </p:cNvSpPr>
          <p:nvPr>
            <p:ph type="sldNum" sz="quarter" idx="5"/>
          </p:nvPr>
        </p:nvSpPr>
        <p:spPr/>
        <p:txBody>
          <a:bodyPr/>
          <a:lstStyle/>
          <a:p>
            <a:fld id="{2FC398B4-EB39-4BA9-9E20-414C7D540604}" type="slidenum">
              <a:rPr lang="en-US" smtClean="0"/>
              <a:t>45</a:t>
            </a:fld>
            <a:endParaRPr lang="en-US"/>
          </a:p>
        </p:txBody>
      </p:sp>
    </p:spTree>
    <p:extLst>
      <p:ext uri="{BB962C8B-B14F-4D97-AF65-F5344CB8AC3E}">
        <p14:creationId xmlns:p14="http://schemas.microsoft.com/office/powerpoint/2010/main" val="9004780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C398B4-EB39-4BA9-9E20-414C7D540604}" type="slidenum">
              <a:rPr lang="en-US" smtClean="0"/>
              <a:t>46</a:t>
            </a:fld>
            <a:endParaRPr lang="en-US"/>
          </a:p>
        </p:txBody>
      </p:sp>
    </p:spTree>
    <p:extLst>
      <p:ext uri="{BB962C8B-B14F-4D97-AF65-F5344CB8AC3E}">
        <p14:creationId xmlns:p14="http://schemas.microsoft.com/office/powerpoint/2010/main" val="15559529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Possible script for slide: </a:t>
            </a:r>
          </a:p>
          <a:p>
            <a:pPr lvl="0"/>
            <a:r>
              <a:rPr lang="en-US" sz="1200" kern="1200" dirty="0">
                <a:solidFill>
                  <a:schemeClr val="tx1"/>
                </a:solidFill>
                <a:effectLst/>
                <a:latin typeface="+mn-lt"/>
                <a:ea typeface="+mn-ea"/>
                <a:cs typeface="+mn-cs"/>
              </a:rPr>
              <a:t>Why determine preventability?</a:t>
            </a:r>
          </a:p>
          <a:p>
            <a:r>
              <a:rPr lang="en-US" sz="1200" b="1" kern="1200" dirty="0">
                <a:solidFill>
                  <a:schemeClr val="tx1"/>
                </a:solidFill>
                <a:effectLst/>
                <a:latin typeface="+mn-lt"/>
                <a:ea typeface="+mn-ea"/>
                <a:cs typeface="+mn-cs"/>
              </a:rPr>
              <a:t>Preventability provides a framework of prioritization for recommendations.</a:t>
            </a:r>
          </a:p>
          <a:p>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Why do preventability estimates vary between MMRCs? </a:t>
            </a:r>
          </a:p>
          <a:p>
            <a:r>
              <a:rPr lang="en-US" sz="1200" b="1" kern="1200" dirty="0">
                <a:solidFill>
                  <a:schemeClr val="tx1"/>
                </a:solidFill>
                <a:effectLst/>
                <a:latin typeface="+mn-lt"/>
                <a:ea typeface="+mn-ea"/>
                <a:cs typeface="+mn-cs"/>
              </a:rPr>
              <a:t>Preventability determinations are often a reflection of MMRC composition.  Multidisciplinary MMRCs have a greater understanding of opportunities to prevent deaths. </a:t>
            </a:r>
          </a:p>
          <a:p>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What should our committee do if we get stuck on the preventability question?</a:t>
            </a:r>
          </a:p>
          <a:p>
            <a:r>
              <a:rPr lang="en-US" sz="1200" b="1" kern="1200" dirty="0">
                <a:solidFill>
                  <a:schemeClr val="tx1"/>
                </a:solidFill>
                <a:effectLst/>
                <a:latin typeface="+mn-lt"/>
                <a:ea typeface="+mn-ea"/>
                <a:cs typeface="+mn-cs"/>
              </a:rPr>
              <a:t>It may be helpful to first discuss the factors that contributed to the death, and recommendations to address those contributing factors.</a:t>
            </a:r>
          </a:p>
          <a:p>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How can we avoid speculation in the case of inadequate or incomplete case information?</a:t>
            </a:r>
          </a:p>
          <a:p>
            <a:r>
              <a:rPr lang="en-US" sz="1200" b="1" kern="1200" dirty="0">
                <a:solidFill>
                  <a:schemeClr val="tx1"/>
                </a:solidFill>
                <a:effectLst/>
                <a:latin typeface="+mn-lt"/>
                <a:ea typeface="+mn-ea"/>
                <a:cs typeface="+mn-cs"/>
              </a:rPr>
              <a:t>Inadequate information can make any case determination difficult.  It’s important not to resort to speculation, stay on task, admit that you don’t know what you don’t know about the case and the Chair may direct the committee to move on.</a:t>
            </a:r>
          </a:p>
          <a:p>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How can we help the media and the public broaden the focus on preventability, particularly beyond the provider/facility level?</a:t>
            </a:r>
          </a:p>
          <a:p>
            <a:r>
              <a:rPr lang="en-US" sz="1200" b="1" kern="1200" dirty="0">
                <a:solidFill>
                  <a:schemeClr val="tx1"/>
                </a:solidFill>
                <a:effectLst/>
                <a:latin typeface="+mn-lt"/>
                <a:ea typeface="+mn-ea"/>
                <a:cs typeface="+mn-cs"/>
              </a:rPr>
              <a:t>Addressing medical factors alone will not get us to the reductions we want to achieve.  In order to broaden this perspective committees must document factors and recommendations </a:t>
            </a:r>
            <a:r>
              <a:rPr lang="en-US" sz="1200" b="1" i="1" kern="1200" dirty="0">
                <a:solidFill>
                  <a:schemeClr val="tx1"/>
                </a:solidFill>
                <a:effectLst/>
                <a:latin typeface="+mn-lt"/>
                <a:ea typeface="+mn-ea"/>
                <a:cs typeface="+mn-cs"/>
              </a:rPr>
              <a:t>at all levels</a:t>
            </a:r>
            <a:r>
              <a:rPr lang="en-US" sz="1200" b="1" kern="1200" dirty="0">
                <a:solidFill>
                  <a:schemeClr val="tx1"/>
                </a:solidFill>
                <a:effectLst/>
                <a:latin typeface="+mn-lt"/>
                <a:ea typeface="+mn-ea"/>
                <a:cs typeface="+mn-cs"/>
              </a:rPr>
              <a:t> (Patient/Family, Provider, Facility, System and Community).  Multidisciplinary review promotes understanding of patient-, community-, and system-level factors as well as development of actionable recommendation at all levels.</a:t>
            </a:r>
          </a:p>
          <a:p>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How can we craft recommendations that are useful to abstractors, analysts and for reporting to stakeholders and the public?</a:t>
            </a:r>
          </a:p>
          <a:p>
            <a:r>
              <a:rPr lang="en-US" sz="1200" b="1" kern="1200" dirty="0">
                <a:solidFill>
                  <a:schemeClr val="tx1"/>
                </a:solidFill>
                <a:effectLst/>
                <a:latin typeface="+mn-lt"/>
                <a:ea typeface="+mn-ea"/>
                <a:cs typeface="+mn-cs"/>
              </a:rPr>
              <a:t>An actionable recommendation is mapped to a contributing factor and is structured as follows: [Who] should [do what], [when/where?]  A diversity of voices at the table provide greater perspective on system-level factors that may influence factors such as late entry into prenatal care</a:t>
            </a:r>
            <a:endParaRPr lang="en-US" dirty="0"/>
          </a:p>
          <a:p>
            <a:endParaRPr lang="en-US" dirty="0"/>
          </a:p>
        </p:txBody>
      </p:sp>
      <p:sp>
        <p:nvSpPr>
          <p:cNvPr id="4" name="Slide Number Placeholder 3"/>
          <p:cNvSpPr>
            <a:spLocks noGrp="1"/>
          </p:cNvSpPr>
          <p:nvPr>
            <p:ph type="sldNum" sz="quarter" idx="5"/>
          </p:nvPr>
        </p:nvSpPr>
        <p:spPr/>
        <p:txBody>
          <a:bodyPr/>
          <a:lstStyle/>
          <a:p>
            <a:fld id="{2FC398B4-EB39-4BA9-9E20-414C7D540604}" type="slidenum">
              <a:rPr lang="en-US" smtClean="0"/>
              <a:t>47</a:t>
            </a:fld>
            <a:endParaRPr lang="en-US"/>
          </a:p>
        </p:txBody>
      </p:sp>
    </p:spTree>
    <p:extLst>
      <p:ext uri="{BB962C8B-B14F-4D97-AF65-F5344CB8AC3E}">
        <p14:creationId xmlns:p14="http://schemas.microsoft.com/office/powerpoint/2010/main" val="33506145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Instructions to program: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Discuss how the form allows space for each contributing factor listed to be mapped to a recommendation for action.</a:t>
            </a:r>
          </a:p>
          <a:p>
            <a:endParaRPr lang="en-US" dirty="0"/>
          </a:p>
        </p:txBody>
      </p:sp>
      <p:sp>
        <p:nvSpPr>
          <p:cNvPr id="4" name="Slide Number Placeholder 3"/>
          <p:cNvSpPr>
            <a:spLocks noGrp="1"/>
          </p:cNvSpPr>
          <p:nvPr>
            <p:ph type="sldNum" sz="quarter" idx="5"/>
          </p:nvPr>
        </p:nvSpPr>
        <p:spPr/>
        <p:txBody>
          <a:bodyPr/>
          <a:lstStyle/>
          <a:p>
            <a:fld id="{2FC398B4-EB39-4BA9-9E20-414C7D540604}" type="slidenum">
              <a:rPr lang="en-US" smtClean="0"/>
              <a:t>48</a:t>
            </a:fld>
            <a:endParaRPr lang="en-US"/>
          </a:p>
        </p:txBody>
      </p:sp>
    </p:spTree>
    <p:extLst>
      <p:ext uri="{BB962C8B-B14F-4D97-AF65-F5344CB8AC3E}">
        <p14:creationId xmlns:p14="http://schemas.microsoft.com/office/powerpoint/2010/main" val="25471376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Instructions to program: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Remember to fill out this description – this is where you can explain the circumstances in a woman’s life that contributed to her death.  Leaving this blank will make it difficult to impossible for your analysts and report-writers to interpret the contributing factor class that was entered. </a:t>
            </a:r>
          </a:p>
        </p:txBody>
      </p:sp>
      <p:sp>
        <p:nvSpPr>
          <p:cNvPr id="4" name="Slide Number Placeholder 3"/>
          <p:cNvSpPr>
            <a:spLocks noGrp="1"/>
          </p:cNvSpPr>
          <p:nvPr>
            <p:ph type="sldNum" sz="quarter" idx="5"/>
          </p:nvPr>
        </p:nvSpPr>
        <p:spPr/>
        <p:txBody>
          <a:bodyPr/>
          <a:lstStyle/>
          <a:p>
            <a:fld id="{2FC398B4-EB39-4BA9-9E20-414C7D540604}" type="slidenum">
              <a:rPr lang="en-US" smtClean="0"/>
              <a:t>49</a:t>
            </a:fld>
            <a:endParaRPr lang="en-US"/>
          </a:p>
        </p:txBody>
      </p:sp>
    </p:spTree>
    <p:extLst>
      <p:ext uri="{BB962C8B-B14F-4D97-AF65-F5344CB8AC3E}">
        <p14:creationId xmlns:p14="http://schemas.microsoft.com/office/powerpoint/2010/main" val="203341199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Map contributing factors to recommendations for action</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50</a:t>
            </a:fld>
            <a:endParaRPr lang="en-US" dirty="0"/>
          </a:p>
        </p:txBody>
      </p:sp>
    </p:spTree>
    <p:extLst>
      <p:ext uri="{BB962C8B-B14F-4D97-AF65-F5344CB8AC3E}">
        <p14:creationId xmlns:p14="http://schemas.microsoft.com/office/powerpoint/2010/main" val="63375235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51</a:t>
            </a:fld>
            <a:endParaRPr lang="en-US" dirty="0"/>
          </a:p>
        </p:txBody>
      </p:sp>
    </p:spTree>
    <p:extLst>
      <p:ext uri="{BB962C8B-B14F-4D97-AF65-F5344CB8AC3E}">
        <p14:creationId xmlns:p14="http://schemas.microsoft.com/office/powerpoint/2010/main" val="3172450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Possible script for slide: </a:t>
            </a:r>
          </a:p>
          <a:p>
            <a:r>
              <a:rPr lang="en-US" sz="1400" baseline="0" dirty="0"/>
              <a:t>Each year in the U.S., about 700 women die from pregnancy complications.  This data comes from the CDC’s Pregnancy Mortality Surveillance System.  It is the most accurate source of national data on pregnancy-related deaths.</a:t>
            </a:r>
          </a:p>
          <a:p>
            <a:endParaRPr lang="en-US" sz="1400" b="0" baseline="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400" b="0" i="0" baseline="0" dirty="0">
                <a:effectLst/>
              </a:rPr>
              <a:t>All of these women are dying during a period when they should have a lot of support; in health care and in their communities.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0788031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solidFill>
                  <a:schemeClr val="accent1"/>
                </a:solidFill>
              </a:rPr>
              <a:t>Recommendations for action </a:t>
            </a:r>
            <a:r>
              <a:rPr lang="en-US" sz="1200" kern="1200" dirty="0">
                <a:solidFill>
                  <a:schemeClr val="tx1"/>
                </a:solidFill>
                <a:effectLst/>
                <a:latin typeface="+mn-lt"/>
                <a:ea typeface="+mn-ea"/>
                <a:cs typeface="+mn-cs"/>
              </a:rPr>
              <a:t>are some of the most difficult items to devise on the spot.  This is where it’s important to share Case Narratives in </a:t>
            </a:r>
            <a:r>
              <a:rPr lang="en-US" sz="1200" kern="1200" baseline="0" dirty="0">
                <a:solidFill>
                  <a:schemeClr val="tx1"/>
                </a:solidFill>
                <a:effectLst/>
                <a:latin typeface="+mn-lt"/>
                <a:ea typeface="+mn-ea"/>
                <a:cs typeface="+mn-cs"/>
              </a:rPr>
              <a:t>advance of meetings so that members have time to prepare.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Map each contributing factor with description to an actionable recommendation, as shown here.</a:t>
            </a:r>
          </a:p>
          <a:p>
            <a:endParaRPr lang="en-US" sz="1200" kern="1200" baseline="0" dirty="0">
              <a:solidFill>
                <a:schemeClr val="tx1"/>
              </a:solidFill>
              <a:effectLst/>
              <a:latin typeface="+mn-lt"/>
              <a:ea typeface="+mn-ea"/>
              <a:cs typeface="+mn-cs"/>
            </a:endParaRPr>
          </a:p>
          <a:p>
            <a:r>
              <a:rPr lang="en-US" sz="1200" b="1" kern="1200" baseline="0" dirty="0">
                <a:solidFill>
                  <a:schemeClr val="tx1"/>
                </a:solidFill>
                <a:effectLst/>
                <a:latin typeface="+mn-lt"/>
                <a:ea typeface="+mn-ea"/>
                <a:cs typeface="+mn-cs"/>
              </a:rPr>
              <a:t>We consciously chose not to include patient/family level recommendations in the example shown here because most recommendations will be focusing resources according to opportunity to prevent the contributing factor.</a:t>
            </a: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52</a:t>
            </a:fld>
            <a:endParaRPr lang="en-US" dirty="0"/>
          </a:p>
        </p:txBody>
      </p:sp>
    </p:spTree>
    <p:extLst>
      <p:ext uri="{BB962C8B-B14F-4D97-AF65-F5344CB8AC3E}">
        <p14:creationId xmlns:p14="http://schemas.microsoft.com/office/powerpoint/2010/main" val="35335996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Instructions to program: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t</a:t>
            </a:r>
            <a:r>
              <a:rPr lang="en-US" b="0" dirty="0"/>
              <a:t>he fields for level of prevention and level of impact, helps you prioritize the recommendations. Discuss how your review committee handles this part of form (e.g. due to time constraints some committees may have staff complete after the committee review, it is not a full committee task to complete for every case reviewed). </a:t>
            </a:r>
          </a:p>
          <a:p>
            <a:endParaRPr lang="en-US" dirty="0"/>
          </a:p>
        </p:txBody>
      </p:sp>
      <p:sp>
        <p:nvSpPr>
          <p:cNvPr id="4" name="Slide Number Placeholder 3"/>
          <p:cNvSpPr>
            <a:spLocks noGrp="1"/>
          </p:cNvSpPr>
          <p:nvPr>
            <p:ph type="sldNum" sz="quarter" idx="5"/>
          </p:nvPr>
        </p:nvSpPr>
        <p:spPr/>
        <p:txBody>
          <a:bodyPr/>
          <a:lstStyle/>
          <a:p>
            <a:fld id="{2FC398B4-EB39-4BA9-9E20-414C7D540604}" type="slidenum">
              <a:rPr lang="en-US" smtClean="0"/>
              <a:t>53</a:t>
            </a:fld>
            <a:endParaRPr lang="en-US"/>
          </a:p>
        </p:txBody>
      </p:sp>
    </p:spTree>
    <p:extLst>
      <p:ext uri="{BB962C8B-B14F-4D97-AF65-F5344CB8AC3E}">
        <p14:creationId xmlns:p14="http://schemas.microsoft.com/office/powerpoint/2010/main" val="32421003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C398B4-EB39-4BA9-9E20-414C7D540604}" type="slidenum">
              <a:rPr lang="en-US" smtClean="0"/>
              <a:t>54</a:t>
            </a:fld>
            <a:endParaRPr lang="en-US"/>
          </a:p>
        </p:txBody>
      </p:sp>
    </p:spTree>
    <p:extLst>
      <p:ext uri="{BB962C8B-B14F-4D97-AF65-F5344CB8AC3E}">
        <p14:creationId xmlns:p14="http://schemas.microsoft.com/office/powerpoint/2010/main" val="160150022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auto">
              <a:spcBef>
                <a:spcPts val="0"/>
              </a:spcBef>
              <a:spcAft>
                <a:spcPts val="0"/>
              </a:spcAft>
              <a:buClr>
                <a:srgbClr val="000000"/>
              </a:buClr>
              <a:buNone/>
            </a:pPr>
            <a:endParaRPr lang="en-US" kern="0" dirty="0">
              <a:solidFill>
                <a:schemeClr val="accent6"/>
              </a:solidFill>
              <a:latin typeface="Arial"/>
              <a:cs typeface="Arial"/>
              <a:sym typeface="Arial"/>
            </a:endParaRPr>
          </a:p>
          <a:p>
            <a:pPr>
              <a:spcBef>
                <a:spcPts val="0"/>
              </a:spcBef>
              <a:spcAft>
                <a:spcPts val="0"/>
              </a:spcAft>
            </a:pPr>
            <a:endParaRPr lang="en-US" dirty="0"/>
          </a:p>
          <a:p>
            <a:pPr>
              <a:spcBef>
                <a:spcPts val="0"/>
              </a:spcBef>
              <a:spcAft>
                <a:spcPts val="0"/>
              </a:spcAft>
            </a:pPr>
            <a:endParaRPr lang="en-US" dirty="0"/>
          </a:p>
          <a:p>
            <a:pPr>
              <a:spcBef>
                <a:spcPts val="0"/>
              </a:spcBef>
              <a:spcAft>
                <a:spcPts val="0"/>
              </a:spcAft>
            </a:pPr>
            <a:endParaRPr lang="en-US" dirty="0"/>
          </a:p>
          <a:p>
            <a:pPr>
              <a:spcBef>
                <a:spcPts val="0"/>
              </a:spcBef>
              <a:spcAft>
                <a:spcPts val="0"/>
              </a:spcAft>
            </a:pPr>
            <a:endParaRPr lang="en-US" dirty="0"/>
          </a:p>
          <a:p>
            <a:endParaRPr lang="en-US" dirty="0"/>
          </a:p>
        </p:txBody>
      </p:sp>
    </p:spTree>
    <p:extLst>
      <p:ext uri="{BB962C8B-B14F-4D97-AF65-F5344CB8AC3E}">
        <p14:creationId xmlns:p14="http://schemas.microsoft.com/office/powerpoint/2010/main" val="89830360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Possible script for slide: </a:t>
            </a:r>
          </a:p>
          <a:p>
            <a:pPr marL="228600" indent="-228600">
              <a:spcBef>
                <a:spcPts val="0"/>
              </a:spcBef>
              <a:spcAft>
                <a:spcPts val="0"/>
              </a:spcAft>
              <a:buAutoNum type="arabicParenR"/>
            </a:pPr>
            <a:r>
              <a:rPr lang="en-US" b="0" dirty="0">
                <a:solidFill>
                  <a:srgbClr val="000000"/>
                </a:solidFill>
                <a:latin typeface="Arial"/>
                <a:ea typeface="Arial"/>
                <a:cs typeface="Arial"/>
                <a:sym typeface="Arial"/>
              </a:rPr>
              <a:t>MMRIA’s primary purpose is to serve as a repository of abstracted information needed for conducting Maternal Mortality Case Reviews by MMRCs.</a:t>
            </a:r>
          </a:p>
          <a:p>
            <a:pPr marL="228600" indent="-228600">
              <a:spcBef>
                <a:spcPts val="0"/>
              </a:spcBef>
              <a:spcAft>
                <a:spcPts val="0"/>
              </a:spcAft>
              <a:buAutoNum type="arabicParenR"/>
            </a:pPr>
            <a:endParaRPr lang="en-US" b="0" dirty="0">
              <a:solidFill>
                <a:srgbClr val="000000"/>
              </a:solidFill>
              <a:latin typeface="Arial"/>
              <a:ea typeface="Arial"/>
              <a:cs typeface="Arial"/>
              <a:sym typeface="Arial"/>
            </a:endParaRPr>
          </a:p>
          <a:p>
            <a:pPr defTabSz="881390" fontAlgn="auto">
              <a:spcBef>
                <a:spcPts val="0"/>
              </a:spcBef>
              <a:spcAft>
                <a:spcPts val="0"/>
              </a:spcAft>
              <a:buClr>
                <a:srgbClr val="000000"/>
              </a:buClr>
              <a:buSzPts val="1100"/>
              <a:defRPr/>
            </a:pPr>
            <a:r>
              <a:rPr lang="en-US" b="0" dirty="0">
                <a:solidFill>
                  <a:srgbClr val="000000"/>
                </a:solidFill>
                <a:latin typeface="Arial"/>
                <a:ea typeface="Arial"/>
                <a:cs typeface="Arial"/>
                <a:sym typeface="Arial"/>
              </a:rPr>
              <a:t>2) A secondary purpose of MMRIA is to standardize maternal mortality data collection, so it can be used in:</a:t>
            </a:r>
          </a:p>
          <a:p>
            <a:pPr defTabSz="881390" fontAlgn="auto">
              <a:spcBef>
                <a:spcPts val="0"/>
              </a:spcBef>
              <a:spcAft>
                <a:spcPts val="0"/>
              </a:spcAft>
              <a:buClr>
                <a:srgbClr val="000000"/>
              </a:buClr>
              <a:buSzPts val="1100"/>
              <a:defRPr/>
            </a:pPr>
            <a:r>
              <a:rPr lang="en-US" b="0" dirty="0">
                <a:solidFill>
                  <a:srgbClr val="000000"/>
                </a:solidFill>
                <a:latin typeface="Arial"/>
                <a:ea typeface="Arial"/>
                <a:cs typeface="Arial"/>
                <a:sym typeface="Arial"/>
              </a:rPr>
              <a:t>    - Jurisdiction-based and national surveillance, AND </a:t>
            </a:r>
          </a:p>
          <a:p>
            <a:pPr defTabSz="881390" fontAlgn="auto">
              <a:spcBef>
                <a:spcPts val="0"/>
              </a:spcBef>
              <a:spcAft>
                <a:spcPts val="0"/>
              </a:spcAft>
              <a:buClr>
                <a:srgbClr val="000000"/>
              </a:buClr>
              <a:buSzPts val="1100"/>
              <a:defRPr/>
            </a:pPr>
            <a:r>
              <a:rPr lang="en-US" b="0" dirty="0">
                <a:solidFill>
                  <a:srgbClr val="000000"/>
                </a:solidFill>
                <a:latin typeface="Arial"/>
                <a:ea typeface="Arial"/>
                <a:cs typeface="Arial"/>
                <a:sym typeface="Arial"/>
              </a:rPr>
              <a:t>    - For developing evidence-based process or policy recommendations, to reduce or prevent maternal mortality.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spcBef>
                <a:spcPts val="0"/>
              </a:spcBef>
              <a:spcAft>
                <a:spcPts val="0"/>
              </a:spcAft>
            </a:pPr>
            <a:endParaRPr lang="en-US" dirty="0">
              <a:solidFill>
                <a:srgbClr val="000000"/>
              </a:solidFill>
              <a:latin typeface="Arial"/>
              <a:ea typeface="Arial"/>
              <a:cs typeface="Arial"/>
              <a:sym typeface="Arial"/>
            </a:endParaRPr>
          </a:p>
          <a:p>
            <a:pPr defTabSz="881390" fontAlgn="auto">
              <a:spcBef>
                <a:spcPts val="0"/>
              </a:spcBef>
              <a:spcAft>
                <a:spcPts val="0"/>
              </a:spcAft>
              <a:buClr>
                <a:srgbClr val="000000"/>
              </a:buClr>
              <a:buSzPts val="1100"/>
              <a:defRPr/>
            </a:pPr>
            <a:endParaRPr lang="en-US" dirty="0">
              <a:solidFill>
                <a:srgbClr val="000000"/>
              </a:solidFill>
              <a:latin typeface="Arial"/>
              <a:cs typeface="Arial"/>
              <a:sym typeface="Arial"/>
            </a:endParaRPr>
          </a:p>
          <a:p>
            <a:pPr defTabSz="881390" fontAlgn="auto">
              <a:spcBef>
                <a:spcPts val="0"/>
              </a:spcBef>
              <a:spcAft>
                <a:spcPts val="0"/>
              </a:spcAft>
              <a:buClr>
                <a:srgbClr val="000000"/>
              </a:buClr>
              <a:buSzPts val="1100"/>
              <a:defRPr/>
            </a:pPr>
            <a:endParaRPr lang="en-US" dirty="0"/>
          </a:p>
          <a:p>
            <a:pPr>
              <a:spcBef>
                <a:spcPts val="0"/>
              </a:spcBef>
              <a:spcAft>
                <a:spcPts val="0"/>
              </a:spcAft>
            </a:pPr>
            <a:endParaRPr lang="en-US" dirty="0">
              <a:solidFill>
                <a:srgbClr val="000000"/>
              </a:solidFill>
              <a:latin typeface="Arial"/>
              <a:ea typeface="Arial"/>
              <a:cs typeface="Arial"/>
              <a:sym typeface="Arial"/>
            </a:endParaRPr>
          </a:p>
          <a:p>
            <a:endParaRPr lang="en-US" dirty="0"/>
          </a:p>
        </p:txBody>
      </p:sp>
    </p:spTree>
    <p:extLst>
      <p:ext uri="{BB962C8B-B14F-4D97-AF65-F5344CB8AC3E}">
        <p14:creationId xmlns:p14="http://schemas.microsoft.com/office/powerpoint/2010/main" val="61221964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Instructions to program:</a:t>
            </a:r>
            <a:endParaRPr lang="en-US" sz="1200" b="0" i="0" u="none" strike="noStrike" kern="1200" baseline="0" dirty="0">
              <a:solidFill>
                <a:schemeClr val="tx1"/>
              </a:solidFill>
              <a:latin typeface="+mn-lt"/>
              <a:ea typeface="+mn-ea"/>
              <a:cs typeface="+mn-cs"/>
            </a:endParaRPr>
          </a:p>
          <a:p>
            <a:r>
              <a:rPr lang="en-US" dirty="0"/>
              <a:t>This slide shows the MMRIA home page.  </a:t>
            </a:r>
          </a:p>
          <a:p>
            <a:endParaRPr lang="en-US" dirty="0"/>
          </a:p>
          <a:p>
            <a:r>
              <a:rPr lang="en-US" dirty="0"/>
              <a:t>If your program intends to give committee members </a:t>
            </a:r>
            <a:r>
              <a:rPr lang="en-US" i="0" dirty="0"/>
              <a:t>access to</a:t>
            </a:r>
            <a:r>
              <a:rPr lang="en-US" dirty="0"/>
              <a:t> MMRIA via the Committee Member role, you may want to do more direct orientation of your MMRIA site.</a:t>
            </a:r>
          </a:p>
        </p:txBody>
      </p:sp>
      <p:sp>
        <p:nvSpPr>
          <p:cNvPr id="4" name="Slide Number Placeholder 3"/>
          <p:cNvSpPr>
            <a:spLocks noGrp="1"/>
          </p:cNvSpPr>
          <p:nvPr>
            <p:ph type="sldNum" sz="quarter" idx="5"/>
          </p:nvPr>
        </p:nvSpPr>
        <p:spPr/>
        <p:txBody>
          <a:bodyPr/>
          <a:lstStyle/>
          <a:p>
            <a:fld id="{2FC398B4-EB39-4BA9-9E20-414C7D540604}" type="slidenum">
              <a:rPr lang="en-US" smtClean="0"/>
              <a:t>57</a:t>
            </a:fld>
            <a:endParaRPr lang="en-US"/>
          </a:p>
        </p:txBody>
      </p:sp>
    </p:spTree>
    <p:extLst>
      <p:ext uri="{BB962C8B-B14F-4D97-AF65-F5344CB8AC3E}">
        <p14:creationId xmlns:p14="http://schemas.microsoft.com/office/powerpoint/2010/main" val="191970887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C398B4-EB39-4BA9-9E20-414C7D540604}" type="slidenum">
              <a:rPr lang="en-US" smtClean="0"/>
              <a:t>58</a:t>
            </a:fld>
            <a:endParaRPr lang="en-US"/>
          </a:p>
        </p:txBody>
      </p:sp>
    </p:spTree>
    <p:extLst>
      <p:ext uri="{BB962C8B-B14F-4D97-AF65-F5344CB8AC3E}">
        <p14:creationId xmlns:p14="http://schemas.microsoft.com/office/powerpoint/2010/main" val="281953597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Instructions to program:</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Update text on slide as relevant </a:t>
            </a:r>
          </a:p>
          <a:p>
            <a:endParaRPr lang="en-US" dirty="0"/>
          </a:p>
        </p:txBody>
      </p:sp>
      <p:sp>
        <p:nvSpPr>
          <p:cNvPr id="4" name="Slide Number Placeholder 3"/>
          <p:cNvSpPr>
            <a:spLocks noGrp="1"/>
          </p:cNvSpPr>
          <p:nvPr>
            <p:ph type="sldNum" sz="quarter" idx="5"/>
          </p:nvPr>
        </p:nvSpPr>
        <p:spPr/>
        <p:txBody>
          <a:bodyPr/>
          <a:lstStyle/>
          <a:p>
            <a:fld id="{2FC398B4-EB39-4BA9-9E20-414C7D540604}" type="slidenum">
              <a:rPr lang="en-US" smtClean="0"/>
              <a:t>59</a:t>
            </a:fld>
            <a:endParaRPr lang="en-US"/>
          </a:p>
        </p:txBody>
      </p:sp>
    </p:spTree>
    <p:extLst>
      <p:ext uri="{BB962C8B-B14F-4D97-AF65-F5344CB8AC3E}">
        <p14:creationId xmlns:p14="http://schemas.microsoft.com/office/powerpoint/2010/main" val="375746400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Instructions to program:</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Update text on slide as relevant – consider introducing/providing contact information for key staff here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FC398B4-EB39-4BA9-9E20-414C7D540604}" type="slidenum">
              <a:rPr lang="en-US" smtClean="0"/>
              <a:t>60</a:t>
            </a:fld>
            <a:endParaRPr lang="en-US"/>
          </a:p>
        </p:txBody>
      </p:sp>
    </p:spTree>
    <p:extLst>
      <p:ext uri="{BB962C8B-B14F-4D97-AF65-F5344CB8AC3E}">
        <p14:creationId xmlns:p14="http://schemas.microsoft.com/office/powerpoint/2010/main" val="123143589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Instructions to program:</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Update text on slide as relevant. Purpose of slide is to touch on importance of group dynamics. </a:t>
            </a:r>
            <a:r>
              <a:rPr lang="en-US" sz="1200" b="0" i="0" u="none" strike="noStrike" kern="1200" baseline="0" dirty="0">
                <a:solidFill>
                  <a:schemeClr val="tx1"/>
                </a:solidFill>
                <a:latin typeface="+mn-lt"/>
                <a:ea typeface="+mn-ea"/>
                <a:cs typeface="+mn-cs"/>
              </a:rPr>
              <a:t>Further information on group dynamics is also included MMRIA Facilitation Guide (citation on slide).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FC398B4-EB39-4BA9-9E20-414C7D540604}" type="slidenum">
              <a:rPr lang="en-US" smtClean="0"/>
              <a:t>61</a:t>
            </a:fld>
            <a:endParaRPr lang="en-US"/>
          </a:p>
        </p:txBody>
      </p:sp>
    </p:spTree>
    <p:extLst>
      <p:ext uri="{BB962C8B-B14F-4D97-AF65-F5344CB8AC3E}">
        <p14:creationId xmlns:p14="http://schemas.microsoft.com/office/powerpoint/2010/main" val="2797983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a:solidFill>
                  <a:schemeClr val="tx1"/>
                </a:solidFill>
                <a:effectLst/>
                <a:latin typeface="+mn-lt"/>
                <a:ea typeface="+mn-ea"/>
                <a:cs typeface="+mn-cs"/>
              </a:rPr>
              <a:t>There are considerable racial disparities in maternal</a:t>
            </a:r>
            <a:r>
              <a:rPr lang="en-US" sz="1200" i="0" kern="1200" baseline="0" dirty="0">
                <a:solidFill>
                  <a:schemeClr val="tx1"/>
                </a:solidFill>
                <a:effectLst/>
                <a:latin typeface="+mn-lt"/>
                <a:ea typeface="+mn-ea"/>
                <a:cs typeface="+mn-cs"/>
              </a:rPr>
              <a:t> deaths</a:t>
            </a:r>
            <a:r>
              <a:rPr lang="en-US" sz="1200" i="0" kern="1200" dirty="0">
                <a:solidFill>
                  <a:schemeClr val="tx1"/>
                </a:solidFill>
                <a:effectLst/>
                <a:latin typeface="+mn-lt"/>
                <a:ea typeface="+mn-ea"/>
                <a:cs typeface="+mn-cs"/>
              </a:rPr>
              <a:t>.  When we use the term disparity it indicates an unjust difference.</a:t>
            </a:r>
          </a:p>
          <a:p>
            <a:r>
              <a:rPr lang="en-US" sz="1200" i="0" kern="1200" dirty="0">
                <a:solidFill>
                  <a:schemeClr val="tx1"/>
                </a:solidFill>
                <a:effectLst/>
                <a:latin typeface="+mn-lt"/>
                <a:ea typeface="+mn-ea"/>
                <a:cs typeface="+mn-cs"/>
              </a:rPr>
              <a:t>Black and Native women were 2</a:t>
            </a:r>
            <a:r>
              <a:rPr lang="en-US" sz="1200" i="0" kern="1200" baseline="0" dirty="0">
                <a:solidFill>
                  <a:schemeClr val="tx1"/>
                </a:solidFill>
                <a:effectLst/>
                <a:latin typeface="+mn-lt"/>
                <a:ea typeface="+mn-ea"/>
                <a:cs typeface="+mn-cs"/>
              </a:rPr>
              <a:t> to 3 times more likely to die of pregnancy-related causes than white women. </a:t>
            </a:r>
            <a:endParaRPr lang="en-US" sz="1200" i="0" kern="1200" dirty="0">
              <a:solidFill>
                <a:schemeClr val="tx1"/>
              </a:solidFill>
              <a:effectLst/>
              <a:latin typeface="+mn-lt"/>
              <a:ea typeface="+mn-ea"/>
              <a:cs typeface="+mn-cs"/>
            </a:endParaRPr>
          </a:p>
          <a:p>
            <a:endParaRPr lang="en-US" sz="1200" b="0" baseline="0" dirty="0"/>
          </a:p>
          <a:p>
            <a:endParaRPr lang="en-US" dirty="0"/>
          </a:p>
        </p:txBody>
      </p:sp>
      <p:sp>
        <p:nvSpPr>
          <p:cNvPr id="4" name="Slide Number Placeholder 3"/>
          <p:cNvSpPr>
            <a:spLocks noGrp="1"/>
          </p:cNvSpPr>
          <p:nvPr>
            <p:ph type="sldNum" sz="quarter" idx="5"/>
          </p:nvPr>
        </p:nvSpPr>
        <p:spPr/>
        <p:txBody>
          <a:bodyPr/>
          <a:lstStyle/>
          <a:p>
            <a:fld id="{2FC398B4-EB39-4BA9-9E20-414C7D540604}" type="slidenum">
              <a:rPr lang="en-US" smtClean="0"/>
              <a:t>7</a:t>
            </a:fld>
            <a:endParaRPr lang="en-US"/>
          </a:p>
        </p:txBody>
      </p:sp>
    </p:spTree>
    <p:extLst>
      <p:ext uri="{BB962C8B-B14F-4D97-AF65-F5344CB8AC3E}">
        <p14:creationId xmlns:p14="http://schemas.microsoft.com/office/powerpoint/2010/main" val="143857418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Instructions to program: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Emphasize the importance of self care, especially after each committee meeting</a:t>
            </a:r>
          </a:p>
          <a:p>
            <a:endParaRPr lang="en-US" dirty="0"/>
          </a:p>
        </p:txBody>
      </p:sp>
      <p:sp>
        <p:nvSpPr>
          <p:cNvPr id="4" name="Slide Number Placeholder 3"/>
          <p:cNvSpPr>
            <a:spLocks noGrp="1"/>
          </p:cNvSpPr>
          <p:nvPr>
            <p:ph type="sldNum" sz="quarter" idx="5"/>
          </p:nvPr>
        </p:nvSpPr>
        <p:spPr/>
        <p:txBody>
          <a:bodyPr/>
          <a:lstStyle/>
          <a:p>
            <a:fld id="{2FC398B4-EB39-4BA9-9E20-414C7D540604}" type="slidenum">
              <a:rPr lang="en-US" smtClean="0"/>
              <a:t>62</a:t>
            </a:fld>
            <a:endParaRPr lang="en-US"/>
          </a:p>
        </p:txBody>
      </p:sp>
    </p:spTree>
    <p:extLst>
      <p:ext uri="{BB962C8B-B14F-4D97-AF65-F5344CB8AC3E}">
        <p14:creationId xmlns:p14="http://schemas.microsoft.com/office/powerpoint/2010/main" val="95634526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C398B4-EB39-4BA9-9E20-414C7D540604}" type="slidenum">
              <a:rPr lang="en-US" smtClean="0"/>
              <a:t>63</a:t>
            </a:fld>
            <a:endParaRPr lang="en-US"/>
          </a:p>
        </p:txBody>
      </p:sp>
    </p:spTree>
    <p:extLst>
      <p:ext uri="{BB962C8B-B14F-4D97-AF65-F5344CB8AC3E}">
        <p14:creationId xmlns:p14="http://schemas.microsoft.com/office/powerpoint/2010/main" val="257345049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FC398B4-EB39-4BA9-9E20-414C7D540604}" type="slidenum">
              <a:rPr lang="en-US" smtClean="0"/>
              <a:t>64</a:t>
            </a:fld>
            <a:endParaRPr lang="en-US"/>
          </a:p>
        </p:txBody>
      </p:sp>
    </p:spTree>
    <p:extLst>
      <p:ext uri="{BB962C8B-B14F-4D97-AF65-F5344CB8AC3E}">
        <p14:creationId xmlns:p14="http://schemas.microsoft.com/office/powerpoint/2010/main" val="215992771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C398B4-EB39-4BA9-9E20-414C7D540604}" type="slidenum">
              <a:rPr lang="en-US" smtClean="0"/>
              <a:t>65</a:t>
            </a:fld>
            <a:endParaRPr lang="en-US"/>
          </a:p>
        </p:txBody>
      </p:sp>
    </p:spTree>
    <p:extLst>
      <p:ext uri="{BB962C8B-B14F-4D97-AF65-F5344CB8AC3E}">
        <p14:creationId xmlns:p14="http://schemas.microsoft.com/office/powerpoint/2010/main" val="3217598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Possible script for slide: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PMSS is the most accurate source of national data on pregnancy-related mortality.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have seen not seen improvements in the pregnancy-related maternal mortality ratio for a decade</a:t>
            </a:r>
            <a:r>
              <a:rPr lang="en-US" baseline="0" dirty="0"/>
              <a:t>, despite technology and other advancements in medical care.</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2750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Instructions to program: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t>Discuss information on the slide.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Consider including a few additional slides highlighting recent national data, sources may include:</a:t>
            </a:r>
          </a:p>
          <a:p>
            <a:pPr marL="457200" indent="-457200">
              <a:buFont typeface="+mj-lt"/>
              <a:buAutoNum type="arabicPeriod"/>
            </a:pPr>
            <a:r>
              <a:rPr lang="en-US" sz="2000" dirty="0"/>
              <a:t>CDC PMSS data, available at: </a:t>
            </a:r>
          </a:p>
          <a:p>
            <a:pPr marL="914400" lvl="1" indent="-457200">
              <a:buFont typeface="Arial" panose="020B0604020202020204" pitchFamily="34" charset="0"/>
              <a:buChar char="•"/>
            </a:pPr>
            <a:r>
              <a:rPr lang="en-US" sz="2000" b="1" i="1" dirty="0"/>
              <a:t>https://www.cdc.gov/reproductivehealth/maternal-mortality/pregnancy-mortality-surveillance-system.htm   </a:t>
            </a:r>
          </a:p>
          <a:p>
            <a:pPr marL="457200" indent="-457200">
              <a:buFont typeface="+mj-lt"/>
              <a:buAutoNum type="arabicPeriod"/>
            </a:pPr>
            <a:r>
              <a:rPr lang="en-US" sz="2000" dirty="0"/>
              <a:t>Recent CDC MMWRs or Vital signs with pregnancy-related death analyses</a:t>
            </a:r>
          </a:p>
          <a:p>
            <a:pPr marL="914400" lvl="1" indent="-457200">
              <a:buFont typeface="Arial" panose="020B0604020202020204" pitchFamily="34" charset="0"/>
              <a:buChar char="•"/>
            </a:pPr>
            <a:r>
              <a:rPr lang="en-US" sz="2000" dirty="0"/>
              <a:t>Racial/Ethnic Disparities in Pregnancy-Related Deaths — United States, 2007–2016; available at: </a:t>
            </a:r>
            <a:r>
              <a:rPr lang="en-US" sz="2000" b="1" i="1" dirty="0">
                <a:hlinkClick r:id="rId3"/>
              </a:rPr>
              <a:t>https://www.cdc.gov/mmwr/volumes/68/wr/mm6835a3.htm?s_cid=mm6835a3_w</a:t>
            </a:r>
            <a:r>
              <a:rPr lang="en-US" sz="2000" b="1" i="1" dirty="0"/>
              <a:t>  </a:t>
            </a:r>
          </a:p>
          <a:p>
            <a:pPr marL="914400" lvl="1" indent="-457200">
              <a:buFont typeface="Arial" panose="020B0604020202020204" pitchFamily="34" charset="0"/>
              <a:buChar char="•"/>
            </a:pPr>
            <a:r>
              <a:rPr lang="en-US" sz="2000" dirty="0"/>
              <a:t>Pregnancy-Related Deaths, United States, 2011–2015, and Strategies for Prevention, 13 States, 2013–2017; available at:  </a:t>
            </a:r>
            <a:r>
              <a:rPr lang="en-US" sz="2000" b="1" i="1" dirty="0">
                <a:hlinkClick r:id="rId4"/>
              </a:rPr>
              <a:t>https://www.cdc.gov/mmwr/volumes/68/wr/mm6818e1.htm</a:t>
            </a:r>
            <a:r>
              <a:rPr lang="en-US" sz="2000" b="1" i="1" dirty="0"/>
              <a:t>  </a:t>
            </a:r>
          </a:p>
        </p:txBody>
      </p:sp>
      <p:sp>
        <p:nvSpPr>
          <p:cNvPr id="4" name="Slide Number Placeholder 3"/>
          <p:cNvSpPr>
            <a:spLocks noGrp="1"/>
          </p:cNvSpPr>
          <p:nvPr>
            <p:ph type="sldNum" sz="quarter" idx="5"/>
          </p:nvPr>
        </p:nvSpPr>
        <p:spPr/>
        <p:txBody>
          <a:bodyPr/>
          <a:lstStyle/>
          <a:p>
            <a:fld id="{2FC398B4-EB39-4BA9-9E20-414C7D540604}" type="slidenum">
              <a:rPr lang="en-US" smtClean="0"/>
              <a:t>9</a:t>
            </a:fld>
            <a:endParaRPr lang="en-US"/>
          </a:p>
        </p:txBody>
      </p:sp>
    </p:spTree>
    <p:extLst>
      <p:ext uri="{BB962C8B-B14F-4D97-AF65-F5344CB8AC3E}">
        <p14:creationId xmlns:p14="http://schemas.microsoft.com/office/powerpoint/2010/main" val="154573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Instructions to program:</a:t>
            </a:r>
          </a:p>
          <a:p>
            <a:r>
              <a:rPr lang="en-US" dirty="0"/>
              <a:t>MMRCs are the most accurate source for </a:t>
            </a:r>
            <a:r>
              <a:rPr lang="en-US" b="1" i="1" dirty="0"/>
              <a:t>state</a:t>
            </a:r>
            <a:r>
              <a:rPr lang="en-US" dirty="0"/>
              <a:t> 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Add other data points as relevant: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CDC’s 14 state brief: </a:t>
            </a:r>
            <a:r>
              <a:rPr lang="en-US" sz="1200" b="1" i="1" dirty="0">
                <a:hlinkClick r:id="rId3"/>
              </a:rPr>
              <a:t>Pregnancy-Related Deaths: Data from 14 US Maternal Mortality Review Committees, 2008–2017</a:t>
            </a:r>
            <a:r>
              <a:rPr lang="en-US" sz="1200" dirty="0"/>
              <a:t> is a data brief released by CDC with updated data from 14 MMRCs. </a:t>
            </a:r>
            <a:endParaRPr lang="en-US" dirty="0"/>
          </a:p>
          <a:p>
            <a:endParaRPr lang="en-US" dirty="0"/>
          </a:p>
        </p:txBody>
      </p:sp>
      <p:sp>
        <p:nvSpPr>
          <p:cNvPr id="4" name="Slide Number Placeholder 3"/>
          <p:cNvSpPr>
            <a:spLocks noGrp="1"/>
          </p:cNvSpPr>
          <p:nvPr>
            <p:ph type="sldNum" sz="quarter" idx="5"/>
          </p:nvPr>
        </p:nvSpPr>
        <p:spPr/>
        <p:txBody>
          <a:bodyPr/>
          <a:lstStyle/>
          <a:p>
            <a:fld id="{2FC398B4-EB39-4BA9-9E20-414C7D540604}" type="slidenum">
              <a:rPr lang="en-US" smtClean="0"/>
              <a:t>10</a:t>
            </a:fld>
            <a:endParaRPr lang="en-US"/>
          </a:p>
        </p:txBody>
      </p:sp>
    </p:spTree>
    <p:extLst>
      <p:ext uri="{BB962C8B-B14F-4D97-AF65-F5344CB8AC3E}">
        <p14:creationId xmlns:p14="http://schemas.microsoft.com/office/powerpoint/2010/main" val="1207942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wmf"/><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wmf"/><Relationship Id="rId1" Type="http://schemas.openxmlformats.org/officeDocument/2006/relationships/slideMaster" Target="../slideMasters/slideMaster2.xml"/><Relationship Id="rId5" Type="http://schemas.openxmlformats.org/officeDocument/2006/relationships/image" Target="../media/image8.jpeg"/><Relationship Id="rId4" Type="http://schemas.openxmlformats.org/officeDocument/2006/relationships/image" Target="../media/image7.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wmf"/><Relationship Id="rId1" Type="http://schemas.openxmlformats.org/officeDocument/2006/relationships/slideMaster" Target="../slideMasters/slideMaster2.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wmf"/><Relationship Id="rId1" Type="http://schemas.openxmlformats.org/officeDocument/2006/relationships/slideMaster" Target="../slideMasters/slideMaster2.xml"/><Relationship Id="rId5" Type="http://schemas.openxmlformats.org/officeDocument/2006/relationships/image" Target="../media/image4.jpeg"/><Relationship Id="rId4" Type="http://schemas.openxmlformats.org/officeDocument/2006/relationships/image" Target="../media/image9.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8998E-F98B-453B-B466-E991803F8A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747D02-A34E-4B56-9A37-4F5BDAB4AB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2DF04CF-68B9-4FBC-9883-03F49F42BA6E}"/>
              </a:ext>
            </a:extLst>
          </p:cNvPr>
          <p:cNvSpPr>
            <a:spLocks noGrp="1"/>
          </p:cNvSpPr>
          <p:nvPr>
            <p:ph type="dt" sz="half" idx="10"/>
          </p:nvPr>
        </p:nvSpPr>
        <p:spPr/>
        <p:txBody>
          <a:bodyPr/>
          <a:lstStyle/>
          <a:p>
            <a:fld id="{58E6511F-7A28-42EB-B8F8-D8CA17611592}" type="datetimeFigureOut">
              <a:rPr lang="en-US" smtClean="0"/>
              <a:t>12/17/2020</a:t>
            </a:fld>
            <a:endParaRPr lang="en-US"/>
          </a:p>
        </p:txBody>
      </p:sp>
      <p:sp>
        <p:nvSpPr>
          <p:cNvPr id="5" name="Footer Placeholder 4">
            <a:extLst>
              <a:ext uri="{FF2B5EF4-FFF2-40B4-BE49-F238E27FC236}">
                <a16:creationId xmlns:a16="http://schemas.microsoft.com/office/drawing/2014/main" id="{3EB661A2-A3CC-4B43-87E8-0237BE079D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D5234A-9740-4B77-B690-7120D735CAB0}"/>
              </a:ext>
            </a:extLst>
          </p:cNvPr>
          <p:cNvSpPr>
            <a:spLocks noGrp="1"/>
          </p:cNvSpPr>
          <p:nvPr>
            <p:ph type="sldNum" sz="quarter" idx="12"/>
          </p:nvPr>
        </p:nvSpPr>
        <p:spPr/>
        <p:txBody>
          <a:bodyPr/>
          <a:lstStyle/>
          <a:p>
            <a:fld id="{49A6E8B0-1681-4B88-B45B-9232439A27D4}" type="slidenum">
              <a:rPr lang="en-US" smtClean="0"/>
              <a:t>‹#›</a:t>
            </a:fld>
            <a:endParaRPr lang="en-US"/>
          </a:p>
        </p:txBody>
      </p:sp>
    </p:spTree>
    <p:extLst>
      <p:ext uri="{BB962C8B-B14F-4D97-AF65-F5344CB8AC3E}">
        <p14:creationId xmlns:p14="http://schemas.microsoft.com/office/powerpoint/2010/main" val="2870636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9B75C-C719-40F3-85EA-C56152C3E87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23F1D4F-03F8-4F4C-A944-24C02BA79F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FBDFC0-609A-4442-A942-F69498E9E7D7}"/>
              </a:ext>
            </a:extLst>
          </p:cNvPr>
          <p:cNvSpPr>
            <a:spLocks noGrp="1"/>
          </p:cNvSpPr>
          <p:nvPr>
            <p:ph type="dt" sz="half" idx="10"/>
          </p:nvPr>
        </p:nvSpPr>
        <p:spPr/>
        <p:txBody>
          <a:bodyPr/>
          <a:lstStyle/>
          <a:p>
            <a:fld id="{58E6511F-7A28-42EB-B8F8-D8CA17611592}" type="datetimeFigureOut">
              <a:rPr lang="en-US" smtClean="0"/>
              <a:t>12/17/2020</a:t>
            </a:fld>
            <a:endParaRPr lang="en-US"/>
          </a:p>
        </p:txBody>
      </p:sp>
      <p:sp>
        <p:nvSpPr>
          <p:cNvPr id="5" name="Footer Placeholder 4">
            <a:extLst>
              <a:ext uri="{FF2B5EF4-FFF2-40B4-BE49-F238E27FC236}">
                <a16:creationId xmlns:a16="http://schemas.microsoft.com/office/drawing/2014/main" id="{2AEE5AA7-BF91-4CF8-A8C3-8D24359B92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448FA7-82AC-4227-A26D-18E3F771CC5C}"/>
              </a:ext>
            </a:extLst>
          </p:cNvPr>
          <p:cNvSpPr>
            <a:spLocks noGrp="1"/>
          </p:cNvSpPr>
          <p:nvPr>
            <p:ph type="sldNum" sz="quarter" idx="12"/>
          </p:nvPr>
        </p:nvSpPr>
        <p:spPr/>
        <p:txBody>
          <a:bodyPr/>
          <a:lstStyle/>
          <a:p>
            <a:fld id="{49A6E8B0-1681-4B88-B45B-9232439A27D4}" type="slidenum">
              <a:rPr lang="en-US" smtClean="0"/>
              <a:t>‹#›</a:t>
            </a:fld>
            <a:endParaRPr lang="en-US"/>
          </a:p>
        </p:txBody>
      </p:sp>
    </p:spTree>
    <p:extLst>
      <p:ext uri="{BB962C8B-B14F-4D97-AF65-F5344CB8AC3E}">
        <p14:creationId xmlns:p14="http://schemas.microsoft.com/office/powerpoint/2010/main" val="3072352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B299D3-8A5F-40FE-8D2A-C3842431669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F8F05BB-457E-41E3-9FF5-DB41D3C538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314730-2A34-4096-9390-DC4C08C41929}"/>
              </a:ext>
            </a:extLst>
          </p:cNvPr>
          <p:cNvSpPr>
            <a:spLocks noGrp="1"/>
          </p:cNvSpPr>
          <p:nvPr>
            <p:ph type="dt" sz="half" idx="10"/>
          </p:nvPr>
        </p:nvSpPr>
        <p:spPr/>
        <p:txBody>
          <a:bodyPr/>
          <a:lstStyle/>
          <a:p>
            <a:fld id="{58E6511F-7A28-42EB-B8F8-D8CA17611592}" type="datetimeFigureOut">
              <a:rPr lang="en-US" smtClean="0"/>
              <a:t>12/17/2020</a:t>
            </a:fld>
            <a:endParaRPr lang="en-US"/>
          </a:p>
        </p:txBody>
      </p:sp>
      <p:sp>
        <p:nvSpPr>
          <p:cNvPr id="5" name="Footer Placeholder 4">
            <a:extLst>
              <a:ext uri="{FF2B5EF4-FFF2-40B4-BE49-F238E27FC236}">
                <a16:creationId xmlns:a16="http://schemas.microsoft.com/office/drawing/2014/main" id="{CC93CFE8-AAF7-46D2-9ACF-8BC43A0BF5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DE17DC-1CCB-4210-BE5D-8822F749DD35}"/>
              </a:ext>
            </a:extLst>
          </p:cNvPr>
          <p:cNvSpPr>
            <a:spLocks noGrp="1"/>
          </p:cNvSpPr>
          <p:nvPr>
            <p:ph type="sldNum" sz="quarter" idx="12"/>
          </p:nvPr>
        </p:nvSpPr>
        <p:spPr/>
        <p:txBody>
          <a:bodyPr/>
          <a:lstStyle/>
          <a:p>
            <a:fld id="{49A6E8B0-1681-4B88-B45B-9232439A27D4}" type="slidenum">
              <a:rPr lang="en-US" smtClean="0"/>
              <a:t>‹#›</a:t>
            </a:fld>
            <a:endParaRPr lang="en-US"/>
          </a:p>
        </p:txBody>
      </p:sp>
    </p:spTree>
    <p:extLst>
      <p:ext uri="{BB962C8B-B14F-4D97-AF65-F5344CB8AC3E}">
        <p14:creationId xmlns:p14="http://schemas.microsoft.com/office/powerpoint/2010/main" val="526323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ATA SLIDE_O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5DAA"/>
                </a:solidFill>
                <a:effectLst/>
                <a:latin typeface="Calibri" pitchFamily="34" charset="0"/>
              </a:defRPr>
            </a:lvl1pPr>
          </a:lstStyle>
          <a:p>
            <a:r>
              <a:rPr lang="en-US" dirty="0"/>
              <a:t>Bottom band: OD</a:t>
            </a:r>
          </a:p>
        </p:txBody>
      </p:sp>
      <p:pic>
        <p:nvPicPr>
          <p:cNvPr id="18" name="Picture 17"/>
          <p:cNvPicPr>
            <a:picLocks noChangeAspect="1"/>
          </p:cNvPicPr>
          <p:nvPr userDrawn="1"/>
        </p:nvPicPr>
        <p:blipFill rotWithShape="1">
          <a:blip r:embed="rId2" cstate="print">
            <a:extLst>
              <a:ext uri="{28A0092B-C50C-407E-A947-70E740481C1C}">
                <a14:useLocalDpi xmlns:a14="http://schemas.microsoft.com/office/drawing/2010/main" val="0"/>
              </a:ext>
            </a:extLst>
          </a:blip>
          <a:srcRect t="87742" b="-5052"/>
          <a:stretch/>
        </p:blipFill>
        <p:spPr>
          <a:xfrm>
            <a:off x="8585" y="6690957"/>
            <a:ext cx="12192001" cy="248992"/>
          </a:xfrm>
          <a:prstGeom prst="rect">
            <a:avLst/>
          </a:prstGeom>
        </p:spPr>
      </p:pic>
      <p:sp>
        <p:nvSpPr>
          <p:cNvPr id="5" name="Text Placeholder 7"/>
          <p:cNvSpPr>
            <a:spLocks noGrp="1"/>
          </p:cNvSpPr>
          <p:nvPr>
            <p:ph type="body" sz="quarter" idx="10"/>
          </p:nvPr>
        </p:nvSpPr>
        <p:spPr>
          <a:xfrm>
            <a:off x="609600" y="1545167"/>
            <a:ext cx="10972800" cy="4455584"/>
          </a:xfrm>
        </p:spPr>
        <p:txBody>
          <a:bodyPr/>
          <a:lstStyle>
            <a:lvl1pPr marL="457189" indent="-457189">
              <a:buClr>
                <a:srgbClr val="005DAA"/>
              </a:buClr>
              <a:buFont typeface="Wingdings" panose="05000000000000000000" pitchFamily="2" charset="2"/>
              <a:buChar char="§"/>
              <a:defRPr sz="2667">
                <a:solidFill>
                  <a:schemeClr val="accent4">
                    <a:lumMod val="75000"/>
                  </a:schemeClr>
                </a:solidFill>
              </a:defRPr>
            </a:lvl1pPr>
            <a:lvl2pPr>
              <a:buClr>
                <a:srgbClr val="532E63"/>
              </a:buClr>
              <a:defRPr sz="2667">
                <a:solidFill>
                  <a:schemeClr val="accent4">
                    <a:lumMod val="75000"/>
                  </a:schemeClr>
                </a:solidFill>
              </a:defRPr>
            </a:lvl2pPr>
            <a:lvl3pPr>
              <a:buClr>
                <a:srgbClr val="9A3B26"/>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grpSp>
        <p:nvGrpSpPr>
          <p:cNvPr id="6" name="Group 5"/>
          <p:cNvGrpSpPr>
            <a:grpSpLocks noChangeAspect="1"/>
          </p:cNvGrpSpPr>
          <p:nvPr userDrawn="1"/>
        </p:nvGrpSpPr>
        <p:grpSpPr>
          <a:xfrm>
            <a:off x="7898661" y="6034584"/>
            <a:ext cx="3683739" cy="656373"/>
            <a:chOff x="620713" y="3287713"/>
            <a:chExt cx="9544639" cy="1700674"/>
          </a:xfrm>
        </p:grpSpPr>
        <p:pic>
          <p:nvPicPr>
            <p:cNvPr id="7" name="Picture Placeholder 8"/>
            <p:cNvPicPr>
              <a:picLocks noChangeAspect="1"/>
            </p:cNvPicPr>
            <p:nvPr userDrawn="1"/>
          </p:nvPicPr>
          <p:blipFill>
            <a:blip r:embed="rId3" cstate="print">
              <a:extLst>
                <a:ext uri="{28A0092B-C50C-407E-A947-70E740481C1C}">
                  <a14:useLocalDpi xmlns:a14="http://schemas.microsoft.com/office/drawing/2010/main" val="0"/>
                </a:ext>
              </a:extLst>
            </a:blip>
            <a:srcRect t="3455" b="3455"/>
            <a:stretch>
              <a:fillRect/>
            </a:stretch>
          </p:blipFill>
          <p:spPr>
            <a:xfrm>
              <a:off x="4527872" y="3296747"/>
              <a:ext cx="2718372" cy="1691640"/>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0713" y="3287713"/>
              <a:ext cx="3984401" cy="1689434"/>
            </a:xfrm>
            <a:prstGeom prst="rect">
              <a:avLst/>
            </a:prstGeom>
          </p:spPr>
        </p:pic>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204982" y="3295093"/>
              <a:ext cx="2960370" cy="1691640"/>
            </a:xfrm>
            <a:prstGeom prst="rect">
              <a:avLst/>
            </a:prstGeom>
          </p:spPr>
        </p:pic>
      </p:grpSp>
    </p:spTree>
    <p:extLst>
      <p:ext uri="{BB962C8B-B14F-4D97-AF65-F5344CB8AC3E}">
        <p14:creationId xmlns:p14="http://schemas.microsoft.com/office/powerpoint/2010/main" val="27498492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ATA SLIDE 2 column_O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9544"/>
          <a:stretch/>
        </p:blipFill>
        <p:spPr>
          <a:xfrm>
            <a:off x="0" y="6719804"/>
            <a:ext cx="12192000" cy="150413"/>
          </a:xfrm>
          <a:prstGeom prst="rect">
            <a:avLst/>
          </a:prstGeom>
        </p:spPr>
      </p:pic>
      <p:grpSp>
        <p:nvGrpSpPr>
          <p:cNvPr id="6" name="Group 5"/>
          <p:cNvGrpSpPr>
            <a:grpSpLocks noChangeAspect="1"/>
          </p:cNvGrpSpPr>
          <p:nvPr userDrawn="1"/>
        </p:nvGrpSpPr>
        <p:grpSpPr>
          <a:xfrm>
            <a:off x="7898661" y="6034584"/>
            <a:ext cx="3683739" cy="656373"/>
            <a:chOff x="620713" y="3287713"/>
            <a:chExt cx="9544639" cy="1700674"/>
          </a:xfrm>
        </p:grpSpPr>
        <p:pic>
          <p:nvPicPr>
            <p:cNvPr id="7" name="Picture Placeholder 8"/>
            <p:cNvPicPr>
              <a:picLocks noChangeAspect="1"/>
            </p:cNvPicPr>
            <p:nvPr userDrawn="1"/>
          </p:nvPicPr>
          <p:blipFill>
            <a:blip r:embed="rId3" cstate="print">
              <a:extLst>
                <a:ext uri="{28A0092B-C50C-407E-A947-70E740481C1C}">
                  <a14:useLocalDpi xmlns:a14="http://schemas.microsoft.com/office/drawing/2010/main" val="0"/>
                </a:ext>
              </a:extLst>
            </a:blip>
            <a:srcRect t="3455" b="3455"/>
            <a:stretch>
              <a:fillRect/>
            </a:stretch>
          </p:blipFill>
          <p:spPr>
            <a:xfrm>
              <a:off x="4527872" y="3296747"/>
              <a:ext cx="2718372" cy="1691640"/>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0713" y="3287713"/>
              <a:ext cx="3984401" cy="1689434"/>
            </a:xfrm>
            <a:prstGeom prst="rect">
              <a:avLst/>
            </a:prstGeom>
          </p:spPr>
        </p:pic>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204982" y="3295093"/>
              <a:ext cx="2960370" cy="1691640"/>
            </a:xfrm>
            <a:prstGeom prst="rect">
              <a:avLst/>
            </a:prstGeom>
          </p:spPr>
        </p:pic>
      </p:grpSp>
    </p:spTree>
    <p:extLst>
      <p:ext uri="{BB962C8B-B14F-4D97-AF65-F5344CB8AC3E}">
        <p14:creationId xmlns:p14="http://schemas.microsoft.com/office/powerpoint/2010/main" val="340401852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_OD">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12824"/>
          <a:stretch/>
        </p:blipFill>
        <p:spPr>
          <a:xfrm>
            <a:off x="2" y="0"/>
            <a:ext cx="12210197" cy="1254035"/>
          </a:xfrm>
          <a:prstGeom prst="rect">
            <a:avLst/>
          </a:prstGeom>
        </p:spPr>
      </p:pic>
      <p:sp>
        <p:nvSpPr>
          <p:cNvPr id="11" name="Title 1"/>
          <p:cNvSpPr>
            <a:spLocks noGrp="1"/>
          </p:cNvSpPr>
          <p:nvPr>
            <p:ph type="title"/>
          </p:nvPr>
        </p:nvSpPr>
        <p:spPr>
          <a:xfrm>
            <a:off x="609600" y="1275655"/>
            <a:ext cx="10972800" cy="1155779"/>
          </a:xfrm>
          <a:prstGeom prst="rect">
            <a:avLst/>
          </a:prstGeom>
        </p:spPr>
        <p:txBody>
          <a:bodyPr/>
          <a:lstStyle>
            <a:lvl1pPr algn="l">
              <a:lnSpc>
                <a:spcPts val="4000"/>
              </a:lnSpc>
              <a:defRPr sz="3733" b="1" baseline="0">
                <a:solidFill>
                  <a:srgbClr val="0039A6"/>
                </a:solidFill>
                <a:effectLst/>
                <a:latin typeface="Calibri" pitchFamily="34" charset="0"/>
              </a:defRPr>
            </a:lvl1pPr>
          </a:lstStyle>
          <a:p>
            <a:endParaRPr lang="en-US" dirty="0"/>
          </a:p>
        </p:txBody>
      </p:sp>
      <p:sp>
        <p:nvSpPr>
          <p:cNvPr id="5" name="Subtitle 2"/>
          <p:cNvSpPr>
            <a:spLocks noGrp="1"/>
          </p:cNvSpPr>
          <p:nvPr>
            <p:ph type="subTitle" idx="1"/>
          </p:nvPr>
        </p:nvSpPr>
        <p:spPr>
          <a:xfrm>
            <a:off x="609600" y="2748933"/>
            <a:ext cx="8534400" cy="457200"/>
          </a:xfrm>
          <a:prstGeom prst="rect">
            <a:avLst/>
          </a:prstGeom>
        </p:spPr>
        <p:txBody>
          <a:bodyPr/>
          <a:lstStyle>
            <a:lvl1pPr marL="0" indent="0" algn="l">
              <a:buNone/>
              <a:defRPr sz="2667" b="1" baseline="0">
                <a:solidFill>
                  <a:srgbClr val="0039A6"/>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9" name="Text Placeholder 8"/>
          <p:cNvSpPr>
            <a:spLocks noGrp="1"/>
          </p:cNvSpPr>
          <p:nvPr>
            <p:ph type="body" sz="quarter" idx="10"/>
          </p:nvPr>
        </p:nvSpPr>
        <p:spPr>
          <a:xfrm>
            <a:off x="609600" y="3835603"/>
            <a:ext cx="8534400" cy="1295400"/>
          </a:xfrm>
          <a:prstGeom prst="rect">
            <a:avLst/>
          </a:prstGeom>
        </p:spPr>
        <p:txBody>
          <a:bodyPr/>
          <a:lstStyle>
            <a:lvl1pPr marL="0" indent="0" algn="l">
              <a:lnSpc>
                <a:spcPts val="2667"/>
              </a:lnSpc>
              <a:buNone/>
              <a:defRPr sz="24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10" name="TextBox 9"/>
          <p:cNvSpPr txBox="1"/>
          <p:nvPr userDrawn="1"/>
        </p:nvSpPr>
        <p:spPr>
          <a:xfrm>
            <a:off x="609600" y="120204"/>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Centers for Disease Control and Prevention</a:t>
            </a:r>
          </a:p>
        </p:txBody>
      </p:sp>
      <p:grpSp>
        <p:nvGrpSpPr>
          <p:cNvPr id="7" name="Group 6"/>
          <p:cNvGrpSpPr>
            <a:grpSpLocks noChangeAspect="1"/>
          </p:cNvGrpSpPr>
          <p:nvPr userDrawn="1"/>
        </p:nvGrpSpPr>
        <p:grpSpPr>
          <a:xfrm>
            <a:off x="3426250" y="5754202"/>
            <a:ext cx="5339501" cy="951399"/>
            <a:chOff x="620713" y="3287713"/>
            <a:chExt cx="9544639" cy="1700674"/>
          </a:xfrm>
        </p:grpSpPr>
        <p:pic>
          <p:nvPicPr>
            <p:cNvPr id="8" name="Picture Placeholder 8"/>
            <p:cNvPicPr>
              <a:picLocks noChangeAspect="1"/>
            </p:cNvPicPr>
            <p:nvPr userDrawn="1"/>
          </p:nvPicPr>
          <p:blipFill>
            <a:blip r:embed="rId3" cstate="print">
              <a:extLst>
                <a:ext uri="{28A0092B-C50C-407E-A947-70E740481C1C}">
                  <a14:useLocalDpi xmlns:a14="http://schemas.microsoft.com/office/drawing/2010/main" val="0"/>
                </a:ext>
              </a:extLst>
            </a:blip>
            <a:srcRect t="3455" b="3455"/>
            <a:stretch>
              <a:fillRect/>
            </a:stretch>
          </p:blipFill>
          <p:spPr>
            <a:xfrm>
              <a:off x="4527872" y="3296747"/>
              <a:ext cx="2718372" cy="1691640"/>
            </a:xfrm>
            <a:prstGeom prst="rect">
              <a:avLst/>
            </a:prstGeom>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0713" y="3287713"/>
              <a:ext cx="3984401" cy="1689434"/>
            </a:xfrm>
            <a:prstGeom prst="rect">
              <a:avLst/>
            </a:prstGeom>
          </p:spPr>
        </p:pic>
        <p:pic>
          <p:nvPicPr>
            <p:cNvPr id="13" name="Picture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204982" y="3295093"/>
              <a:ext cx="2960370" cy="1691640"/>
            </a:xfrm>
            <a:prstGeom prst="rect">
              <a:avLst/>
            </a:prstGeom>
          </p:spPr>
        </p:pic>
      </p:grpSp>
    </p:spTree>
    <p:extLst>
      <p:ext uri="{BB962C8B-B14F-4D97-AF65-F5344CB8AC3E}">
        <p14:creationId xmlns:p14="http://schemas.microsoft.com/office/powerpoint/2010/main" val="11935355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ATA SLIDE_O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5DAA"/>
                </a:solidFill>
                <a:effectLst/>
                <a:latin typeface="Calibri" pitchFamily="34" charset="0"/>
              </a:defRPr>
            </a:lvl1pPr>
          </a:lstStyle>
          <a:p>
            <a:r>
              <a:rPr lang="en-US" dirty="0"/>
              <a:t>Bottom band: OD</a:t>
            </a:r>
          </a:p>
        </p:txBody>
      </p:sp>
      <p:pic>
        <p:nvPicPr>
          <p:cNvPr id="18" name="Picture 17"/>
          <p:cNvPicPr>
            <a:picLocks noChangeAspect="1"/>
          </p:cNvPicPr>
          <p:nvPr userDrawn="1"/>
        </p:nvPicPr>
        <p:blipFill rotWithShape="1">
          <a:blip r:embed="rId2" cstate="print">
            <a:extLst>
              <a:ext uri="{28A0092B-C50C-407E-A947-70E740481C1C}">
                <a14:useLocalDpi xmlns:a14="http://schemas.microsoft.com/office/drawing/2010/main" val="0"/>
              </a:ext>
            </a:extLst>
          </a:blip>
          <a:srcRect t="87742" b="-5052"/>
          <a:stretch/>
        </p:blipFill>
        <p:spPr>
          <a:xfrm>
            <a:off x="8585" y="6690957"/>
            <a:ext cx="12192001" cy="248992"/>
          </a:xfrm>
          <a:prstGeom prst="rect">
            <a:avLst/>
          </a:prstGeom>
        </p:spPr>
      </p:pic>
      <p:sp>
        <p:nvSpPr>
          <p:cNvPr id="5" name="Text Placeholder 7"/>
          <p:cNvSpPr>
            <a:spLocks noGrp="1"/>
          </p:cNvSpPr>
          <p:nvPr>
            <p:ph type="body" sz="quarter" idx="10"/>
          </p:nvPr>
        </p:nvSpPr>
        <p:spPr>
          <a:xfrm>
            <a:off x="609600" y="1545167"/>
            <a:ext cx="10972800" cy="4455584"/>
          </a:xfrm>
        </p:spPr>
        <p:txBody>
          <a:bodyPr/>
          <a:lstStyle>
            <a:lvl1pPr marL="457189" indent="-457189">
              <a:buClr>
                <a:srgbClr val="005DAA"/>
              </a:buClr>
              <a:buFont typeface="Wingdings" panose="05000000000000000000" pitchFamily="2" charset="2"/>
              <a:buChar char="§"/>
              <a:defRPr sz="2667">
                <a:solidFill>
                  <a:schemeClr val="accent4">
                    <a:lumMod val="75000"/>
                  </a:schemeClr>
                </a:solidFill>
              </a:defRPr>
            </a:lvl1pPr>
            <a:lvl2pPr>
              <a:buClr>
                <a:srgbClr val="532E63"/>
              </a:buClr>
              <a:defRPr sz="2667">
                <a:solidFill>
                  <a:schemeClr val="accent4">
                    <a:lumMod val="75000"/>
                  </a:schemeClr>
                </a:solidFill>
              </a:defRPr>
            </a:lvl2pPr>
            <a:lvl3pPr>
              <a:buClr>
                <a:srgbClr val="9A3B26"/>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grpSp>
        <p:nvGrpSpPr>
          <p:cNvPr id="6" name="Group 5"/>
          <p:cNvGrpSpPr>
            <a:grpSpLocks noChangeAspect="1"/>
          </p:cNvGrpSpPr>
          <p:nvPr userDrawn="1"/>
        </p:nvGrpSpPr>
        <p:grpSpPr>
          <a:xfrm>
            <a:off x="7898661" y="6034584"/>
            <a:ext cx="3683739" cy="656373"/>
            <a:chOff x="620713" y="3287713"/>
            <a:chExt cx="9544639" cy="1700674"/>
          </a:xfrm>
        </p:grpSpPr>
        <p:pic>
          <p:nvPicPr>
            <p:cNvPr id="7" name="Picture Placeholder 8"/>
            <p:cNvPicPr>
              <a:picLocks noChangeAspect="1"/>
            </p:cNvPicPr>
            <p:nvPr userDrawn="1"/>
          </p:nvPicPr>
          <p:blipFill>
            <a:blip r:embed="rId3" cstate="print">
              <a:extLst>
                <a:ext uri="{28A0092B-C50C-407E-A947-70E740481C1C}">
                  <a14:useLocalDpi xmlns:a14="http://schemas.microsoft.com/office/drawing/2010/main" val="0"/>
                </a:ext>
              </a:extLst>
            </a:blip>
            <a:srcRect t="3455" b="3455"/>
            <a:stretch>
              <a:fillRect/>
            </a:stretch>
          </p:blipFill>
          <p:spPr>
            <a:xfrm>
              <a:off x="4527872" y="3296747"/>
              <a:ext cx="2718372" cy="1691640"/>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0713" y="3287713"/>
              <a:ext cx="3984401" cy="1689434"/>
            </a:xfrm>
            <a:prstGeom prst="rect">
              <a:avLst/>
            </a:prstGeom>
          </p:spPr>
        </p:pic>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204982" y="3295093"/>
              <a:ext cx="2960370" cy="1691640"/>
            </a:xfrm>
            <a:prstGeom prst="rect">
              <a:avLst/>
            </a:prstGeom>
          </p:spPr>
        </p:pic>
      </p:grpSp>
    </p:spTree>
    <p:extLst>
      <p:ext uri="{BB962C8B-B14F-4D97-AF65-F5344CB8AC3E}">
        <p14:creationId xmlns:p14="http://schemas.microsoft.com/office/powerpoint/2010/main" val="11681787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ATA SLIDE 2 column_O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9544"/>
          <a:stretch/>
        </p:blipFill>
        <p:spPr>
          <a:xfrm>
            <a:off x="0" y="6719804"/>
            <a:ext cx="12192000" cy="150413"/>
          </a:xfrm>
          <a:prstGeom prst="rect">
            <a:avLst/>
          </a:prstGeom>
        </p:spPr>
      </p:pic>
      <p:grpSp>
        <p:nvGrpSpPr>
          <p:cNvPr id="6" name="Group 5"/>
          <p:cNvGrpSpPr>
            <a:grpSpLocks noChangeAspect="1"/>
          </p:cNvGrpSpPr>
          <p:nvPr userDrawn="1"/>
        </p:nvGrpSpPr>
        <p:grpSpPr>
          <a:xfrm>
            <a:off x="7898661" y="6034584"/>
            <a:ext cx="3683739" cy="656373"/>
            <a:chOff x="620713" y="3287713"/>
            <a:chExt cx="9544639" cy="1700674"/>
          </a:xfrm>
        </p:grpSpPr>
        <p:pic>
          <p:nvPicPr>
            <p:cNvPr id="7" name="Picture Placeholder 8"/>
            <p:cNvPicPr>
              <a:picLocks noChangeAspect="1"/>
            </p:cNvPicPr>
            <p:nvPr userDrawn="1"/>
          </p:nvPicPr>
          <p:blipFill>
            <a:blip r:embed="rId3" cstate="print">
              <a:extLst>
                <a:ext uri="{28A0092B-C50C-407E-A947-70E740481C1C}">
                  <a14:useLocalDpi xmlns:a14="http://schemas.microsoft.com/office/drawing/2010/main" val="0"/>
                </a:ext>
              </a:extLst>
            </a:blip>
            <a:srcRect t="3455" b="3455"/>
            <a:stretch>
              <a:fillRect/>
            </a:stretch>
          </p:blipFill>
          <p:spPr>
            <a:xfrm>
              <a:off x="4527872" y="3296747"/>
              <a:ext cx="2718372" cy="1691640"/>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0713" y="3287713"/>
              <a:ext cx="3984401" cy="1689434"/>
            </a:xfrm>
            <a:prstGeom prst="rect">
              <a:avLst/>
            </a:prstGeom>
          </p:spPr>
        </p:pic>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204982" y="3295093"/>
              <a:ext cx="2960370" cy="1691640"/>
            </a:xfrm>
            <a:prstGeom prst="rect">
              <a:avLst/>
            </a:prstGeom>
          </p:spPr>
        </p:pic>
      </p:grpSp>
    </p:spTree>
    <p:extLst>
      <p:ext uri="{BB962C8B-B14F-4D97-AF65-F5344CB8AC3E}">
        <p14:creationId xmlns:p14="http://schemas.microsoft.com/office/powerpoint/2010/main" val="34520856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E66AF">
            <a:alpha val="7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dirty="0"/>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endParaRPr lang="en-US" dirty="0"/>
          </a:p>
        </p:txBody>
      </p:sp>
    </p:spTree>
    <p:extLst>
      <p:ext uri="{BB962C8B-B14F-4D97-AF65-F5344CB8AC3E}">
        <p14:creationId xmlns:p14="http://schemas.microsoft.com/office/powerpoint/2010/main" val="20696380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2608" y="5668739"/>
            <a:ext cx="12192000" cy="1177559"/>
          </a:xfrm>
          <a:prstGeom prst="rect">
            <a:avLst/>
          </a:prstGeom>
        </p:spPr>
      </p:pic>
      <p:sp>
        <p:nvSpPr>
          <p:cNvPr id="3" name="TextBox 2"/>
          <p:cNvSpPr txBox="1"/>
          <p:nvPr userDrawn="1"/>
        </p:nvSpPr>
        <p:spPr>
          <a:xfrm>
            <a:off x="169625" y="3662433"/>
            <a:ext cx="8852455" cy="1815882"/>
          </a:xfrm>
          <a:prstGeom prst="rect">
            <a:avLst/>
          </a:prstGeom>
          <a:noFill/>
        </p:spPr>
        <p:txBody>
          <a:bodyPr wrap="square" rtlCol="0">
            <a:spAutoFit/>
          </a:bodyPr>
          <a:lstStyle/>
          <a:p>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6" name="Picture Placeholder 8"/>
          <p:cNvPicPr>
            <a:picLocks noChangeAspect="1"/>
          </p:cNvPicPr>
          <p:nvPr userDrawn="1"/>
        </p:nvPicPr>
        <p:blipFill>
          <a:blip r:embed="rId3" cstate="print">
            <a:extLst>
              <a:ext uri="{28A0092B-C50C-407E-A947-70E740481C1C}">
                <a14:useLocalDpi xmlns:a14="http://schemas.microsoft.com/office/drawing/2010/main" val="0"/>
              </a:ext>
            </a:extLst>
          </a:blip>
          <a:srcRect t="3455" b="3455"/>
          <a:stretch>
            <a:fillRect/>
          </a:stretch>
        </p:blipFill>
        <p:spPr>
          <a:xfrm>
            <a:off x="5125852" y="655027"/>
            <a:ext cx="1945512" cy="1210691"/>
          </a:xfrm>
          <a:prstGeom prst="rect">
            <a:avLst/>
          </a:prstGeom>
        </p:spPr>
      </p:pic>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44424" y="2116695"/>
            <a:ext cx="1950720" cy="827131"/>
          </a:xfrm>
          <a:prstGeom prst="rect">
            <a:avLst/>
          </a:prstGeom>
        </p:spPr>
      </p:pic>
      <p:pic>
        <p:nvPicPr>
          <p:cNvPr id="8" name="Pictur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621961" y="2206727"/>
            <a:ext cx="1950720" cy="1114696"/>
          </a:xfrm>
          <a:prstGeom prst="rect">
            <a:avLst/>
          </a:prstGeom>
        </p:spPr>
      </p:pic>
    </p:spTree>
    <p:extLst>
      <p:ext uri="{BB962C8B-B14F-4D97-AF65-F5344CB8AC3E}">
        <p14:creationId xmlns:p14="http://schemas.microsoft.com/office/powerpoint/2010/main" val="23018782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FFB48-716B-4D5D-83E4-66E90A716B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79B16E-5B54-4528-A826-974652FCBB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BB93D9-0A89-49FD-A134-63A97501BE9A}"/>
              </a:ext>
            </a:extLst>
          </p:cNvPr>
          <p:cNvSpPr>
            <a:spLocks noGrp="1"/>
          </p:cNvSpPr>
          <p:nvPr>
            <p:ph type="dt" sz="half" idx="10"/>
          </p:nvPr>
        </p:nvSpPr>
        <p:spPr/>
        <p:txBody>
          <a:bodyPr/>
          <a:lstStyle/>
          <a:p>
            <a:fld id="{73B300AF-BC5C-4E1D-9E55-2875B8055978}" type="datetimeFigureOut">
              <a:rPr lang="en-US" smtClean="0"/>
              <a:t>12/17/2020</a:t>
            </a:fld>
            <a:endParaRPr lang="en-US"/>
          </a:p>
        </p:txBody>
      </p:sp>
      <p:sp>
        <p:nvSpPr>
          <p:cNvPr id="5" name="Footer Placeholder 4">
            <a:extLst>
              <a:ext uri="{FF2B5EF4-FFF2-40B4-BE49-F238E27FC236}">
                <a16:creationId xmlns:a16="http://schemas.microsoft.com/office/drawing/2014/main" id="{20E23102-0DC4-40F9-8B0C-57BD64BA09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59DFFA-5943-4443-A1DE-7652CB6E3C59}"/>
              </a:ext>
            </a:extLst>
          </p:cNvPr>
          <p:cNvSpPr>
            <a:spLocks noGrp="1"/>
          </p:cNvSpPr>
          <p:nvPr>
            <p:ph type="sldNum" sz="quarter" idx="12"/>
          </p:nvPr>
        </p:nvSpPr>
        <p:spPr/>
        <p:txBody>
          <a:bodyPr/>
          <a:lstStyle/>
          <a:p>
            <a:fld id="{90552521-1EE0-4D64-9763-E33D55F1C724}" type="slidenum">
              <a:rPr lang="en-US" smtClean="0"/>
              <a:t>‹#›</a:t>
            </a:fld>
            <a:endParaRPr lang="en-US"/>
          </a:p>
        </p:txBody>
      </p:sp>
    </p:spTree>
    <p:extLst>
      <p:ext uri="{BB962C8B-B14F-4D97-AF65-F5344CB8AC3E}">
        <p14:creationId xmlns:p14="http://schemas.microsoft.com/office/powerpoint/2010/main" val="2555071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A81EE-74DA-42DA-8F71-E86623B388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AEB9DE-9F16-4E32-8411-BA1CA22286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4BC4C3-AB80-4D75-BC2F-AE31A3354CF1}"/>
              </a:ext>
            </a:extLst>
          </p:cNvPr>
          <p:cNvSpPr>
            <a:spLocks noGrp="1"/>
          </p:cNvSpPr>
          <p:nvPr>
            <p:ph type="dt" sz="half" idx="10"/>
          </p:nvPr>
        </p:nvSpPr>
        <p:spPr/>
        <p:txBody>
          <a:bodyPr/>
          <a:lstStyle/>
          <a:p>
            <a:fld id="{58E6511F-7A28-42EB-B8F8-D8CA17611592}" type="datetimeFigureOut">
              <a:rPr lang="en-US" smtClean="0"/>
              <a:t>12/17/2020</a:t>
            </a:fld>
            <a:endParaRPr lang="en-US"/>
          </a:p>
        </p:txBody>
      </p:sp>
      <p:sp>
        <p:nvSpPr>
          <p:cNvPr id="5" name="Footer Placeholder 4">
            <a:extLst>
              <a:ext uri="{FF2B5EF4-FFF2-40B4-BE49-F238E27FC236}">
                <a16:creationId xmlns:a16="http://schemas.microsoft.com/office/drawing/2014/main" id="{AD7B5D5A-7556-4E50-B6E1-91202DA76E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0857C4-9CE0-4669-901B-05FB772DCFBB}"/>
              </a:ext>
            </a:extLst>
          </p:cNvPr>
          <p:cNvSpPr>
            <a:spLocks noGrp="1"/>
          </p:cNvSpPr>
          <p:nvPr>
            <p:ph type="sldNum" sz="quarter" idx="12"/>
          </p:nvPr>
        </p:nvSpPr>
        <p:spPr/>
        <p:txBody>
          <a:bodyPr/>
          <a:lstStyle/>
          <a:p>
            <a:fld id="{49A6E8B0-1681-4B88-B45B-9232439A27D4}" type="slidenum">
              <a:rPr lang="en-US" smtClean="0"/>
              <a:t>‹#›</a:t>
            </a:fld>
            <a:endParaRPr lang="en-US"/>
          </a:p>
        </p:txBody>
      </p:sp>
    </p:spTree>
    <p:extLst>
      <p:ext uri="{BB962C8B-B14F-4D97-AF65-F5344CB8AC3E}">
        <p14:creationId xmlns:p14="http://schemas.microsoft.com/office/powerpoint/2010/main" val="16784537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F1F61-72B9-4851-B489-E7CDA055F0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4070C0-CD30-4DC2-A716-4D3EF4DF16EB}"/>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9D4A946-D5EC-4D5F-8F49-4739BF510241}"/>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4F8EC2A-E28F-495F-A59B-F8DA2A583630}"/>
              </a:ext>
            </a:extLst>
          </p:cNvPr>
          <p:cNvSpPr>
            <a:spLocks noGrp="1"/>
          </p:cNvSpPr>
          <p:nvPr>
            <p:ph type="dt" sz="half" idx="10"/>
          </p:nvPr>
        </p:nvSpPr>
        <p:spPr/>
        <p:txBody>
          <a:bodyPr/>
          <a:lstStyle/>
          <a:p>
            <a:fld id="{73B300AF-BC5C-4E1D-9E55-2875B8055978}" type="datetimeFigureOut">
              <a:rPr lang="en-US" smtClean="0"/>
              <a:t>12/17/2020</a:t>
            </a:fld>
            <a:endParaRPr lang="en-US"/>
          </a:p>
        </p:txBody>
      </p:sp>
      <p:sp>
        <p:nvSpPr>
          <p:cNvPr id="6" name="Footer Placeholder 5">
            <a:extLst>
              <a:ext uri="{FF2B5EF4-FFF2-40B4-BE49-F238E27FC236}">
                <a16:creationId xmlns:a16="http://schemas.microsoft.com/office/drawing/2014/main" id="{A5654329-7B55-47EF-845B-30ADC24E7F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C19E01-9646-41B6-ABD0-4297B9702AD5}"/>
              </a:ext>
            </a:extLst>
          </p:cNvPr>
          <p:cNvSpPr>
            <a:spLocks noGrp="1"/>
          </p:cNvSpPr>
          <p:nvPr>
            <p:ph type="sldNum" sz="quarter" idx="12"/>
          </p:nvPr>
        </p:nvSpPr>
        <p:spPr/>
        <p:txBody>
          <a:bodyPr/>
          <a:lstStyle/>
          <a:p>
            <a:fld id="{90552521-1EE0-4D64-9763-E33D55F1C724}" type="slidenum">
              <a:rPr lang="en-US" smtClean="0"/>
              <a:t>‹#›</a:t>
            </a:fld>
            <a:endParaRPr lang="en-US"/>
          </a:p>
        </p:txBody>
      </p:sp>
    </p:spTree>
    <p:extLst>
      <p:ext uri="{BB962C8B-B14F-4D97-AF65-F5344CB8AC3E}">
        <p14:creationId xmlns:p14="http://schemas.microsoft.com/office/powerpoint/2010/main" val="39404769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Content Slide 1">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l="81" t="3780" r="5291" b="55337"/>
          <a:stretch/>
        </p:blipFill>
        <p:spPr>
          <a:xfrm>
            <a:off x="0" y="457200"/>
            <a:ext cx="12192000" cy="6400800"/>
          </a:xfrm>
          <a:prstGeom prst="rect">
            <a:avLst/>
          </a:prstGeom>
          <a:noFill/>
          <a:ln>
            <a:noFill/>
          </a:ln>
        </p:spPr>
      </p:pic>
      <p:sp>
        <p:nvSpPr>
          <p:cNvPr id="7" name="Rectangle 6"/>
          <p:cNvSpPr/>
          <p:nvPr userDrawn="1"/>
        </p:nvSpPr>
        <p:spPr>
          <a:xfrm>
            <a:off x="0" y="3"/>
            <a:ext cx="12192000" cy="1010653"/>
          </a:xfrm>
          <a:prstGeom prst="rect">
            <a:avLst/>
          </a:prstGeom>
          <a:solidFill>
            <a:srgbClr val="413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Text Placeholder 14"/>
          <p:cNvSpPr>
            <a:spLocks noGrp="1"/>
          </p:cNvSpPr>
          <p:nvPr>
            <p:ph type="body" sz="quarter" idx="10"/>
          </p:nvPr>
        </p:nvSpPr>
        <p:spPr>
          <a:xfrm>
            <a:off x="399236" y="1384300"/>
            <a:ext cx="11330033" cy="4597400"/>
          </a:xfrm>
          <a:prstGeom prst="rect">
            <a:avLst/>
          </a:prstGeom>
        </p:spPr>
        <p:txBody>
          <a:bodyPr/>
          <a:lstStyle>
            <a:lvl1pPr marL="0" indent="0">
              <a:buNone/>
              <a:defRPr sz="3600" b="0" i="0">
                <a:solidFill>
                  <a:srgbClr val="413960"/>
                </a:solidFill>
                <a:latin typeface="Work Sans" charset="0"/>
                <a:ea typeface="Work Sans" charset="0"/>
                <a:cs typeface="Work Sans" charset="0"/>
              </a:defRPr>
            </a:lvl1pPr>
            <a:lvl2pPr marL="457189" indent="0">
              <a:buNone/>
              <a:defRPr sz="2800" b="0" i="0">
                <a:solidFill>
                  <a:srgbClr val="8072BA"/>
                </a:solidFill>
                <a:latin typeface="Work Sans" charset="0"/>
                <a:ea typeface="Work Sans" charset="0"/>
                <a:cs typeface="Work Sans" charset="0"/>
              </a:defRPr>
            </a:lvl2pPr>
            <a:lvl3pPr marL="914377" indent="0">
              <a:buNone/>
              <a:defRPr sz="2400" b="0" i="0">
                <a:solidFill>
                  <a:srgbClr val="F0917B"/>
                </a:solidFill>
                <a:latin typeface="Work Sans Light" charset="0"/>
                <a:ea typeface="Work Sans Light" charset="0"/>
                <a:cs typeface="Work Sans Light" charset="0"/>
              </a:defRPr>
            </a:lvl3pPr>
            <a:lvl4pPr marL="1371566" indent="0">
              <a:buNone/>
              <a:defRPr sz="1800" b="0" i="0">
                <a:solidFill>
                  <a:srgbClr val="413960"/>
                </a:solidFill>
                <a:latin typeface="Work Sans Light" charset="0"/>
                <a:ea typeface="Work Sans Light" charset="0"/>
                <a:cs typeface="Work Sans Light" charset="0"/>
              </a:defRPr>
            </a:lvl4pPr>
            <a:lvl5pPr marL="1828754" indent="0">
              <a:buNone/>
              <a:defRPr sz="1400" b="1" i="0">
                <a:solidFill>
                  <a:srgbClr val="8072BA"/>
                </a:solidFill>
                <a:latin typeface="Work Sans Light" charset="0"/>
                <a:ea typeface="Work Sans Light" charset="0"/>
                <a:cs typeface="Work Sans Light"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9233" y="169457"/>
            <a:ext cx="1377819" cy="645639"/>
          </a:xfrm>
          <a:prstGeom prst="rect">
            <a:avLst/>
          </a:prstGeom>
        </p:spPr>
      </p:pic>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861459" y="146305"/>
            <a:ext cx="2867808" cy="712924"/>
          </a:xfrm>
          <a:prstGeom prst="rect">
            <a:avLst/>
          </a:prstGeom>
        </p:spPr>
      </p:pic>
      <p:sp>
        <p:nvSpPr>
          <p:cNvPr id="5" name="TextBox 4"/>
          <p:cNvSpPr txBox="1"/>
          <p:nvPr userDrawn="1"/>
        </p:nvSpPr>
        <p:spPr>
          <a:xfrm>
            <a:off x="11421980" y="6235867"/>
            <a:ext cx="490621" cy="369332"/>
          </a:xfrm>
          <a:prstGeom prst="rect">
            <a:avLst/>
          </a:prstGeom>
          <a:noFill/>
        </p:spPr>
        <p:txBody>
          <a:bodyPr wrap="square" rtlCol="0">
            <a:spAutoFit/>
          </a:bodyPr>
          <a:lstStyle/>
          <a:p>
            <a:endParaRPr lang="en-US" sz="1800"/>
          </a:p>
        </p:txBody>
      </p:sp>
      <p:sp>
        <p:nvSpPr>
          <p:cNvPr id="8" name="TextBox 7"/>
          <p:cNvSpPr txBox="1"/>
          <p:nvPr userDrawn="1"/>
        </p:nvSpPr>
        <p:spPr>
          <a:xfrm>
            <a:off x="11445806" y="6235867"/>
            <a:ext cx="466794" cy="369332"/>
          </a:xfrm>
          <a:prstGeom prst="rect">
            <a:avLst/>
          </a:prstGeom>
          <a:noFill/>
        </p:spPr>
        <p:txBody>
          <a:bodyPr wrap="none" rtlCol="0" anchor="ctr">
            <a:spAutoFit/>
          </a:bodyPr>
          <a:lstStyle/>
          <a:p>
            <a:pPr algn="r"/>
            <a:fld id="{B6D18AAB-C282-004C-8533-285D7F5DA286}" type="slidenum">
              <a:rPr lang="en-US" sz="1800" b="0" i="0" smtClean="0">
                <a:solidFill>
                  <a:srgbClr val="413960"/>
                </a:solidFill>
                <a:latin typeface="Arial" charset="0"/>
                <a:ea typeface="Arial" charset="0"/>
                <a:cs typeface="Arial" charset="0"/>
              </a:rPr>
              <a:pPr algn="r"/>
              <a:t>‹#›</a:t>
            </a:fld>
            <a:endParaRPr lang="en-US" sz="1800" b="0" i="0" dirty="0">
              <a:solidFill>
                <a:srgbClr val="413960"/>
              </a:solidFill>
              <a:latin typeface="Arial" charset="0"/>
              <a:ea typeface="Arial" charset="0"/>
              <a:cs typeface="Arial" charset="0"/>
            </a:endParaRPr>
          </a:p>
        </p:txBody>
      </p:sp>
    </p:spTree>
    <p:extLst>
      <p:ext uri="{BB962C8B-B14F-4D97-AF65-F5344CB8AC3E}">
        <p14:creationId xmlns:p14="http://schemas.microsoft.com/office/powerpoint/2010/main" val="13761186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3C2E6-A9B1-4172-8327-280C34A39C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D4AEA01-43EA-46C1-95EE-337C26C87D2A}"/>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F4F054-5970-4A7F-9D18-3D37432E71B3}"/>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FB00EB-0D2C-40BD-9485-A73892F986C7}"/>
              </a:ext>
            </a:extLst>
          </p:cNvPr>
          <p:cNvSpPr>
            <a:spLocks noGrp="1"/>
          </p:cNvSpPr>
          <p:nvPr>
            <p:ph type="dt" sz="half" idx="10"/>
          </p:nvPr>
        </p:nvSpPr>
        <p:spPr/>
        <p:txBody>
          <a:bodyPr/>
          <a:lstStyle/>
          <a:p>
            <a:fld id="{73B300AF-BC5C-4E1D-9E55-2875B8055978}" type="datetimeFigureOut">
              <a:rPr lang="en-US" smtClean="0"/>
              <a:t>12/17/2020</a:t>
            </a:fld>
            <a:endParaRPr lang="en-US"/>
          </a:p>
        </p:txBody>
      </p:sp>
      <p:sp>
        <p:nvSpPr>
          <p:cNvPr id="6" name="Footer Placeholder 5">
            <a:extLst>
              <a:ext uri="{FF2B5EF4-FFF2-40B4-BE49-F238E27FC236}">
                <a16:creationId xmlns:a16="http://schemas.microsoft.com/office/drawing/2014/main" id="{DBF57C16-A82E-4FCC-B450-2B27D71EB9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37CAB2-95D0-43CF-9D90-EF8B31AB55EB}"/>
              </a:ext>
            </a:extLst>
          </p:cNvPr>
          <p:cNvSpPr>
            <a:spLocks noGrp="1"/>
          </p:cNvSpPr>
          <p:nvPr>
            <p:ph type="sldNum" sz="quarter" idx="12"/>
          </p:nvPr>
        </p:nvSpPr>
        <p:spPr/>
        <p:txBody>
          <a:bodyPr/>
          <a:lstStyle/>
          <a:p>
            <a:fld id="{90552521-1EE0-4D64-9763-E33D55F1C724}" type="slidenum">
              <a:rPr lang="en-US" smtClean="0"/>
              <a:t>‹#›</a:t>
            </a:fld>
            <a:endParaRPr lang="en-US"/>
          </a:p>
        </p:txBody>
      </p:sp>
    </p:spTree>
    <p:extLst>
      <p:ext uri="{BB962C8B-B14F-4D97-AF65-F5344CB8AC3E}">
        <p14:creationId xmlns:p14="http://schemas.microsoft.com/office/powerpoint/2010/main" val="42151626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0F60E-8BE7-4755-9A49-439DD32991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2DDE25-860C-4598-8F4C-85B76EF94C76}"/>
              </a:ext>
            </a:extLst>
          </p:cNvPr>
          <p:cNvSpPr>
            <a:spLocks noGrp="1"/>
          </p:cNvSpPr>
          <p:nvPr>
            <p:ph type="dt" sz="half" idx="10"/>
          </p:nvPr>
        </p:nvSpPr>
        <p:spPr/>
        <p:txBody>
          <a:bodyPr/>
          <a:lstStyle/>
          <a:p>
            <a:fld id="{73B300AF-BC5C-4E1D-9E55-2875B8055978}" type="datetimeFigureOut">
              <a:rPr lang="en-US" smtClean="0"/>
              <a:t>12/17/2020</a:t>
            </a:fld>
            <a:endParaRPr lang="en-US"/>
          </a:p>
        </p:txBody>
      </p:sp>
      <p:sp>
        <p:nvSpPr>
          <p:cNvPr id="4" name="Footer Placeholder 3">
            <a:extLst>
              <a:ext uri="{FF2B5EF4-FFF2-40B4-BE49-F238E27FC236}">
                <a16:creationId xmlns:a16="http://schemas.microsoft.com/office/drawing/2014/main" id="{D37DE894-4039-4776-9A15-CB3E226E5F3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E9420E-48C0-4BEB-89E4-5AEF48AEB9B5}"/>
              </a:ext>
            </a:extLst>
          </p:cNvPr>
          <p:cNvSpPr>
            <a:spLocks noGrp="1"/>
          </p:cNvSpPr>
          <p:nvPr>
            <p:ph type="sldNum" sz="quarter" idx="12"/>
          </p:nvPr>
        </p:nvSpPr>
        <p:spPr/>
        <p:txBody>
          <a:bodyPr/>
          <a:lstStyle/>
          <a:p>
            <a:fld id="{90552521-1EE0-4D64-9763-E33D55F1C724}" type="slidenum">
              <a:rPr lang="en-US" smtClean="0"/>
              <a:t>‹#›</a:t>
            </a:fld>
            <a:endParaRPr lang="en-US"/>
          </a:p>
        </p:txBody>
      </p:sp>
    </p:spTree>
    <p:extLst>
      <p:ext uri="{BB962C8B-B14F-4D97-AF65-F5344CB8AC3E}">
        <p14:creationId xmlns:p14="http://schemas.microsoft.com/office/powerpoint/2010/main" val="37712695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2E7423-0303-4CF2-B422-A75D8CF6D087}"/>
              </a:ext>
            </a:extLst>
          </p:cNvPr>
          <p:cNvSpPr>
            <a:spLocks noGrp="1"/>
          </p:cNvSpPr>
          <p:nvPr>
            <p:ph type="dt" sz="half" idx="10"/>
          </p:nvPr>
        </p:nvSpPr>
        <p:spPr/>
        <p:txBody>
          <a:bodyPr/>
          <a:lstStyle/>
          <a:p>
            <a:fld id="{73B300AF-BC5C-4E1D-9E55-2875B8055978}" type="datetimeFigureOut">
              <a:rPr lang="en-US" smtClean="0"/>
              <a:t>12/17/2020</a:t>
            </a:fld>
            <a:endParaRPr lang="en-US"/>
          </a:p>
        </p:txBody>
      </p:sp>
      <p:sp>
        <p:nvSpPr>
          <p:cNvPr id="3" name="Footer Placeholder 2">
            <a:extLst>
              <a:ext uri="{FF2B5EF4-FFF2-40B4-BE49-F238E27FC236}">
                <a16:creationId xmlns:a16="http://schemas.microsoft.com/office/drawing/2014/main" id="{369AC6D5-BE5E-45E2-BAA3-32C84216CE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434C572-6B57-4A86-AAF2-DEA467A1734F}"/>
              </a:ext>
            </a:extLst>
          </p:cNvPr>
          <p:cNvSpPr>
            <a:spLocks noGrp="1"/>
          </p:cNvSpPr>
          <p:nvPr>
            <p:ph type="sldNum" sz="quarter" idx="12"/>
          </p:nvPr>
        </p:nvSpPr>
        <p:spPr/>
        <p:txBody>
          <a:bodyPr/>
          <a:lstStyle/>
          <a:p>
            <a:fld id="{90552521-1EE0-4D64-9763-E33D55F1C724}" type="slidenum">
              <a:rPr lang="en-US" smtClean="0"/>
              <a:t>‹#›</a:t>
            </a:fld>
            <a:endParaRPr lang="en-US"/>
          </a:p>
        </p:txBody>
      </p:sp>
    </p:spTree>
    <p:extLst>
      <p:ext uri="{BB962C8B-B14F-4D97-AF65-F5344CB8AC3E}">
        <p14:creationId xmlns:p14="http://schemas.microsoft.com/office/powerpoint/2010/main" val="1579206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7DCD7-C176-4925-97DA-D205B28A7C5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9DB0CF3-4CBA-459F-87AA-81B6BE0DB4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1314E3-5603-493B-934A-E52880AE1C41}"/>
              </a:ext>
            </a:extLst>
          </p:cNvPr>
          <p:cNvSpPr>
            <a:spLocks noGrp="1"/>
          </p:cNvSpPr>
          <p:nvPr>
            <p:ph type="dt" sz="half" idx="10"/>
          </p:nvPr>
        </p:nvSpPr>
        <p:spPr/>
        <p:txBody>
          <a:bodyPr/>
          <a:lstStyle/>
          <a:p>
            <a:fld id="{58E6511F-7A28-42EB-B8F8-D8CA17611592}" type="datetimeFigureOut">
              <a:rPr lang="en-US" smtClean="0"/>
              <a:t>12/17/2020</a:t>
            </a:fld>
            <a:endParaRPr lang="en-US"/>
          </a:p>
        </p:txBody>
      </p:sp>
      <p:sp>
        <p:nvSpPr>
          <p:cNvPr id="5" name="Footer Placeholder 4">
            <a:extLst>
              <a:ext uri="{FF2B5EF4-FFF2-40B4-BE49-F238E27FC236}">
                <a16:creationId xmlns:a16="http://schemas.microsoft.com/office/drawing/2014/main" id="{55EAA8B3-D401-4ED1-A8BA-B412318752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822D90-EF7C-4A98-A9BD-D09A216C7E0A}"/>
              </a:ext>
            </a:extLst>
          </p:cNvPr>
          <p:cNvSpPr>
            <a:spLocks noGrp="1"/>
          </p:cNvSpPr>
          <p:nvPr>
            <p:ph type="sldNum" sz="quarter" idx="12"/>
          </p:nvPr>
        </p:nvSpPr>
        <p:spPr/>
        <p:txBody>
          <a:bodyPr/>
          <a:lstStyle/>
          <a:p>
            <a:fld id="{49A6E8B0-1681-4B88-B45B-9232439A27D4}" type="slidenum">
              <a:rPr lang="en-US" smtClean="0"/>
              <a:t>‹#›</a:t>
            </a:fld>
            <a:endParaRPr lang="en-US"/>
          </a:p>
        </p:txBody>
      </p:sp>
    </p:spTree>
    <p:extLst>
      <p:ext uri="{BB962C8B-B14F-4D97-AF65-F5344CB8AC3E}">
        <p14:creationId xmlns:p14="http://schemas.microsoft.com/office/powerpoint/2010/main" val="2991508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64DEE-6D61-48BE-A199-08664F783D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846959-4681-4919-9F15-F2009F4E3F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707771B-488E-49DD-A363-85C578A612E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2C9E1B-F352-40F8-BF79-D9761E20C195}"/>
              </a:ext>
            </a:extLst>
          </p:cNvPr>
          <p:cNvSpPr>
            <a:spLocks noGrp="1"/>
          </p:cNvSpPr>
          <p:nvPr>
            <p:ph type="dt" sz="half" idx="10"/>
          </p:nvPr>
        </p:nvSpPr>
        <p:spPr/>
        <p:txBody>
          <a:bodyPr/>
          <a:lstStyle/>
          <a:p>
            <a:fld id="{58E6511F-7A28-42EB-B8F8-D8CA17611592}" type="datetimeFigureOut">
              <a:rPr lang="en-US" smtClean="0"/>
              <a:t>12/17/2020</a:t>
            </a:fld>
            <a:endParaRPr lang="en-US"/>
          </a:p>
        </p:txBody>
      </p:sp>
      <p:sp>
        <p:nvSpPr>
          <p:cNvPr id="6" name="Footer Placeholder 5">
            <a:extLst>
              <a:ext uri="{FF2B5EF4-FFF2-40B4-BE49-F238E27FC236}">
                <a16:creationId xmlns:a16="http://schemas.microsoft.com/office/drawing/2014/main" id="{B67C14F0-A4BC-4D43-B439-5A4A2A8D68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D2B194-C252-42F1-9439-C47838A30473}"/>
              </a:ext>
            </a:extLst>
          </p:cNvPr>
          <p:cNvSpPr>
            <a:spLocks noGrp="1"/>
          </p:cNvSpPr>
          <p:nvPr>
            <p:ph type="sldNum" sz="quarter" idx="12"/>
          </p:nvPr>
        </p:nvSpPr>
        <p:spPr/>
        <p:txBody>
          <a:bodyPr/>
          <a:lstStyle/>
          <a:p>
            <a:fld id="{49A6E8B0-1681-4B88-B45B-9232439A27D4}" type="slidenum">
              <a:rPr lang="en-US" smtClean="0"/>
              <a:t>‹#›</a:t>
            </a:fld>
            <a:endParaRPr lang="en-US"/>
          </a:p>
        </p:txBody>
      </p:sp>
    </p:spTree>
    <p:extLst>
      <p:ext uri="{BB962C8B-B14F-4D97-AF65-F5344CB8AC3E}">
        <p14:creationId xmlns:p14="http://schemas.microsoft.com/office/powerpoint/2010/main" val="636483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B4C70-B353-4606-BCDD-625BACC066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D4F06BC-086D-4443-80C0-61B65952D8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21F7D82-44EA-47F4-8E92-112F45BBF0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961004B-552E-4429-A4FD-30FDD55C28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930BA73-13D9-40CA-9A52-1736CC778ED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9D40D98-A7FF-4C83-B303-46A1AE5122B1}"/>
              </a:ext>
            </a:extLst>
          </p:cNvPr>
          <p:cNvSpPr>
            <a:spLocks noGrp="1"/>
          </p:cNvSpPr>
          <p:nvPr>
            <p:ph type="dt" sz="half" idx="10"/>
          </p:nvPr>
        </p:nvSpPr>
        <p:spPr/>
        <p:txBody>
          <a:bodyPr/>
          <a:lstStyle/>
          <a:p>
            <a:fld id="{58E6511F-7A28-42EB-B8F8-D8CA17611592}" type="datetimeFigureOut">
              <a:rPr lang="en-US" smtClean="0"/>
              <a:t>12/17/2020</a:t>
            </a:fld>
            <a:endParaRPr lang="en-US"/>
          </a:p>
        </p:txBody>
      </p:sp>
      <p:sp>
        <p:nvSpPr>
          <p:cNvPr id="8" name="Footer Placeholder 7">
            <a:extLst>
              <a:ext uri="{FF2B5EF4-FFF2-40B4-BE49-F238E27FC236}">
                <a16:creationId xmlns:a16="http://schemas.microsoft.com/office/drawing/2014/main" id="{85A02F30-59E7-4AE3-8837-8E4E111F5CB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F167A4-53D7-4B3D-A0D3-E00C2B58FEB4}"/>
              </a:ext>
            </a:extLst>
          </p:cNvPr>
          <p:cNvSpPr>
            <a:spLocks noGrp="1"/>
          </p:cNvSpPr>
          <p:nvPr>
            <p:ph type="sldNum" sz="quarter" idx="12"/>
          </p:nvPr>
        </p:nvSpPr>
        <p:spPr/>
        <p:txBody>
          <a:bodyPr/>
          <a:lstStyle/>
          <a:p>
            <a:fld id="{49A6E8B0-1681-4B88-B45B-9232439A27D4}" type="slidenum">
              <a:rPr lang="en-US" smtClean="0"/>
              <a:t>‹#›</a:t>
            </a:fld>
            <a:endParaRPr lang="en-US"/>
          </a:p>
        </p:txBody>
      </p:sp>
    </p:spTree>
    <p:extLst>
      <p:ext uri="{BB962C8B-B14F-4D97-AF65-F5344CB8AC3E}">
        <p14:creationId xmlns:p14="http://schemas.microsoft.com/office/powerpoint/2010/main" val="460123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795D3-F9E7-44F5-9BEA-BE25B18890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1164C00-9397-40F4-96A4-8C302DBE44C1}"/>
              </a:ext>
            </a:extLst>
          </p:cNvPr>
          <p:cNvSpPr>
            <a:spLocks noGrp="1"/>
          </p:cNvSpPr>
          <p:nvPr>
            <p:ph type="dt" sz="half" idx="10"/>
          </p:nvPr>
        </p:nvSpPr>
        <p:spPr/>
        <p:txBody>
          <a:bodyPr/>
          <a:lstStyle/>
          <a:p>
            <a:fld id="{58E6511F-7A28-42EB-B8F8-D8CA17611592}" type="datetimeFigureOut">
              <a:rPr lang="en-US" smtClean="0"/>
              <a:t>12/17/2020</a:t>
            </a:fld>
            <a:endParaRPr lang="en-US"/>
          </a:p>
        </p:txBody>
      </p:sp>
      <p:sp>
        <p:nvSpPr>
          <p:cNvPr id="4" name="Footer Placeholder 3">
            <a:extLst>
              <a:ext uri="{FF2B5EF4-FFF2-40B4-BE49-F238E27FC236}">
                <a16:creationId xmlns:a16="http://schemas.microsoft.com/office/drawing/2014/main" id="{606578C5-5365-4BED-8D1B-0B5BA238BDA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2C8609F-EBCC-4727-8E06-01899D33461A}"/>
              </a:ext>
            </a:extLst>
          </p:cNvPr>
          <p:cNvSpPr>
            <a:spLocks noGrp="1"/>
          </p:cNvSpPr>
          <p:nvPr>
            <p:ph type="sldNum" sz="quarter" idx="12"/>
          </p:nvPr>
        </p:nvSpPr>
        <p:spPr/>
        <p:txBody>
          <a:bodyPr/>
          <a:lstStyle/>
          <a:p>
            <a:fld id="{49A6E8B0-1681-4B88-B45B-9232439A27D4}" type="slidenum">
              <a:rPr lang="en-US" smtClean="0"/>
              <a:t>‹#›</a:t>
            </a:fld>
            <a:endParaRPr lang="en-US"/>
          </a:p>
        </p:txBody>
      </p:sp>
    </p:spTree>
    <p:extLst>
      <p:ext uri="{BB962C8B-B14F-4D97-AF65-F5344CB8AC3E}">
        <p14:creationId xmlns:p14="http://schemas.microsoft.com/office/powerpoint/2010/main" val="50117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481096-4BE4-4AE9-8DE2-63DEA6A9BC12}"/>
              </a:ext>
            </a:extLst>
          </p:cNvPr>
          <p:cNvSpPr>
            <a:spLocks noGrp="1"/>
          </p:cNvSpPr>
          <p:nvPr>
            <p:ph type="dt" sz="half" idx="10"/>
          </p:nvPr>
        </p:nvSpPr>
        <p:spPr/>
        <p:txBody>
          <a:bodyPr/>
          <a:lstStyle/>
          <a:p>
            <a:fld id="{58E6511F-7A28-42EB-B8F8-D8CA17611592}" type="datetimeFigureOut">
              <a:rPr lang="en-US" smtClean="0"/>
              <a:t>12/17/2020</a:t>
            </a:fld>
            <a:endParaRPr lang="en-US"/>
          </a:p>
        </p:txBody>
      </p:sp>
      <p:sp>
        <p:nvSpPr>
          <p:cNvPr id="3" name="Footer Placeholder 2">
            <a:extLst>
              <a:ext uri="{FF2B5EF4-FFF2-40B4-BE49-F238E27FC236}">
                <a16:creationId xmlns:a16="http://schemas.microsoft.com/office/drawing/2014/main" id="{4EA08E94-162A-48CE-8B26-5D0293049A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FDB1C10-7C43-4445-B7B4-BF89DCA841DC}"/>
              </a:ext>
            </a:extLst>
          </p:cNvPr>
          <p:cNvSpPr>
            <a:spLocks noGrp="1"/>
          </p:cNvSpPr>
          <p:nvPr>
            <p:ph type="sldNum" sz="quarter" idx="12"/>
          </p:nvPr>
        </p:nvSpPr>
        <p:spPr/>
        <p:txBody>
          <a:bodyPr/>
          <a:lstStyle/>
          <a:p>
            <a:fld id="{49A6E8B0-1681-4B88-B45B-9232439A27D4}" type="slidenum">
              <a:rPr lang="en-US" smtClean="0"/>
              <a:t>‹#›</a:t>
            </a:fld>
            <a:endParaRPr lang="en-US"/>
          </a:p>
        </p:txBody>
      </p:sp>
    </p:spTree>
    <p:extLst>
      <p:ext uri="{BB962C8B-B14F-4D97-AF65-F5344CB8AC3E}">
        <p14:creationId xmlns:p14="http://schemas.microsoft.com/office/powerpoint/2010/main" val="3621510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D5DB4-C936-4B2F-B703-30939601C8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9854F0-DC3E-437F-80CB-52E908FFF2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C18ABBB-89AF-47B0-8A21-4C40CEFCB3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C21105-6271-40E9-AF96-128D9B21718C}"/>
              </a:ext>
            </a:extLst>
          </p:cNvPr>
          <p:cNvSpPr>
            <a:spLocks noGrp="1"/>
          </p:cNvSpPr>
          <p:nvPr>
            <p:ph type="dt" sz="half" idx="10"/>
          </p:nvPr>
        </p:nvSpPr>
        <p:spPr/>
        <p:txBody>
          <a:bodyPr/>
          <a:lstStyle/>
          <a:p>
            <a:fld id="{58E6511F-7A28-42EB-B8F8-D8CA17611592}" type="datetimeFigureOut">
              <a:rPr lang="en-US" smtClean="0"/>
              <a:t>12/17/2020</a:t>
            </a:fld>
            <a:endParaRPr lang="en-US"/>
          </a:p>
        </p:txBody>
      </p:sp>
      <p:sp>
        <p:nvSpPr>
          <p:cNvPr id="6" name="Footer Placeholder 5">
            <a:extLst>
              <a:ext uri="{FF2B5EF4-FFF2-40B4-BE49-F238E27FC236}">
                <a16:creationId xmlns:a16="http://schemas.microsoft.com/office/drawing/2014/main" id="{ED2EC843-74BB-473D-BB35-A04A67D9FD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4BD5A7-9A07-4590-90CC-05487AA244A5}"/>
              </a:ext>
            </a:extLst>
          </p:cNvPr>
          <p:cNvSpPr>
            <a:spLocks noGrp="1"/>
          </p:cNvSpPr>
          <p:nvPr>
            <p:ph type="sldNum" sz="quarter" idx="12"/>
          </p:nvPr>
        </p:nvSpPr>
        <p:spPr/>
        <p:txBody>
          <a:bodyPr/>
          <a:lstStyle/>
          <a:p>
            <a:fld id="{49A6E8B0-1681-4B88-B45B-9232439A27D4}" type="slidenum">
              <a:rPr lang="en-US" smtClean="0"/>
              <a:t>‹#›</a:t>
            </a:fld>
            <a:endParaRPr lang="en-US"/>
          </a:p>
        </p:txBody>
      </p:sp>
    </p:spTree>
    <p:extLst>
      <p:ext uri="{BB962C8B-B14F-4D97-AF65-F5344CB8AC3E}">
        <p14:creationId xmlns:p14="http://schemas.microsoft.com/office/powerpoint/2010/main" val="581662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F0252-74BC-4660-9D82-1C2CECB9B9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04E0565-1C3E-4308-8BA7-0B6BDC634C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AFF3838-0A4C-493B-93D8-AFA32F545A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8C4CE8-292E-4059-80A2-2A059B3B894B}"/>
              </a:ext>
            </a:extLst>
          </p:cNvPr>
          <p:cNvSpPr>
            <a:spLocks noGrp="1"/>
          </p:cNvSpPr>
          <p:nvPr>
            <p:ph type="dt" sz="half" idx="10"/>
          </p:nvPr>
        </p:nvSpPr>
        <p:spPr/>
        <p:txBody>
          <a:bodyPr/>
          <a:lstStyle/>
          <a:p>
            <a:fld id="{58E6511F-7A28-42EB-B8F8-D8CA17611592}" type="datetimeFigureOut">
              <a:rPr lang="en-US" smtClean="0"/>
              <a:t>12/17/2020</a:t>
            </a:fld>
            <a:endParaRPr lang="en-US"/>
          </a:p>
        </p:txBody>
      </p:sp>
      <p:sp>
        <p:nvSpPr>
          <p:cNvPr id="6" name="Footer Placeholder 5">
            <a:extLst>
              <a:ext uri="{FF2B5EF4-FFF2-40B4-BE49-F238E27FC236}">
                <a16:creationId xmlns:a16="http://schemas.microsoft.com/office/drawing/2014/main" id="{44645627-5782-4270-B1C2-34E79B0A3F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3CAA39-6CBF-42F1-9F53-015696F59C19}"/>
              </a:ext>
            </a:extLst>
          </p:cNvPr>
          <p:cNvSpPr>
            <a:spLocks noGrp="1"/>
          </p:cNvSpPr>
          <p:nvPr>
            <p:ph type="sldNum" sz="quarter" idx="12"/>
          </p:nvPr>
        </p:nvSpPr>
        <p:spPr/>
        <p:txBody>
          <a:bodyPr/>
          <a:lstStyle/>
          <a:p>
            <a:fld id="{49A6E8B0-1681-4B88-B45B-9232439A27D4}" type="slidenum">
              <a:rPr lang="en-US" smtClean="0"/>
              <a:t>‹#›</a:t>
            </a:fld>
            <a:endParaRPr lang="en-US"/>
          </a:p>
        </p:txBody>
      </p:sp>
    </p:spTree>
    <p:extLst>
      <p:ext uri="{BB962C8B-B14F-4D97-AF65-F5344CB8AC3E}">
        <p14:creationId xmlns:p14="http://schemas.microsoft.com/office/powerpoint/2010/main" val="1254377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1D55B1-82AA-4BB5-9131-6B1D6E22DC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5A8E6D-093A-422A-A5AC-773856CC33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A314D0-5F88-4121-9945-F4B8A0A8B8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E6511F-7A28-42EB-B8F8-D8CA17611592}" type="datetimeFigureOut">
              <a:rPr lang="en-US" smtClean="0"/>
              <a:t>12/17/2020</a:t>
            </a:fld>
            <a:endParaRPr lang="en-US"/>
          </a:p>
        </p:txBody>
      </p:sp>
      <p:sp>
        <p:nvSpPr>
          <p:cNvPr id="5" name="Footer Placeholder 4">
            <a:extLst>
              <a:ext uri="{FF2B5EF4-FFF2-40B4-BE49-F238E27FC236}">
                <a16:creationId xmlns:a16="http://schemas.microsoft.com/office/drawing/2014/main" id="{A3D97305-E48F-42AF-85C3-7EB9B07FE8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56E9C99-AA4A-4C37-A803-4E23B29044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A6E8B0-1681-4B88-B45B-9232439A27D4}" type="slidenum">
              <a:rPr lang="en-US" smtClean="0"/>
              <a:t>‹#›</a:t>
            </a:fld>
            <a:endParaRPr lang="en-US"/>
          </a:p>
        </p:txBody>
      </p:sp>
    </p:spTree>
    <p:extLst>
      <p:ext uri="{BB962C8B-B14F-4D97-AF65-F5344CB8AC3E}">
        <p14:creationId xmlns:p14="http://schemas.microsoft.com/office/powerpoint/2010/main" val="828909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251755131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dc.gov/reproductivehealth/maternal-mortality/erase-mm/mmr-data-brief.html"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reviewtoaction.org/Report_from_Nine_MMRCs"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hyperlink" Target="http://reviewtoaction.org/Report_from_Nine_MMRCs" TargetMode="Externa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www.reviewtoaction.org/"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hyperlink" Target="http://www.reviewtoaction.org/mock-panel" TargetMode="Externa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hyperlink" Target="https://reviewtoaction.org/content/committee-facilitation-guide"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hyperlink" Target="https://reviewtoaction.org/" TargetMode="External"/><Relationship Id="rId7" Type="http://schemas.openxmlformats.org/officeDocument/2006/relationships/diagramColors" Target="../diagrams/colors5.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5.xml.rels><?xml version="1.0" encoding="UTF-8" standalone="yes"?>
<Relationships xmlns="http://schemas.openxmlformats.org/package/2006/relationships"><Relationship Id="rId3" Type="http://schemas.openxmlformats.org/officeDocument/2006/relationships/hyperlink" Target="https://reviewtoaction.org/content/mmrc-policies-procedures-0"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7.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hyperlink" Target="https://reviewtoaction.org/" TargetMode="External"/><Relationship Id="rId7" Type="http://schemas.openxmlformats.org/officeDocument/2006/relationships/diagramColors" Target="../diagrams/colors7.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8.xml.rels><?xml version="1.0" encoding="UTF-8" standalone="yes"?>
<Relationships xmlns="http://schemas.openxmlformats.org/package/2006/relationships"><Relationship Id="rId3" Type="http://schemas.openxmlformats.org/officeDocument/2006/relationships/hyperlink" Target="https://reviewtoaction.org/content/pregnancy-associated-deaths-brief-case-review"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hyperlink" Target="https://reviewtoaction.org/" TargetMode="External"/><Relationship Id="rId7" Type="http://schemas.openxmlformats.org/officeDocument/2006/relationships/diagramColors" Target="../diagrams/colors8.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hyperlink" Target="https://reviewtoaction.org/" TargetMode="External"/><Relationship Id="rId7" Type="http://schemas.openxmlformats.org/officeDocument/2006/relationships/diagramColors" Target="../diagrams/colors9.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31.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hyperlink" Target="https://reviewtoaction.org/" TargetMode="External"/><Relationship Id="rId7" Type="http://schemas.openxmlformats.org/officeDocument/2006/relationships/diagramColors" Target="../diagrams/colors10.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32.xml.rels><?xml version="1.0" encoding="UTF-8" standalone="yes"?>
<Relationships xmlns="http://schemas.openxmlformats.org/package/2006/relationships"><Relationship Id="rId3" Type="http://schemas.openxmlformats.org/officeDocument/2006/relationships/hyperlink" Target="https://reviewtoaction.org/content/maternal-mortality-review-committee-decisions-form"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hyperlink" Target="https://reviewtoaction.org/content/guidance-using-mmria-committee-decisions-form"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hyperlink" Target="https://reviewtoaction.org/content/maternal-mortality-review-committee-decisions-for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9.xml.rels><?xml version="1.0" encoding="UTF-8" standalone="yes"?>
<Relationships xmlns="http://schemas.openxmlformats.org/package/2006/relationships"><Relationship Id="rId3" Type="http://schemas.openxmlformats.org/officeDocument/2006/relationships/hyperlink" Target="https://reviewtoaction.org/content/maternal-mortality-review-committee-decisions-form"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hyperlink" Target="https://doh.sd.gov/statistics/maternalmortality.aspx" TargetMode="External"/><Relationship Id="rId4" Type="http://schemas.openxmlformats.org/officeDocument/2006/relationships/hyperlink" Target="https://reviewtoaction.org/content/mmria-committee-facilitation-guide"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4.xml.rels><?xml version="1.0" encoding="UTF-8" standalone="yes"?>
<Relationships xmlns="http://schemas.openxmlformats.org/package/2006/relationships"><Relationship Id="rId3" Type="http://schemas.openxmlformats.org/officeDocument/2006/relationships/hyperlink" Target="https://reviewtoaction.org/content/using-mmria-document-discrimination-and-racism"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6.xml.rels><?xml version="1.0" encoding="UTF-8" standalone="yes"?>
<Relationships xmlns="http://schemas.openxmlformats.org/package/2006/relationships"><Relationship Id="rId3" Type="http://schemas.openxmlformats.org/officeDocument/2006/relationships/hyperlink" Target="https://reviewtoaction.org/content/maternal-mortality-review-committee-decisions-form"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hyperlink" Target="https://reviewtoaction.org/content/maternal-mortality-review-committee-decisions-form"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hyperlink" Target="https://reviewtoaction.org/content/committee-facilitation-guide" TargetMode="External"/><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hyperlink" Target="https://reviewtoaction.org/content/maternal-mortality-review-committee-decisions-form" TargetMode="External"/><Relationship Id="rId2" Type="http://schemas.openxmlformats.org/officeDocument/2006/relationships/notesSlide" Target="../notesSlides/notesSlide50.xml"/><Relationship Id="rId1" Type="http://schemas.openxmlformats.org/officeDocument/2006/relationships/slideLayout" Target="../slideLayouts/slideLayout12.xml"/><Relationship Id="rId4" Type="http://schemas.openxmlformats.org/officeDocument/2006/relationships/image" Target="../media/image38.png"/></Relationships>
</file>

<file path=ppt/slides/_rels/slide5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2.xml"/><Relationship Id="rId1" Type="http://schemas.openxmlformats.org/officeDocument/2006/relationships/themeOverride" Target="../theme/themeOverride4.xml"/><Relationship Id="rId4" Type="http://schemas.openxmlformats.org/officeDocument/2006/relationships/image" Target="../media/image40.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reviewtoaction.org/content/committee-facilitation-guide"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cdc.gov/reproductivehealth/maternal-mortality/pregnancy-mortality-surveillance-system.ht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reviewtoaction.org/content/committee-facilitation-guide"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reviewtoaction.org/content/committee-facilitation-guide"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hyperlink" Target="http://photoeverywhere.co.uk/east/fiji/slides/tropical_water.htm"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s://reviewtoaction.org/content/committee-facilitation-guide"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hyperlink" Target="https://www.cdc.gov/reproductivehealth/maternal-mortality/pregnancy-mortality-surveillance-system.htm" TargetMode="External"/><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hyperlink" Target="https://www.cdc.gov/reproductivehealth/maternal-mortality/pregnancy-mortality-surveillance-system.htm"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2.xml"/><Relationship Id="rId5" Type="http://schemas.openxmlformats.org/officeDocument/2006/relationships/image" Target="../media/image15.png"/><Relationship Id="rId4" Type="http://schemas.openxmlformats.org/officeDocument/2006/relationships/hyperlink" Target="https://www.cdc.gov/mmwr/volumes/68/wr/mm6835a3.htm?s_cid=mm6835a3_w"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84523-299D-4209-A8C5-06CC28829FB2}"/>
              </a:ext>
            </a:extLst>
          </p:cNvPr>
          <p:cNvSpPr>
            <a:spLocks noGrp="1"/>
          </p:cNvSpPr>
          <p:nvPr>
            <p:ph type="ctrTitle"/>
          </p:nvPr>
        </p:nvSpPr>
        <p:spPr>
          <a:xfrm>
            <a:off x="1304488" y="2523650"/>
            <a:ext cx="9583024" cy="1537711"/>
          </a:xfrm>
        </p:spPr>
        <p:txBody>
          <a:bodyPr>
            <a:normAutofit/>
          </a:bodyPr>
          <a:lstStyle/>
          <a:p>
            <a:r>
              <a:rPr lang="en-US" sz="4000" b="1" dirty="0">
                <a:solidFill>
                  <a:srgbClr val="005DAA"/>
                </a:solidFill>
                <a:latin typeface="Calibri" pitchFamily="34" charset="0"/>
              </a:rPr>
              <a:t>&lt;</a:t>
            </a:r>
            <a:r>
              <a:rPr lang="en-US" sz="4000" b="1" dirty="0">
                <a:solidFill>
                  <a:srgbClr val="FF0000"/>
                </a:solidFill>
                <a:latin typeface="Calibri" pitchFamily="34" charset="0"/>
              </a:rPr>
              <a:t>state</a:t>
            </a:r>
            <a:r>
              <a:rPr lang="en-US" sz="4000" b="1" dirty="0">
                <a:solidFill>
                  <a:srgbClr val="005DAA"/>
                </a:solidFill>
                <a:latin typeface="Calibri" pitchFamily="34" charset="0"/>
              </a:rPr>
              <a:t>&gt; Maternal Mortality Review Committee Member Orientation</a:t>
            </a:r>
          </a:p>
        </p:txBody>
      </p:sp>
    </p:spTree>
    <p:extLst>
      <p:ext uri="{BB962C8B-B14F-4D97-AF65-F5344CB8AC3E}">
        <p14:creationId xmlns:p14="http://schemas.microsoft.com/office/powerpoint/2010/main" val="38764262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E4E38-4BD2-4046-814B-C6FF820F01F4}"/>
              </a:ext>
            </a:extLst>
          </p:cNvPr>
          <p:cNvSpPr>
            <a:spLocks noGrp="1"/>
          </p:cNvSpPr>
          <p:nvPr>
            <p:ph type="title"/>
          </p:nvPr>
        </p:nvSpPr>
        <p:spPr/>
        <p:txBody>
          <a:bodyPr>
            <a:normAutofit/>
          </a:bodyPr>
          <a:lstStyle/>
          <a:p>
            <a:r>
              <a:rPr lang="en-US" sz="3600" b="1" dirty="0">
                <a:solidFill>
                  <a:srgbClr val="005DAA"/>
                </a:solidFill>
                <a:latin typeface="Calibri" pitchFamily="34" charset="0"/>
              </a:rPr>
              <a:t>Data From 14 MMRCs (2008-2017)</a:t>
            </a:r>
            <a:endParaRPr lang="en-US" sz="3600" dirty="0"/>
          </a:p>
        </p:txBody>
      </p:sp>
      <p:sp>
        <p:nvSpPr>
          <p:cNvPr id="3" name="Content Placeholder 2">
            <a:extLst>
              <a:ext uri="{FF2B5EF4-FFF2-40B4-BE49-F238E27FC236}">
                <a16:creationId xmlns:a16="http://schemas.microsoft.com/office/drawing/2014/main" id="{A019279F-6F20-49B8-BAA1-DBE8B1FEDFEE}"/>
              </a:ext>
            </a:extLst>
          </p:cNvPr>
          <p:cNvSpPr txBox="1">
            <a:spLocks/>
          </p:cNvSpPr>
          <p:nvPr/>
        </p:nvSpPr>
        <p:spPr>
          <a:xfrm>
            <a:off x="538249" y="1498512"/>
            <a:ext cx="11115502" cy="454020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r>
              <a:rPr lang="en-US" dirty="0"/>
              <a:t>Approximately 1 in 3 deaths among women during or within a year of pregnancy were pregnancy-related.</a:t>
            </a:r>
            <a:br>
              <a:rPr lang="en-US" dirty="0"/>
            </a:br>
            <a:endParaRPr lang="en-US" dirty="0"/>
          </a:p>
          <a:p>
            <a:r>
              <a:rPr lang="en-US" dirty="0"/>
              <a:t>Leading causes of pregnancy-related deaths varied by race/ethnicity.</a:t>
            </a:r>
            <a:br>
              <a:rPr lang="en-US" dirty="0"/>
            </a:br>
            <a:endParaRPr lang="en-US" dirty="0"/>
          </a:p>
          <a:p>
            <a:r>
              <a:rPr lang="en-US" dirty="0"/>
              <a:t>2 out of 3 deaths were determined to be preventable.</a:t>
            </a:r>
          </a:p>
          <a:p>
            <a:endParaRPr lang="en-US" sz="2000" dirty="0"/>
          </a:p>
        </p:txBody>
      </p:sp>
      <p:sp>
        <p:nvSpPr>
          <p:cNvPr id="4" name="Rectangle 3">
            <a:extLst>
              <a:ext uri="{FF2B5EF4-FFF2-40B4-BE49-F238E27FC236}">
                <a16:creationId xmlns:a16="http://schemas.microsoft.com/office/drawing/2014/main" id="{172D81F3-B002-45C6-915F-23B058A11270}"/>
              </a:ext>
            </a:extLst>
          </p:cNvPr>
          <p:cNvSpPr/>
          <p:nvPr/>
        </p:nvSpPr>
        <p:spPr>
          <a:xfrm>
            <a:off x="1651518" y="6396335"/>
            <a:ext cx="10540482" cy="461665"/>
          </a:xfrm>
          <a:prstGeom prst="rect">
            <a:avLst/>
          </a:prstGeom>
        </p:spPr>
        <p:txBody>
          <a:bodyPr wrap="square">
            <a:spAutoFit/>
          </a:bodyPr>
          <a:lstStyle/>
          <a:p>
            <a:pPr algn="ctr"/>
            <a:r>
              <a:rPr lang="en-US" sz="1200" dirty="0"/>
              <a:t>Sourced from: Davis, NL., Smoots AN., Goodman DA. Pregnancy-Related Deaths: Data from 14 U.S. Maternal Mortality Review Committees, 2008-2017</a:t>
            </a:r>
          </a:p>
          <a:p>
            <a:pPr algn="ctr"/>
            <a:r>
              <a:rPr lang="en-US" sz="1200" dirty="0">
                <a:hlinkClick r:id="rId3"/>
              </a:rPr>
              <a:t>https://www.cdc.gov/reproductivehealth/maternal-mortality/erase-mm/mmr-data-brief.html</a:t>
            </a:r>
            <a:r>
              <a:rPr lang="en-US" sz="1200" dirty="0"/>
              <a:t> </a:t>
            </a:r>
          </a:p>
        </p:txBody>
      </p:sp>
    </p:spTree>
    <p:extLst>
      <p:ext uri="{BB962C8B-B14F-4D97-AF65-F5344CB8AC3E}">
        <p14:creationId xmlns:p14="http://schemas.microsoft.com/office/powerpoint/2010/main" val="972920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0EBC122-F41D-46C9-A64D-8FCA9826FA90}"/>
              </a:ext>
            </a:extLst>
          </p:cNvPr>
          <p:cNvSpPr>
            <a:spLocks noGrp="1"/>
          </p:cNvSpPr>
          <p:nvPr>
            <p:ph type="title"/>
          </p:nvPr>
        </p:nvSpPr>
        <p:spPr/>
        <p:txBody>
          <a:bodyPr>
            <a:normAutofit/>
          </a:bodyPr>
          <a:lstStyle/>
          <a:p>
            <a:r>
              <a:rPr lang="en-US" sz="4000" b="1" dirty="0">
                <a:solidFill>
                  <a:srgbClr val="005DAA"/>
                </a:solidFill>
                <a:latin typeface="Calibri" pitchFamily="34" charset="0"/>
              </a:rPr>
              <a:t>&lt;</a:t>
            </a:r>
            <a:r>
              <a:rPr lang="en-US" sz="4000" b="1" dirty="0">
                <a:solidFill>
                  <a:srgbClr val="FF0000"/>
                </a:solidFill>
                <a:latin typeface="Calibri" pitchFamily="34" charset="0"/>
              </a:rPr>
              <a:t>state</a:t>
            </a:r>
            <a:r>
              <a:rPr lang="en-US" sz="4000" b="1" dirty="0">
                <a:solidFill>
                  <a:srgbClr val="005DAA"/>
                </a:solidFill>
                <a:latin typeface="Calibri" pitchFamily="34" charset="0"/>
              </a:rPr>
              <a:t>&gt;-specific Data</a:t>
            </a:r>
            <a:endParaRPr lang="en-US" sz="4000" dirty="0">
              <a:latin typeface="+mn-lt"/>
            </a:endParaRPr>
          </a:p>
        </p:txBody>
      </p:sp>
      <p:sp>
        <p:nvSpPr>
          <p:cNvPr id="2" name="Content Placeholder 1">
            <a:extLst>
              <a:ext uri="{FF2B5EF4-FFF2-40B4-BE49-F238E27FC236}">
                <a16:creationId xmlns:a16="http://schemas.microsoft.com/office/drawing/2014/main" id="{A50394A7-3E09-4989-BE9D-CCE06792F774}"/>
              </a:ext>
            </a:extLst>
          </p:cNvPr>
          <p:cNvSpPr>
            <a:spLocks noGrp="1"/>
          </p:cNvSpPr>
          <p:nvPr>
            <p:ph idx="1"/>
          </p:nvPr>
        </p:nvSpPr>
        <p:spPr/>
        <p:txBody>
          <a:bodyPr/>
          <a:lstStyle/>
          <a:p>
            <a:pPr marL="0" indent="0">
              <a:buNone/>
            </a:pPr>
            <a:r>
              <a:rPr lang="en-US" i="1" dirty="0"/>
              <a:t>Enter corresponding slides from recent analyses and reports, see notes for further consideration on state-specific data to present, as relevant </a:t>
            </a:r>
          </a:p>
          <a:p>
            <a:endParaRPr lang="en-US" dirty="0"/>
          </a:p>
        </p:txBody>
      </p:sp>
    </p:spTree>
    <p:extLst>
      <p:ext uri="{BB962C8B-B14F-4D97-AF65-F5344CB8AC3E}">
        <p14:creationId xmlns:p14="http://schemas.microsoft.com/office/powerpoint/2010/main" val="1631680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a:graphicFrameLocks noChangeAspect="1"/>
          </p:cNvGraphicFramePr>
          <p:nvPr>
            <p:extLst>
              <p:ext uri="{D42A27DB-BD31-4B8C-83A1-F6EECF244321}">
                <p14:modId xmlns:p14="http://schemas.microsoft.com/office/powerpoint/2010/main" val="1542536980"/>
              </p:ext>
            </p:extLst>
          </p:nvPr>
        </p:nvGraphicFramePr>
        <p:xfrm>
          <a:off x="2255520" y="868680"/>
          <a:ext cx="7680960" cy="512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D97004A3-72DE-4A74-8959-28C3CA50DCA7}"/>
              </a:ext>
            </a:extLst>
          </p:cNvPr>
          <p:cNvSpPr txBox="1"/>
          <p:nvPr/>
        </p:nvSpPr>
        <p:spPr>
          <a:xfrm>
            <a:off x="785527" y="479444"/>
            <a:ext cx="3850106" cy="646331"/>
          </a:xfrm>
          <a:prstGeom prst="rect">
            <a:avLst/>
          </a:prstGeom>
          <a:noFill/>
        </p:spPr>
        <p:txBody>
          <a:bodyPr wrap="square" rtlCol="0">
            <a:spAutoFit/>
          </a:bodyPr>
          <a:lstStyle/>
          <a:p>
            <a:r>
              <a:rPr lang="en-US" sz="3600" b="1" dirty="0">
                <a:solidFill>
                  <a:srgbClr val="005DAA"/>
                </a:solidFill>
                <a:latin typeface="Calibri" pitchFamily="34" charset="0"/>
                <a:ea typeface="+mj-ea"/>
                <a:cs typeface="+mj-cs"/>
              </a:rPr>
              <a:t>Impact</a:t>
            </a:r>
          </a:p>
        </p:txBody>
      </p:sp>
      <p:sp>
        <p:nvSpPr>
          <p:cNvPr id="5" name="Rectangle 4">
            <a:extLst>
              <a:ext uri="{FF2B5EF4-FFF2-40B4-BE49-F238E27FC236}">
                <a16:creationId xmlns:a16="http://schemas.microsoft.com/office/drawing/2014/main" id="{C816E99C-A2F5-4397-A00E-B8637E617AA7}"/>
              </a:ext>
            </a:extLst>
          </p:cNvPr>
          <p:cNvSpPr/>
          <p:nvPr/>
        </p:nvSpPr>
        <p:spPr>
          <a:xfrm>
            <a:off x="-104931" y="6318596"/>
            <a:ext cx="12192000" cy="461665"/>
          </a:xfrm>
          <a:prstGeom prst="rect">
            <a:avLst/>
          </a:prstGeom>
        </p:spPr>
        <p:txBody>
          <a:bodyPr wrap="square">
            <a:spAutoFit/>
          </a:bodyPr>
          <a:lstStyle/>
          <a:p>
            <a:pPr algn="r"/>
            <a:r>
              <a:rPr lang="en-US" sz="1200" dirty="0"/>
              <a:t>Sourced from: Building U.S. Capacity to Review and Prevent Maternal Deaths. (2018). Report from nine maternal mortality review committees.</a:t>
            </a:r>
          </a:p>
          <a:p>
            <a:pPr algn="r"/>
            <a:r>
              <a:rPr lang="en-US" sz="1200" dirty="0">
                <a:hlinkClick r:id="rId8"/>
              </a:rPr>
              <a:t>http://reviewtoaction.org/Report_from_Nine_MMRCs</a:t>
            </a:r>
            <a:r>
              <a:rPr lang="en-US" sz="1200" dirty="0"/>
              <a:t> </a:t>
            </a:r>
          </a:p>
        </p:txBody>
      </p:sp>
    </p:spTree>
    <p:extLst>
      <p:ext uri="{BB962C8B-B14F-4D97-AF65-F5344CB8AC3E}">
        <p14:creationId xmlns:p14="http://schemas.microsoft.com/office/powerpoint/2010/main" val="2356119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a:graphicFrameLocks noChangeAspect="1"/>
          </p:cNvGraphicFramePr>
          <p:nvPr>
            <p:extLst>
              <p:ext uri="{D42A27DB-BD31-4B8C-83A1-F6EECF244321}">
                <p14:modId xmlns:p14="http://schemas.microsoft.com/office/powerpoint/2010/main" val="3296156264"/>
              </p:ext>
            </p:extLst>
          </p:nvPr>
        </p:nvGraphicFramePr>
        <p:xfrm>
          <a:off x="2373695" y="847932"/>
          <a:ext cx="7680960" cy="512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p:cNvGraphicFramePr/>
          <p:nvPr>
            <p:extLst>
              <p:ext uri="{D42A27DB-BD31-4B8C-83A1-F6EECF244321}">
                <p14:modId xmlns:p14="http://schemas.microsoft.com/office/powerpoint/2010/main" val="3306926383"/>
              </p:ext>
            </p:extLst>
          </p:nvPr>
        </p:nvGraphicFramePr>
        <p:xfrm>
          <a:off x="4185747" y="792851"/>
          <a:ext cx="6601437"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Down Arrow 4"/>
          <p:cNvSpPr/>
          <p:nvPr/>
        </p:nvSpPr>
        <p:spPr>
          <a:xfrm rot="2244828">
            <a:off x="2519995" y="784550"/>
            <a:ext cx="2450726" cy="3722791"/>
          </a:xfrm>
          <a:prstGeom prst="downArrow">
            <a:avLst/>
          </a:prstGeom>
          <a:solidFill>
            <a:schemeClr val="bg2">
              <a:lumMod val="2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solidFill>
                  <a:schemeClr val="bg1"/>
                </a:solidFill>
                <a:latin typeface="Work Sans Light"/>
              </a:rPr>
              <a:t>Cascading Effects of Review Committee Actions</a:t>
            </a:r>
          </a:p>
        </p:txBody>
      </p:sp>
      <p:sp>
        <p:nvSpPr>
          <p:cNvPr id="6" name="TextBox 5">
            <a:extLst>
              <a:ext uri="{FF2B5EF4-FFF2-40B4-BE49-F238E27FC236}">
                <a16:creationId xmlns:a16="http://schemas.microsoft.com/office/drawing/2014/main" id="{8E7C670C-A917-4862-A42D-7B165D118E82}"/>
              </a:ext>
            </a:extLst>
          </p:cNvPr>
          <p:cNvSpPr txBox="1"/>
          <p:nvPr/>
        </p:nvSpPr>
        <p:spPr>
          <a:xfrm>
            <a:off x="448642" y="569739"/>
            <a:ext cx="3850106" cy="646331"/>
          </a:xfrm>
          <a:prstGeom prst="rect">
            <a:avLst/>
          </a:prstGeom>
          <a:noFill/>
        </p:spPr>
        <p:txBody>
          <a:bodyPr wrap="square" rtlCol="0">
            <a:spAutoFit/>
          </a:bodyPr>
          <a:lstStyle/>
          <a:p>
            <a:r>
              <a:rPr lang="en-US" sz="3600" b="1" dirty="0">
                <a:solidFill>
                  <a:srgbClr val="005DAA"/>
                </a:solidFill>
                <a:latin typeface="Calibri" pitchFamily="34" charset="0"/>
                <a:ea typeface="+mj-ea"/>
                <a:cs typeface="+mj-cs"/>
              </a:rPr>
              <a:t>Impact</a:t>
            </a:r>
          </a:p>
        </p:txBody>
      </p:sp>
      <p:sp>
        <p:nvSpPr>
          <p:cNvPr id="7" name="Rectangle 6">
            <a:extLst>
              <a:ext uri="{FF2B5EF4-FFF2-40B4-BE49-F238E27FC236}">
                <a16:creationId xmlns:a16="http://schemas.microsoft.com/office/drawing/2014/main" id="{08EA3BCB-1C93-4DE1-813C-14796600FDF9}"/>
              </a:ext>
            </a:extLst>
          </p:cNvPr>
          <p:cNvSpPr/>
          <p:nvPr/>
        </p:nvSpPr>
        <p:spPr>
          <a:xfrm>
            <a:off x="0" y="6288261"/>
            <a:ext cx="12192000" cy="461665"/>
          </a:xfrm>
          <a:prstGeom prst="rect">
            <a:avLst/>
          </a:prstGeom>
        </p:spPr>
        <p:txBody>
          <a:bodyPr wrap="square">
            <a:spAutoFit/>
          </a:bodyPr>
          <a:lstStyle/>
          <a:p>
            <a:pPr algn="r"/>
            <a:r>
              <a:rPr lang="en-US" sz="1200" dirty="0"/>
              <a:t>Sourced from: Building U.S. Capacity to Review and Prevent Maternal Deaths. (2018). Report from nine maternal mortality review committees. </a:t>
            </a:r>
            <a:r>
              <a:rPr lang="en-US" sz="1200" dirty="0">
                <a:hlinkClick r:id="rId13"/>
              </a:rPr>
              <a:t>http://reviewtoaction.org/Report_from_Nine_MMRCs</a:t>
            </a:r>
            <a:r>
              <a:rPr lang="en-US" sz="1200" dirty="0"/>
              <a:t> </a:t>
            </a:r>
          </a:p>
        </p:txBody>
      </p:sp>
    </p:spTree>
    <p:extLst>
      <p:ext uri="{BB962C8B-B14F-4D97-AF65-F5344CB8AC3E}">
        <p14:creationId xmlns:p14="http://schemas.microsoft.com/office/powerpoint/2010/main" val="2547546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9B853-DEE6-446F-BEA4-01F8D960C429}"/>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BC575C2F-076F-4023-9C0B-136DD87AE36F}"/>
              </a:ext>
            </a:extLst>
          </p:cNvPr>
          <p:cNvSpPr>
            <a:spLocks noGrp="1"/>
          </p:cNvSpPr>
          <p:nvPr>
            <p:ph idx="1"/>
          </p:nvPr>
        </p:nvSpPr>
        <p:spPr/>
        <p:txBody>
          <a:bodyPr>
            <a:normAutofit/>
          </a:bodyPr>
          <a:lstStyle/>
          <a:p>
            <a:endParaRPr lang="en-US" dirty="0"/>
          </a:p>
          <a:p>
            <a:endParaRPr lang="en-US" dirty="0"/>
          </a:p>
          <a:p>
            <a:endParaRPr lang="en-US" dirty="0"/>
          </a:p>
          <a:p>
            <a:endParaRPr lang="en-US" dirty="0"/>
          </a:p>
          <a:p>
            <a:endParaRPr lang="en-US" dirty="0"/>
          </a:p>
          <a:p>
            <a:endParaRPr lang="en-US" dirty="0"/>
          </a:p>
          <a:p>
            <a:pPr marL="0" indent="0">
              <a:buNone/>
            </a:pPr>
            <a:r>
              <a:rPr lang="en-US" sz="3600" b="1" dirty="0">
                <a:solidFill>
                  <a:srgbClr val="005DAA"/>
                </a:solidFill>
                <a:latin typeface="Calibri" pitchFamily="34" charset="0"/>
                <a:ea typeface="+mj-ea"/>
                <a:cs typeface="+mj-cs"/>
              </a:rPr>
              <a:t>Authorities and Protections</a:t>
            </a:r>
          </a:p>
          <a:p>
            <a:pPr marL="0" indent="0">
              <a:buNone/>
            </a:pPr>
            <a:r>
              <a:rPr lang="en-US" sz="1600" i="1" dirty="0">
                <a:solidFill>
                  <a:srgbClr val="005DAA"/>
                </a:solidFill>
                <a:latin typeface="Calibri" pitchFamily="34" charset="0"/>
                <a:ea typeface="+mj-ea"/>
                <a:cs typeface="+mj-cs"/>
              </a:rPr>
              <a:t>(enter corresponding slides, as appropriate)</a:t>
            </a:r>
          </a:p>
        </p:txBody>
      </p:sp>
    </p:spTree>
    <p:extLst>
      <p:ext uri="{BB962C8B-B14F-4D97-AF65-F5344CB8AC3E}">
        <p14:creationId xmlns:p14="http://schemas.microsoft.com/office/powerpoint/2010/main" val="2859445710"/>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1B49C-4CD6-4406-9D59-BC45F4BE71BB}"/>
              </a:ext>
            </a:extLst>
          </p:cNvPr>
          <p:cNvSpPr>
            <a:spLocks noGrp="1"/>
          </p:cNvSpPr>
          <p:nvPr>
            <p:ph type="title"/>
          </p:nvPr>
        </p:nvSpPr>
        <p:spPr/>
        <p:txBody>
          <a:bodyPr>
            <a:normAutofit/>
          </a:bodyPr>
          <a:lstStyle/>
          <a:p>
            <a:r>
              <a:rPr lang="en-US" sz="3600" b="1" dirty="0">
                <a:solidFill>
                  <a:srgbClr val="005DAA"/>
                </a:solidFill>
                <a:latin typeface="Calibri" pitchFamily="34" charset="0"/>
              </a:rPr>
              <a:t>Authorities and Protections</a:t>
            </a:r>
          </a:p>
        </p:txBody>
      </p:sp>
      <p:sp>
        <p:nvSpPr>
          <p:cNvPr id="3" name="Content Placeholder 2">
            <a:extLst>
              <a:ext uri="{FF2B5EF4-FFF2-40B4-BE49-F238E27FC236}">
                <a16:creationId xmlns:a16="http://schemas.microsoft.com/office/drawing/2014/main" id="{2BE36F43-E9F3-41D0-A1F6-46C95D5D6CEE}"/>
              </a:ext>
            </a:extLst>
          </p:cNvPr>
          <p:cNvSpPr>
            <a:spLocks noGrp="1"/>
          </p:cNvSpPr>
          <p:nvPr>
            <p:ph idx="1"/>
          </p:nvPr>
        </p:nvSpPr>
        <p:spPr/>
        <p:txBody>
          <a:bodyPr/>
          <a:lstStyle/>
          <a:p>
            <a:pPr marL="0" indent="0">
              <a:buNone/>
            </a:pPr>
            <a:r>
              <a:rPr lang="en-US" dirty="0"/>
              <a:t>The maternal mortality review is conducted pursuant to [</a:t>
            </a:r>
            <a:r>
              <a:rPr lang="en-US" dirty="0">
                <a:solidFill>
                  <a:srgbClr val="FF0000"/>
                </a:solidFill>
              </a:rPr>
              <a:t>§______</a:t>
            </a:r>
            <a:r>
              <a:rPr lang="en-US" dirty="0"/>
              <a:t>] and Department of Public Health rules and regulations pertaining to the reporting of selected causes of mortality in &lt;</a:t>
            </a:r>
            <a:r>
              <a:rPr lang="en-US" dirty="0">
                <a:solidFill>
                  <a:srgbClr val="FF0000"/>
                </a:solidFill>
              </a:rPr>
              <a:t>state</a:t>
            </a:r>
            <a:r>
              <a:rPr lang="en-US" dirty="0"/>
              <a:t>&gt;. The Department may have access to medical records of fatalities that occur in association with pregnancy or for up to one year from the end of pregnancy.</a:t>
            </a:r>
          </a:p>
        </p:txBody>
      </p:sp>
    </p:spTree>
    <p:extLst>
      <p:ext uri="{BB962C8B-B14F-4D97-AF65-F5344CB8AC3E}">
        <p14:creationId xmlns:p14="http://schemas.microsoft.com/office/powerpoint/2010/main" val="10801238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EBF168-22E6-488C-8CF3-49AA25CD7C8F}"/>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pPr marL="0" indent="0">
              <a:buNone/>
            </a:pPr>
            <a:r>
              <a:rPr lang="en-US" sz="3600" b="1" dirty="0">
                <a:solidFill>
                  <a:srgbClr val="005DAA"/>
                </a:solidFill>
                <a:latin typeface="Calibri" pitchFamily="34" charset="0"/>
                <a:ea typeface="+mj-ea"/>
                <a:cs typeface="+mj-cs"/>
              </a:rPr>
              <a:t>Overview of the Review Committee Process</a:t>
            </a:r>
          </a:p>
        </p:txBody>
      </p:sp>
    </p:spTree>
    <p:extLst>
      <p:ext uri="{BB962C8B-B14F-4D97-AF65-F5344CB8AC3E}">
        <p14:creationId xmlns:p14="http://schemas.microsoft.com/office/powerpoint/2010/main" val="21197691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6EC81-E6DF-4CCC-9A38-DBEB2A54004A}"/>
              </a:ext>
            </a:extLst>
          </p:cNvPr>
          <p:cNvSpPr>
            <a:spLocks noGrp="1"/>
          </p:cNvSpPr>
          <p:nvPr>
            <p:ph type="title" idx="4294967295"/>
          </p:nvPr>
        </p:nvSpPr>
        <p:spPr>
          <a:xfrm>
            <a:off x="5727031" y="324515"/>
            <a:ext cx="5551173" cy="1143000"/>
          </a:xfrm>
        </p:spPr>
        <p:txBody>
          <a:bodyPr>
            <a:normAutofit/>
          </a:bodyPr>
          <a:lstStyle/>
          <a:p>
            <a:r>
              <a:rPr lang="en-US" sz="3600" b="1" dirty="0">
                <a:solidFill>
                  <a:srgbClr val="005DAA"/>
                </a:solidFill>
                <a:latin typeface="Calibri" pitchFamily="34" charset="0"/>
              </a:rPr>
              <a:t>MMRCs: Not new</a:t>
            </a:r>
            <a:endParaRPr lang="en-US" sz="3600" dirty="0">
              <a:latin typeface="+mn-lt"/>
            </a:endParaRPr>
          </a:p>
        </p:txBody>
      </p:sp>
      <p:pic>
        <p:nvPicPr>
          <p:cNvPr id="18" name="Picture 2">
            <a:extLst>
              <a:ext uri="{FF2B5EF4-FFF2-40B4-BE49-F238E27FC236}">
                <a16:creationId xmlns:a16="http://schemas.microsoft.com/office/drawing/2014/main" id="{9D3A6618-834D-434B-9980-598524032A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4626" y="2601333"/>
            <a:ext cx="6490648" cy="1655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a:extLst>
              <a:ext uri="{FF2B5EF4-FFF2-40B4-BE49-F238E27FC236}">
                <a16:creationId xmlns:a16="http://schemas.microsoft.com/office/drawing/2014/main" id="{B4DEC780-DF54-40BC-8531-55F8A06D0213}"/>
              </a:ext>
            </a:extLst>
          </p:cNvPr>
          <p:cNvPicPr>
            <a:picLocks noChangeAspect="1"/>
          </p:cNvPicPr>
          <p:nvPr/>
        </p:nvPicPr>
        <p:blipFill>
          <a:blip r:embed="rId4"/>
          <a:stretch>
            <a:fillRect/>
          </a:stretch>
        </p:blipFill>
        <p:spPr>
          <a:xfrm>
            <a:off x="723296" y="830876"/>
            <a:ext cx="3302604" cy="5196247"/>
          </a:xfrm>
          <a:prstGeom prst="rect">
            <a:avLst/>
          </a:prstGeom>
        </p:spPr>
      </p:pic>
    </p:spTree>
    <p:extLst>
      <p:ext uri="{BB962C8B-B14F-4D97-AF65-F5344CB8AC3E}">
        <p14:creationId xmlns:p14="http://schemas.microsoft.com/office/powerpoint/2010/main" val="550895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15">
            <a:extLst>
              <a:ext uri="{FF2B5EF4-FFF2-40B4-BE49-F238E27FC236}">
                <a16:creationId xmlns:a16="http://schemas.microsoft.com/office/drawing/2014/main" id="{F3D6030A-90B1-4AB3-BDAA-AD8F5C2BFD2D}"/>
              </a:ext>
            </a:extLst>
          </p:cNvPr>
          <p:cNvGraphicFramePr>
            <a:graphicFrameLocks noGrp="1"/>
          </p:cNvGraphicFramePr>
          <p:nvPr>
            <p:extLst>
              <p:ext uri="{D42A27DB-BD31-4B8C-83A1-F6EECF244321}">
                <p14:modId xmlns:p14="http://schemas.microsoft.com/office/powerpoint/2010/main" val="477882956"/>
              </p:ext>
            </p:extLst>
          </p:nvPr>
        </p:nvGraphicFramePr>
        <p:xfrm>
          <a:off x="2006011" y="989131"/>
          <a:ext cx="9909544" cy="914400"/>
        </p:xfrm>
        <a:graphic>
          <a:graphicData uri="http://schemas.openxmlformats.org/drawingml/2006/table">
            <a:tbl>
              <a:tblPr firstRow="1" bandRow="1">
                <a:tableStyleId>{5C22544A-7EE6-4342-B048-85BDC9FD1C3A}</a:tableStyleId>
              </a:tblPr>
              <a:tblGrid>
                <a:gridCol w="2402957">
                  <a:extLst>
                    <a:ext uri="{9D8B030D-6E8A-4147-A177-3AD203B41FA5}">
                      <a16:colId xmlns:a16="http://schemas.microsoft.com/office/drawing/2014/main" val="2470570194"/>
                    </a:ext>
                  </a:extLst>
                </a:gridCol>
                <a:gridCol w="3104707">
                  <a:extLst>
                    <a:ext uri="{9D8B030D-6E8A-4147-A177-3AD203B41FA5}">
                      <a16:colId xmlns:a16="http://schemas.microsoft.com/office/drawing/2014/main" val="3201925143"/>
                    </a:ext>
                  </a:extLst>
                </a:gridCol>
                <a:gridCol w="4401880">
                  <a:extLst>
                    <a:ext uri="{9D8B030D-6E8A-4147-A177-3AD203B41FA5}">
                      <a16:colId xmlns:a16="http://schemas.microsoft.com/office/drawing/2014/main" val="4238368664"/>
                    </a:ext>
                  </a:extLst>
                </a:gridCol>
              </a:tblGrid>
              <a:tr h="843638">
                <a:tc>
                  <a:txBody>
                    <a:bodyPr/>
                    <a:lstStyle/>
                    <a:p>
                      <a:pPr algn="ctr"/>
                      <a:r>
                        <a:rPr lang="en-US" sz="1800" b="0" i="0" dirty="0">
                          <a:latin typeface="+mn-lt"/>
                          <a:ea typeface="Work Sans Medium" charset="0"/>
                          <a:cs typeface="Work Sans Medium" charset="0"/>
                        </a:rPr>
                        <a:t>CDC – National</a:t>
                      </a:r>
                      <a:r>
                        <a:rPr lang="en-US" sz="1800" b="0" i="0" baseline="0" dirty="0">
                          <a:latin typeface="+mn-lt"/>
                          <a:ea typeface="Work Sans Medium" charset="0"/>
                          <a:cs typeface="Work Sans Medium" charset="0"/>
                        </a:rPr>
                        <a:t> Center for Health Statistics (NCHS)</a:t>
                      </a:r>
                      <a:endParaRPr lang="en-US" sz="1800" b="0" i="0" dirty="0">
                        <a:latin typeface="+mn-lt"/>
                        <a:ea typeface="Work Sans Medium" charset="0"/>
                        <a:cs typeface="Work Sans Medium" charset="0"/>
                      </a:endParaRPr>
                    </a:p>
                  </a:txBody>
                  <a:tcPr marL="68580" marR="68580" marT="34290" marB="34290" anchor="ctr">
                    <a:solidFill>
                      <a:srgbClr val="341955"/>
                    </a:solidFill>
                  </a:tcPr>
                </a:tc>
                <a:tc>
                  <a:txBody>
                    <a:bodyPr/>
                    <a:lstStyle/>
                    <a:p>
                      <a:pPr algn="ctr"/>
                      <a:r>
                        <a:rPr lang="en-US" sz="1800" b="0" i="0" dirty="0">
                          <a:latin typeface="+mn-lt"/>
                          <a:ea typeface="Work Sans Medium" charset="0"/>
                          <a:cs typeface="Work Sans Medium" charset="0"/>
                        </a:rPr>
                        <a:t>CDC – Pregnancy Mortality Surveillance System (PMSS)</a:t>
                      </a:r>
                    </a:p>
                  </a:txBody>
                  <a:tcPr marL="68580" marR="68580" marT="34290" marB="34290" anchor="ctr">
                    <a:solidFill>
                      <a:srgbClr val="34195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dirty="0">
                        <a:latin typeface="+mn-lt"/>
                        <a:ea typeface="Work Sans Medium" charset="0"/>
                        <a:cs typeface="Work Sans Medium"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i="0" dirty="0">
                          <a:latin typeface="+mn-lt"/>
                          <a:ea typeface="Work Sans Medium" charset="0"/>
                          <a:cs typeface="Work Sans Medium" charset="0"/>
                        </a:rPr>
                        <a:t>Maternal</a:t>
                      </a:r>
                      <a:r>
                        <a:rPr lang="en-US" sz="1800" b="0" i="0" baseline="0" dirty="0">
                          <a:latin typeface="+mn-lt"/>
                          <a:ea typeface="Work Sans Medium" charset="0"/>
                          <a:cs typeface="Work Sans Medium" charset="0"/>
                        </a:rPr>
                        <a:t> Mortality Review Committees</a:t>
                      </a:r>
                      <a:endParaRPr lang="en-US" sz="1800" b="0" i="0" dirty="0">
                        <a:latin typeface="+mn-lt"/>
                        <a:ea typeface="Work Sans Medium" charset="0"/>
                        <a:cs typeface="Work Sans Medium" charset="0"/>
                      </a:endParaRPr>
                    </a:p>
                    <a:p>
                      <a:pPr algn="ctr"/>
                      <a:endParaRPr lang="en-US" sz="1800" dirty="0">
                        <a:latin typeface="+mn-lt"/>
                      </a:endParaRPr>
                    </a:p>
                  </a:txBody>
                  <a:tcPr>
                    <a:solidFill>
                      <a:srgbClr val="341955"/>
                    </a:solidFill>
                  </a:tcPr>
                </a:tc>
                <a:extLst>
                  <a:ext uri="{0D108BD9-81ED-4DB2-BD59-A6C34878D82A}">
                    <a16:rowId xmlns:a16="http://schemas.microsoft.com/office/drawing/2014/main" val="3094370287"/>
                  </a:ext>
                </a:extLst>
              </a:tr>
            </a:tbl>
          </a:graphicData>
        </a:graphic>
      </p:graphicFrame>
      <p:graphicFrame>
        <p:nvGraphicFramePr>
          <p:cNvPr id="21" name="Content Placeholder 20">
            <a:extLst>
              <a:ext uri="{FF2B5EF4-FFF2-40B4-BE49-F238E27FC236}">
                <a16:creationId xmlns:a16="http://schemas.microsoft.com/office/drawing/2014/main" id="{C6354A15-5186-416B-9182-8A504D483B3E}"/>
              </a:ext>
            </a:extLst>
          </p:cNvPr>
          <p:cNvGraphicFramePr>
            <a:graphicFrameLocks noGrp="1"/>
          </p:cNvGraphicFramePr>
          <p:nvPr>
            <p:ph idx="1"/>
            <p:extLst>
              <p:ext uri="{D42A27DB-BD31-4B8C-83A1-F6EECF244321}">
                <p14:modId xmlns:p14="http://schemas.microsoft.com/office/powerpoint/2010/main" val="2286999082"/>
              </p:ext>
            </p:extLst>
          </p:nvPr>
        </p:nvGraphicFramePr>
        <p:xfrm>
          <a:off x="326067" y="1903531"/>
          <a:ext cx="11589488" cy="4300559"/>
        </p:xfrm>
        <a:graphic>
          <a:graphicData uri="http://schemas.openxmlformats.org/drawingml/2006/table">
            <a:tbl>
              <a:tblPr firstRow="1" bandRow="1">
                <a:tableStyleId>{5C22544A-7EE6-4342-B048-85BDC9FD1C3A}</a:tableStyleId>
              </a:tblPr>
              <a:tblGrid>
                <a:gridCol w="1679944">
                  <a:extLst>
                    <a:ext uri="{9D8B030D-6E8A-4147-A177-3AD203B41FA5}">
                      <a16:colId xmlns:a16="http://schemas.microsoft.com/office/drawing/2014/main" val="1625561142"/>
                    </a:ext>
                  </a:extLst>
                </a:gridCol>
                <a:gridCol w="2402958">
                  <a:extLst>
                    <a:ext uri="{9D8B030D-6E8A-4147-A177-3AD203B41FA5}">
                      <a16:colId xmlns:a16="http://schemas.microsoft.com/office/drawing/2014/main" val="1042809357"/>
                    </a:ext>
                  </a:extLst>
                </a:gridCol>
                <a:gridCol w="3147237">
                  <a:extLst>
                    <a:ext uri="{9D8B030D-6E8A-4147-A177-3AD203B41FA5}">
                      <a16:colId xmlns:a16="http://schemas.microsoft.com/office/drawing/2014/main" val="2204826674"/>
                    </a:ext>
                  </a:extLst>
                </a:gridCol>
                <a:gridCol w="4359349">
                  <a:extLst>
                    <a:ext uri="{9D8B030D-6E8A-4147-A177-3AD203B41FA5}">
                      <a16:colId xmlns:a16="http://schemas.microsoft.com/office/drawing/2014/main" val="2291563333"/>
                    </a:ext>
                  </a:extLst>
                </a:gridCol>
              </a:tblGrid>
              <a:tr h="1211675">
                <a:tc>
                  <a:txBody>
                    <a:bodyPr/>
                    <a:lstStyle/>
                    <a:p>
                      <a:pPr algn="ctr"/>
                      <a:r>
                        <a:rPr lang="en-US" sz="1800" b="0" i="0" kern="1200" baseline="0" dirty="0">
                          <a:solidFill>
                            <a:schemeClr val="bg1"/>
                          </a:solidFill>
                          <a:latin typeface="+mn-lt"/>
                          <a:ea typeface="Work Sans Medium" charset="0"/>
                          <a:cs typeface="Work Sans Medium" charset="0"/>
                        </a:rPr>
                        <a:t>Data Source</a:t>
                      </a:r>
                    </a:p>
                  </a:txBody>
                  <a:tcPr marL="68580" marR="68580" marT="34290" marB="34290" anchor="ctr">
                    <a:solidFill>
                      <a:schemeClr val="tx2"/>
                    </a:solidFill>
                  </a:tcPr>
                </a:tc>
                <a:tc>
                  <a:txBody>
                    <a:bodyPr/>
                    <a:lstStyle/>
                    <a:p>
                      <a:pPr algn="ctr"/>
                      <a:r>
                        <a:rPr lang="en-US" sz="1800" b="0" i="0" kern="1200" dirty="0">
                          <a:solidFill>
                            <a:srgbClr val="341C54"/>
                          </a:solidFill>
                          <a:latin typeface="Work Sans Light" charset="0"/>
                          <a:ea typeface="Work Sans Light" charset="0"/>
                          <a:cs typeface="Work Sans Light" charset="0"/>
                        </a:rPr>
                        <a:t>Death certificates</a:t>
                      </a:r>
                    </a:p>
                  </a:txBody>
                  <a:tcPr marL="68580" marR="68580" marT="34290" marB="34290" anchor="ctr">
                    <a:solidFill>
                      <a:srgbClr val="EDE9FF"/>
                    </a:solidFill>
                  </a:tcPr>
                </a:tc>
                <a:tc>
                  <a:txBody>
                    <a:bodyPr/>
                    <a:lstStyle/>
                    <a:p>
                      <a:pPr algn="ctr"/>
                      <a:r>
                        <a:rPr lang="en-US" sz="1800" b="0" i="0" kern="1200" dirty="0">
                          <a:solidFill>
                            <a:srgbClr val="341C54"/>
                          </a:solidFill>
                          <a:latin typeface="Work Sans Light" charset="0"/>
                          <a:ea typeface="Work Sans Light" charset="0"/>
                          <a:cs typeface="Work Sans Light" charset="0"/>
                        </a:rPr>
                        <a:t>Death certificates linked to fetal death and birth certificates</a:t>
                      </a:r>
                    </a:p>
                  </a:txBody>
                  <a:tcPr marL="68580" marR="68580" marT="34290" marB="34290" anchor="ctr">
                    <a:solidFill>
                      <a:srgbClr val="EDE9FF"/>
                    </a:solidFill>
                  </a:tcPr>
                </a:tc>
                <a:tc>
                  <a:txBody>
                    <a:bodyPr/>
                    <a:lstStyle/>
                    <a:p>
                      <a:pPr algn="ctr"/>
                      <a:r>
                        <a:rPr lang="en-US" sz="1800" b="0" i="0" kern="1200" dirty="0">
                          <a:solidFill>
                            <a:srgbClr val="341C54"/>
                          </a:solidFill>
                          <a:latin typeface="Work Sans Light" charset="0"/>
                          <a:ea typeface="Work Sans Light" charset="0"/>
                          <a:cs typeface="Work Sans Light" charset="0"/>
                        </a:rPr>
                        <a:t>Death certificates linked to </a:t>
                      </a:r>
                      <a:r>
                        <a:rPr lang="en-US" sz="1800" b="1" i="0" kern="1200" dirty="0">
                          <a:solidFill>
                            <a:srgbClr val="341C54"/>
                          </a:solidFill>
                          <a:latin typeface="Work Sans Light" charset="0"/>
                          <a:ea typeface="Work Sans Light" charset="0"/>
                          <a:cs typeface="Work Sans Light" charset="0"/>
                        </a:rPr>
                        <a:t>fetal death and birth certificates, medical records, social service records, autopsy, informant interviews…</a:t>
                      </a:r>
                    </a:p>
                  </a:txBody>
                  <a:tcPr marL="68580" marR="68580" marT="34290" marB="34290" anchor="ctr">
                    <a:solidFill>
                      <a:srgbClr val="EDE9FF"/>
                    </a:solidFill>
                  </a:tcPr>
                </a:tc>
                <a:extLst>
                  <a:ext uri="{0D108BD9-81ED-4DB2-BD59-A6C34878D82A}">
                    <a16:rowId xmlns:a16="http://schemas.microsoft.com/office/drawing/2014/main" val="3071384384"/>
                  </a:ext>
                </a:extLst>
              </a:tr>
              <a:tr h="774377">
                <a:tc>
                  <a:txBody>
                    <a:bodyPr/>
                    <a:lstStyle/>
                    <a:p>
                      <a:pPr algn="ctr"/>
                      <a:r>
                        <a:rPr lang="en-US" sz="1800" b="0" i="0" kern="1200" baseline="0" dirty="0">
                          <a:solidFill>
                            <a:schemeClr val="bg1"/>
                          </a:solidFill>
                          <a:latin typeface="+mn-lt"/>
                          <a:ea typeface="Work Sans Medium" charset="0"/>
                          <a:cs typeface="Work Sans Medium" charset="0"/>
                        </a:rPr>
                        <a:t>Time Frame</a:t>
                      </a:r>
                    </a:p>
                  </a:txBody>
                  <a:tcPr marL="68580" marR="68580" marT="34290" marB="34290" anchor="ctr">
                    <a:solidFill>
                      <a:schemeClr val="tx2"/>
                    </a:solidFill>
                  </a:tcPr>
                </a:tc>
                <a:tc>
                  <a:txBody>
                    <a:bodyPr/>
                    <a:lstStyle/>
                    <a:p>
                      <a:pPr algn="ctr"/>
                      <a:r>
                        <a:rPr lang="en-US" sz="1800" b="0" i="0" kern="1200" dirty="0">
                          <a:solidFill>
                            <a:srgbClr val="341C54"/>
                          </a:solidFill>
                          <a:latin typeface="+mn-lt"/>
                          <a:ea typeface="Work Sans Light" charset="0"/>
                          <a:cs typeface="Work Sans Light" charset="0"/>
                        </a:rPr>
                        <a:t>During pregnancy – 42 days</a:t>
                      </a:r>
                    </a:p>
                  </a:txBody>
                  <a:tcPr marL="68580" marR="68580" marT="34290" marB="34290" anchor="ctr">
                    <a:solidFill>
                      <a:srgbClr val="E0DAFF"/>
                    </a:solidFill>
                  </a:tcPr>
                </a:tc>
                <a:tc>
                  <a:txBody>
                    <a:bodyPr/>
                    <a:lstStyle/>
                    <a:p>
                      <a:pPr algn="ctr"/>
                      <a:r>
                        <a:rPr lang="en-US" sz="1800" b="0" i="0" kern="1200" dirty="0">
                          <a:solidFill>
                            <a:srgbClr val="341C54"/>
                          </a:solidFill>
                          <a:latin typeface="+mn-lt"/>
                          <a:ea typeface="Work Sans Light" charset="0"/>
                          <a:cs typeface="Work Sans Light" charset="0"/>
                        </a:rPr>
                        <a:t>During pregnancy – 365 days</a:t>
                      </a:r>
                    </a:p>
                  </a:txBody>
                  <a:tcPr marL="68580" marR="68580" marT="34290" marB="34290" anchor="ctr">
                    <a:solidFill>
                      <a:srgbClr val="E0DAFF"/>
                    </a:solidFill>
                  </a:tcPr>
                </a:tc>
                <a:tc>
                  <a:txBody>
                    <a:bodyPr/>
                    <a:lstStyle/>
                    <a:p>
                      <a:pPr algn="ctr"/>
                      <a:r>
                        <a:rPr lang="en-US" sz="1800" b="0" i="0" kern="1200" dirty="0">
                          <a:solidFill>
                            <a:srgbClr val="341C54"/>
                          </a:solidFill>
                          <a:latin typeface="+mn-lt"/>
                          <a:ea typeface="Work Sans Light" charset="0"/>
                          <a:cs typeface="Work Sans Light" charset="0"/>
                        </a:rPr>
                        <a:t>During pregnancy – 365 days</a:t>
                      </a:r>
                    </a:p>
                  </a:txBody>
                  <a:tcPr marL="68580" marR="68580" marT="34290" marB="34290" anchor="ctr">
                    <a:solidFill>
                      <a:srgbClr val="E0DAFF"/>
                    </a:solidFill>
                  </a:tcPr>
                </a:tc>
                <a:extLst>
                  <a:ext uri="{0D108BD9-81ED-4DB2-BD59-A6C34878D82A}">
                    <a16:rowId xmlns:a16="http://schemas.microsoft.com/office/drawing/2014/main" val="2149863764"/>
                  </a:ext>
                </a:extLst>
              </a:tr>
              <a:tr h="958921">
                <a:tc>
                  <a:txBody>
                    <a:bodyPr/>
                    <a:lstStyle/>
                    <a:p>
                      <a:pPr algn="ctr"/>
                      <a:r>
                        <a:rPr lang="en-US" sz="1800" b="0" i="0" kern="1200" baseline="0" dirty="0">
                          <a:solidFill>
                            <a:schemeClr val="bg1"/>
                          </a:solidFill>
                          <a:latin typeface="+mn-lt"/>
                          <a:ea typeface="Work Sans Medium" charset="0"/>
                          <a:cs typeface="Work Sans Medium" charset="0"/>
                        </a:rPr>
                        <a:t>Source of Classification</a:t>
                      </a:r>
                    </a:p>
                  </a:txBody>
                  <a:tcPr marL="68580" marR="68580" marT="34290" marB="34290" anchor="ctr">
                    <a:solidFill>
                      <a:schemeClr val="tx2"/>
                    </a:solidFill>
                  </a:tcPr>
                </a:tc>
                <a:tc>
                  <a:txBody>
                    <a:bodyPr/>
                    <a:lstStyle/>
                    <a:p>
                      <a:pPr algn="ctr"/>
                      <a:r>
                        <a:rPr lang="en-US" sz="1800" b="0" i="0" kern="1200" dirty="0">
                          <a:solidFill>
                            <a:srgbClr val="341C54"/>
                          </a:solidFill>
                          <a:latin typeface="+mn-lt"/>
                          <a:ea typeface="Work Sans Light" charset="0"/>
                          <a:cs typeface="Work Sans Light" charset="0"/>
                        </a:rPr>
                        <a:t>ICD-10 codes</a:t>
                      </a:r>
                    </a:p>
                  </a:txBody>
                  <a:tcPr marL="68580" marR="68580" marT="34290" marB="34290" anchor="ctr">
                    <a:solidFill>
                      <a:srgbClr val="EDE9FF"/>
                    </a:solidFill>
                  </a:tcPr>
                </a:tc>
                <a:tc>
                  <a:txBody>
                    <a:bodyPr/>
                    <a:lstStyle/>
                    <a:p>
                      <a:pPr algn="ctr"/>
                      <a:r>
                        <a:rPr lang="en-US" sz="1800" b="0" i="0" kern="1200" dirty="0">
                          <a:solidFill>
                            <a:srgbClr val="341C54"/>
                          </a:solidFill>
                          <a:latin typeface="+mn-lt"/>
                          <a:ea typeface="Work Sans Light" charset="0"/>
                          <a:cs typeface="Work Sans Light" charset="0"/>
                        </a:rPr>
                        <a:t>Medical epidemiologists (PMSS-MM)</a:t>
                      </a:r>
                    </a:p>
                  </a:txBody>
                  <a:tcPr marL="68580" marR="68580" marT="34290" marB="34290" anchor="ctr">
                    <a:solidFill>
                      <a:srgbClr val="EDE9FF"/>
                    </a:solidFill>
                  </a:tcPr>
                </a:tc>
                <a:tc>
                  <a:txBody>
                    <a:bodyPr/>
                    <a:lstStyle/>
                    <a:p>
                      <a:pPr algn="ctr"/>
                      <a:r>
                        <a:rPr lang="en-US" sz="1800" b="1" i="0" kern="1200" dirty="0">
                          <a:solidFill>
                            <a:srgbClr val="341C54"/>
                          </a:solidFill>
                          <a:latin typeface="+mn-lt"/>
                          <a:ea typeface="Work Sans Light" charset="0"/>
                          <a:cs typeface="Work Sans Light" charset="0"/>
                        </a:rPr>
                        <a:t>Multidisciplinary committees</a:t>
                      </a:r>
                    </a:p>
                  </a:txBody>
                  <a:tcPr marL="68580" marR="68580" marT="34290" marB="34290" anchor="ctr">
                    <a:solidFill>
                      <a:srgbClr val="EDE9FF"/>
                    </a:solidFill>
                  </a:tcPr>
                </a:tc>
                <a:extLst>
                  <a:ext uri="{0D108BD9-81ED-4DB2-BD59-A6C34878D82A}">
                    <a16:rowId xmlns:a16="http://schemas.microsoft.com/office/drawing/2014/main" val="616766557"/>
                  </a:ext>
                </a:extLst>
              </a:tr>
              <a:tr h="13555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i="0" kern="1200" baseline="0" dirty="0">
                          <a:solidFill>
                            <a:schemeClr val="bg1"/>
                          </a:solidFill>
                          <a:latin typeface="+mn-lt"/>
                          <a:ea typeface="Work Sans Light" charset="0"/>
                          <a:cs typeface="Work Sans Light" charset="0"/>
                        </a:rPr>
                        <a:t>Purpose</a:t>
                      </a:r>
                    </a:p>
                    <a:p>
                      <a:pPr algn="ctr"/>
                      <a:endParaRPr lang="en-US" sz="1800" b="0" i="0" kern="1200" baseline="0" dirty="0">
                        <a:solidFill>
                          <a:schemeClr val="bg1"/>
                        </a:solidFill>
                        <a:latin typeface="+mn-lt"/>
                      </a:endParaRPr>
                    </a:p>
                  </a:txBody>
                  <a:tcPr>
                    <a:solidFill>
                      <a:schemeClr val="tx2"/>
                    </a:solidFill>
                  </a:tcPr>
                </a:tc>
                <a:tc>
                  <a:txBody>
                    <a:bodyPr/>
                    <a:lstStyle/>
                    <a:p>
                      <a:pPr marL="0" algn="ctr" defTabSz="914400" rtl="0" eaLnBrk="1" latinLnBrk="0" hangingPunct="1"/>
                      <a:r>
                        <a:rPr lang="en-US" sz="1800" b="0" i="0" kern="1200" dirty="0">
                          <a:solidFill>
                            <a:srgbClr val="341C54"/>
                          </a:solidFill>
                          <a:latin typeface="+mn-lt"/>
                          <a:ea typeface="Work Sans Light" charset="0"/>
                          <a:cs typeface="Work Sans Light" charset="0"/>
                        </a:rPr>
                        <a:t>Show national trends and provide a basis for international comparison</a:t>
                      </a:r>
                    </a:p>
                  </a:txBody>
                  <a:tcPr marL="68580" marR="68580" marT="34290" marB="34290" anchor="ctr">
                    <a:solidFill>
                      <a:srgbClr val="E0DAFF"/>
                    </a:solidFill>
                  </a:tcPr>
                </a:tc>
                <a:tc>
                  <a:txBody>
                    <a:bodyPr/>
                    <a:lstStyle/>
                    <a:p>
                      <a:pPr marL="0" algn="ctr" defTabSz="914400" rtl="0" eaLnBrk="1" latinLnBrk="0" hangingPunct="1"/>
                      <a:r>
                        <a:rPr lang="en-US" sz="1800" b="0" i="0" kern="1200" dirty="0">
                          <a:solidFill>
                            <a:srgbClr val="341C54"/>
                          </a:solidFill>
                          <a:latin typeface="+mn-lt"/>
                          <a:ea typeface="Work Sans Light" charset="0"/>
                          <a:cs typeface="Work Sans Light" charset="0"/>
                        </a:rPr>
                        <a:t>Analyze clinical factors associated with deaths, publish information that may lead to prevention strategies</a:t>
                      </a:r>
                    </a:p>
                  </a:txBody>
                  <a:tcPr marL="68580" marR="68580" marT="34290" marB="34290" anchor="ctr">
                    <a:solidFill>
                      <a:srgbClr val="E0DAFF"/>
                    </a:solidFill>
                  </a:tcPr>
                </a:tc>
                <a:tc>
                  <a:txBody>
                    <a:bodyPr/>
                    <a:lstStyle/>
                    <a:p>
                      <a:pPr marL="0" algn="ctr" defTabSz="914400" rtl="0" eaLnBrk="1" latinLnBrk="0" hangingPunct="1"/>
                      <a:r>
                        <a:rPr lang="en-US" sz="1800" b="1" i="0" kern="1200" dirty="0">
                          <a:solidFill>
                            <a:srgbClr val="341C54"/>
                          </a:solidFill>
                          <a:latin typeface="+mn-lt"/>
                          <a:ea typeface="Work Sans Light" charset="0"/>
                          <a:cs typeface="Work Sans Light" charset="0"/>
                        </a:rPr>
                        <a:t>Understand medical and non-medical contributors to deaths, prioritize interventions that effectively reduce maternal deaths</a:t>
                      </a:r>
                    </a:p>
                  </a:txBody>
                  <a:tcPr marL="68580" marR="68580" marT="34290" marB="34290" anchor="ctr">
                    <a:solidFill>
                      <a:srgbClr val="E0DAFF"/>
                    </a:solidFill>
                  </a:tcPr>
                </a:tc>
                <a:extLst>
                  <a:ext uri="{0D108BD9-81ED-4DB2-BD59-A6C34878D82A}">
                    <a16:rowId xmlns:a16="http://schemas.microsoft.com/office/drawing/2014/main" val="3632099510"/>
                  </a:ext>
                </a:extLst>
              </a:tr>
            </a:tbl>
          </a:graphicData>
        </a:graphic>
      </p:graphicFrame>
      <p:sp>
        <p:nvSpPr>
          <p:cNvPr id="25" name="TextBox 24">
            <a:extLst>
              <a:ext uri="{FF2B5EF4-FFF2-40B4-BE49-F238E27FC236}">
                <a16:creationId xmlns:a16="http://schemas.microsoft.com/office/drawing/2014/main" id="{FB20739D-3AA8-494B-93D6-F0ED9B9874E8}"/>
              </a:ext>
            </a:extLst>
          </p:cNvPr>
          <p:cNvSpPr txBox="1"/>
          <p:nvPr/>
        </p:nvSpPr>
        <p:spPr>
          <a:xfrm>
            <a:off x="276446" y="257835"/>
            <a:ext cx="4805917" cy="584775"/>
          </a:xfrm>
          <a:prstGeom prst="rect">
            <a:avLst/>
          </a:prstGeom>
          <a:noFill/>
        </p:spPr>
        <p:txBody>
          <a:bodyPr wrap="square" rtlCol="0">
            <a:spAutoFit/>
          </a:bodyPr>
          <a:lstStyle/>
          <a:p>
            <a:r>
              <a:rPr lang="en-US" sz="3200" b="1" dirty="0">
                <a:solidFill>
                  <a:srgbClr val="005DAA"/>
                </a:solidFill>
                <a:latin typeface="Calibri" pitchFamily="34" charset="0"/>
                <a:ea typeface="+mj-ea"/>
                <a:cs typeface="+mj-cs"/>
              </a:rPr>
              <a:t>The Role of the MMRC</a:t>
            </a:r>
          </a:p>
        </p:txBody>
      </p:sp>
      <p:sp>
        <p:nvSpPr>
          <p:cNvPr id="29" name="TextBox 28">
            <a:extLst>
              <a:ext uri="{FF2B5EF4-FFF2-40B4-BE49-F238E27FC236}">
                <a16:creationId xmlns:a16="http://schemas.microsoft.com/office/drawing/2014/main" id="{E933028D-C69D-404B-8144-226B3CFBA084}"/>
              </a:ext>
            </a:extLst>
          </p:cNvPr>
          <p:cNvSpPr txBox="1"/>
          <p:nvPr/>
        </p:nvSpPr>
        <p:spPr>
          <a:xfrm>
            <a:off x="0" y="6284039"/>
            <a:ext cx="7612655" cy="400110"/>
          </a:xfrm>
          <a:prstGeom prst="rect">
            <a:avLst/>
          </a:prstGeom>
          <a:noFill/>
        </p:spPr>
        <p:txBody>
          <a:bodyPr wrap="square" rtlCol="0">
            <a:spAutoFit/>
          </a:bodyPr>
          <a:lstStyle/>
          <a:p>
            <a:r>
              <a:rPr lang="en-US" sz="1000" dirty="0">
                <a:ea typeface="Work Sans Light" charset="0"/>
                <a:cs typeface="Work Sans Light" charset="0"/>
              </a:rPr>
              <a:t>Sourced from: St Pierre A, Zaharatos .J., Goodman D, Callaghan W.M., Challenges and opportunities in identifying, reviewing, and preventing maternal deaths. Obstetrics &amp; Gynecology, 2018. 131(1): p. 138-142.</a:t>
            </a:r>
          </a:p>
        </p:txBody>
      </p:sp>
      <p:pic>
        <p:nvPicPr>
          <p:cNvPr id="31" name="Picture 30">
            <a:extLst>
              <a:ext uri="{FF2B5EF4-FFF2-40B4-BE49-F238E27FC236}">
                <a16:creationId xmlns:a16="http://schemas.microsoft.com/office/drawing/2014/main" id="{6D1E161C-AA8A-4613-B6A2-A4D15BE57F19}"/>
              </a:ext>
            </a:extLst>
          </p:cNvPr>
          <p:cNvPicPr>
            <a:picLocks noChangeAspect="1"/>
          </p:cNvPicPr>
          <p:nvPr/>
        </p:nvPicPr>
        <p:blipFill>
          <a:blip r:embed="rId3"/>
          <a:stretch>
            <a:fillRect/>
          </a:stretch>
        </p:blipFill>
        <p:spPr>
          <a:xfrm>
            <a:off x="7697972" y="161982"/>
            <a:ext cx="4217582" cy="6383197"/>
          </a:xfrm>
          <a:prstGeom prst="rect">
            <a:avLst/>
          </a:prstGeom>
          <a:ln w="76200">
            <a:solidFill>
              <a:srgbClr val="FF0000"/>
            </a:solidFill>
          </a:ln>
        </p:spPr>
      </p:pic>
    </p:spTree>
    <p:extLst>
      <p:ext uri="{BB962C8B-B14F-4D97-AF65-F5344CB8AC3E}">
        <p14:creationId xmlns:p14="http://schemas.microsoft.com/office/powerpoint/2010/main" val="6740302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20025-2D76-489E-BF18-25A941622FD2}"/>
              </a:ext>
            </a:extLst>
          </p:cNvPr>
          <p:cNvSpPr>
            <a:spLocks noGrp="1"/>
          </p:cNvSpPr>
          <p:nvPr>
            <p:ph type="title"/>
          </p:nvPr>
        </p:nvSpPr>
        <p:spPr/>
        <p:txBody>
          <a:bodyPr/>
          <a:lstStyle/>
          <a:p>
            <a:r>
              <a:rPr lang="en-US" sz="4000" b="1" dirty="0">
                <a:solidFill>
                  <a:srgbClr val="005DAA"/>
                </a:solidFill>
                <a:latin typeface="Calibri" pitchFamily="34" charset="0"/>
              </a:rPr>
              <a:t>Understanding the Data</a:t>
            </a:r>
          </a:p>
        </p:txBody>
      </p:sp>
      <p:sp>
        <p:nvSpPr>
          <p:cNvPr id="3" name="Content Placeholder 2">
            <a:extLst>
              <a:ext uri="{FF2B5EF4-FFF2-40B4-BE49-F238E27FC236}">
                <a16:creationId xmlns:a16="http://schemas.microsoft.com/office/drawing/2014/main" id="{3D2781A6-3D6C-43B0-82E8-4C2BDF261D37}"/>
              </a:ext>
            </a:extLst>
          </p:cNvPr>
          <p:cNvSpPr>
            <a:spLocks noGrp="1"/>
          </p:cNvSpPr>
          <p:nvPr>
            <p:ph idx="1"/>
          </p:nvPr>
        </p:nvSpPr>
        <p:spPr/>
        <p:txBody>
          <a:bodyPr>
            <a:normAutofit/>
          </a:bodyPr>
          <a:lstStyle/>
          <a:p>
            <a:r>
              <a:rPr lang="en-US" sz="3500" dirty="0"/>
              <a:t>MMRC-reported pregnancy-related mortality ratios are the most accurate source for </a:t>
            </a:r>
            <a:r>
              <a:rPr lang="en-US" sz="3500" b="1" i="1" dirty="0"/>
              <a:t>state</a:t>
            </a:r>
            <a:r>
              <a:rPr lang="en-US" sz="3500" dirty="0"/>
              <a:t> data.</a:t>
            </a:r>
            <a:br>
              <a:rPr lang="en-US" sz="3500" dirty="0"/>
            </a:br>
            <a:endParaRPr lang="en-US" sz="3500" dirty="0"/>
          </a:p>
          <a:p>
            <a:r>
              <a:rPr lang="en-US" sz="3500" dirty="0"/>
              <a:t>The Pregnancy Mortality Surveillance System is the source of a </a:t>
            </a:r>
            <a:r>
              <a:rPr lang="en-US" sz="3500" b="1" i="1" dirty="0"/>
              <a:t>national</a:t>
            </a:r>
            <a:r>
              <a:rPr lang="en-US" sz="3500" dirty="0"/>
              <a:t> pregnancy-related mortality ratio.</a:t>
            </a:r>
          </a:p>
        </p:txBody>
      </p:sp>
      <p:sp>
        <p:nvSpPr>
          <p:cNvPr id="4" name="Rectangle 3">
            <a:extLst>
              <a:ext uri="{FF2B5EF4-FFF2-40B4-BE49-F238E27FC236}">
                <a16:creationId xmlns:a16="http://schemas.microsoft.com/office/drawing/2014/main" id="{A83722D8-AD4D-4EB6-AD60-4EC2527D813D}"/>
              </a:ext>
            </a:extLst>
          </p:cNvPr>
          <p:cNvSpPr/>
          <p:nvPr/>
        </p:nvSpPr>
        <p:spPr>
          <a:xfrm>
            <a:off x="1518139" y="6311900"/>
            <a:ext cx="10515599" cy="461665"/>
          </a:xfrm>
          <a:prstGeom prst="rect">
            <a:avLst/>
          </a:prstGeom>
        </p:spPr>
        <p:txBody>
          <a:bodyPr wrap="square">
            <a:spAutoFit/>
          </a:bodyPr>
          <a:lstStyle/>
          <a:p>
            <a:pPr algn="r"/>
            <a:r>
              <a:rPr lang="en-US" sz="1200" dirty="0"/>
              <a:t>Sourced from: St Pierre A, Zaharatos J, Goodman D, Callaghan WM. Challenges and Opportunities in Identifying, Reviewing, and Preventing Maternal Deaths. </a:t>
            </a:r>
            <a:r>
              <a:rPr lang="en-US" sz="1200" i="1" dirty="0" err="1"/>
              <a:t>Obstet</a:t>
            </a:r>
            <a:r>
              <a:rPr lang="en-US" sz="1200" i="1" dirty="0"/>
              <a:t> Gynecol</a:t>
            </a:r>
            <a:r>
              <a:rPr lang="en-US" sz="1200" dirty="0"/>
              <a:t>. 2018;131(1):138–142.</a:t>
            </a:r>
          </a:p>
        </p:txBody>
      </p:sp>
    </p:spTree>
    <p:extLst>
      <p:ext uri="{BB962C8B-B14F-4D97-AF65-F5344CB8AC3E}">
        <p14:creationId xmlns:p14="http://schemas.microsoft.com/office/powerpoint/2010/main" val="1655352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29AFC-9EC9-4B1B-BBBF-93E1C22260ED}"/>
              </a:ext>
            </a:extLst>
          </p:cNvPr>
          <p:cNvSpPr>
            <a:spLocks noGrp="1"/>
          </p:cNvSpPr>
          <p:nvPr>
            <p:ph type="title"/>
          </p:nvPr>
        </p:nvSpPr>
        <p:spPr/>
        <p:txBody>
          <a:bodyPr>
            <a:normAutofit/>
          </a:bodyPr>
          <a:lstStyle/>
          <a:p>
            <a:r>
              <a:rPr lang="en-US" sz="3600" b="1" dirty="0">
                <a:solidFill>
                  <a:srgbClr val="005DAA"/>
                </a:solidFill>
                <a:latin typeface="Calibri" pitchFamily="34" charset="0"/>
              </a:rPr>
              <a:t>Objectives</a:t>
            </a:r>
          </a:p>
        </p:txBody>
      </p:sp>
      <p:sp>
        <p:nvSpPr>
          <p:cNvPr id="3" name="Content Placeholder 2">
            <a:extLst>
              <a:ext uri="{FF2B5EF4-FFF2-40B4-BE49-F238E27FC236}">
                <a16:creationId xmlns:a16="http://schemas.microsoft.com/office/drawing/2014/main" id="{8035DA3E-44D5-45C2-8F86-430FB4B70827}"/>
              </a:ext>
            </a:extLst>
          </p:cNvPr>
          <p:cNvSpPr>
            <a:spLocks noGrp="1"/>
          </p:cNvSpPr>
          <p:nvPr>
            <p:ph idx="1"/>
          </p:nvPr>
        </p:nvSpPr>
        <p:spPr>
          <a:xfrm>
            <a:off x="838200" y="1690688"/>
            <a:ext cx="10515600" cy="4667250"/>
          </a:xfrm>
        </p:spPr>
        <p:txBody>
          <a:bodyPr>
            <a:normAutofit fontScale="85000" lnSpcReduction="20000"/>
          </a:bodyPr>
          <a:lstStyle/>
          <a:p>
            <a:r>
              <a:rPr lang="en-US" dirty="0"/>
              <a:t>Review and define key terms</a:t>
            </a:r>
            <a:br>
              <a:rPr lang="en-US" dirty="0"/>
            </a:br>
            <a:endParaRPr lang="en-US" dirty="0"/>
          </a:p>
          <a:p>
            <a:r>
              <a:rPr lang="en-US" dirty="0"/>
              <a:t>Provide an overview of the maternal mortality review history and data</a:t>
            </a:r>
            <a:br>
              <a:rPr lang="en-US" dirty="0"/>
            </a:br>
            <a:endParaRPr lang="en-US" dirty="0"/>
          </a:p>
          <a:p>
            <a:r>
              <a:rPr lang="en-US" dirty="0"/>
              <a:t>Discuss the authorities and protections in place for maternal death review</a:t>
            </a:r>
            <a:br>
              <a:rPr lang="en-US" dirty="0"/>
            </a:br>
            <a:endParaRPr lang="en-US" dirty="0"/>
          </a:p>
          <a:p>
            <a:r>
              <a:rPr lang="en-US" dirty="0"/>
              <a:t>Understand the Maternal Mortality Review Committee (MMRC) process</a:t>
            </a:r>
            <a:br>
              <a:rPr lang="en-US" dirty="0"/>
            </a:br>
            <a:endParaRPr lang="en-US" dirty="0"/>
          </a:p>
          <a:p>
            <a:r>
              <a:rPr lang="en-US" dirty="0"/>
              <a:t>Provide an overview of Maternal Mortality Review Information Application (MMRIA)</a:t>
            </a:r>
            <a:br>
              <a:rPr lang="en-US" dirty="0"/>
            </a:br>
            <a:endParaRPr lang="en-US" dirty="0"/>
          </a:p>
          <a:p>
            <a:r>
              <a:rPr lang="en-US" dirty="0"/>
              <a:t>Review the MMRC roles and member responsibilities </a:t>
            </a:r>
            <a:br>
              <a:rPr lang="en-US" dirty="0"/>
            </a:br>
            <a:endParaRPr lang="en-US" dirty="0"/>
          </a:p>
          <a:p>
            <a:r>
              <a:rPr lang="en-US" dirty="0"/>
              <a:t>Discuss the MMRC Timeline/First Meeting/Next Steps</a:t>
            </a:r>
          </a:p>
          <a:p>
            <a:endParaRPr lang="en-US" dirty="0"/>
          </a:p>
        </p:txBody>
      </p:sp>
    </p:spTree>
    <p:extLst>
      <p:ext uri="{BB962C8B-B14F-4D97-AF65-F5344CB8AC3E}">
        <p14:creationId xmlns:p14="http://schemas.microsoft.com/office/powerpoint/2010/main" val="13774657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6732D3F-5F0B-40DF-A8DF-0E12B5C9D626}"/>
              </a:ext>
            </a:extLst>
          </p:cNvPr>
          <p:cNvSpPr txBox="1">
            <a:spLocks/>
          </p:cNvSpPr>
          <p:nvPr/>
        </p:nvSpPr>
        <p:spPr>
          <a:xfrm>
            <a:off x="305405" y="324515"/>
            <a:ext cx="11462102" cy="150111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005DAA"/>
                </a:solidFill>
                <a:latin typeface="Calibri" pitchFamily="34" charset="0"/>
              </a:rPr>
              <a:t>Maternal Mortality Review Committees (MMRCs):</a:t>
            </a:r>
          </a:p>
          <a:p>
            <a:r>
              <a:rPr lang="en-US" sz="3600" b="1" dirty="0">
                <a:solidFill>
                  <a:srgbClr val="005DAA"/>
                </a:solidFill>
                <a:latin typeface="Calibri" pitchFamily="34" charset="0"/>
              </a:rPr>
              <a:t>The Gold Standard for State Based Data on Maternal Mortality</a:t>
            </a:r>
            <a:endParaRPr lang="en-US" sz="3600" dirty="0">
              <a:latin typeface="+mn-lt"/>
            </a:endParaRPr>
          </a:p>
        </p:txBody>
      </p:sp>
      <p:sp>
        <p:nvSpPr>
          <p:cNvPr id="5" name="Content Placeholder 2">
            <a:extLst>
              <a:ext uri="{FF2B5EF4-FFF2-40B4-BE49-F238E27FC236}">
                <a16:creationId xmlns:a16="http://schemas.microsoft.com/office/drawing/2014/main" id="{DF4D6101-FA44-4F5A-9421-D78D5642483C}"/>
              </a:ext>
            </a:extLst>
          </p:cNvPr>
          <p:cNvSpPr txBox="1">
            <a:spLocks/>
          </p:cNvSpPr>
          <p:nvPr/>
        </p:nvSpPr>
        <p:spPr>
          <a:xfrm>
            <a:off x="382580" y="1825625"/>
            <a:ext cx="6986074" cy="38567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Part of an ongoing quality improvement cycle</a:t>
            </a:r>
          </a:p>
          <a:p>
            <a:r>
              <a:rPr lang="en-US" dirty="0"/>
              <a:t>Incorporates multidisciplinary expertise, typically staffed by/hosted by public health agency </a:t>
            </a:r>
          </a:p>
          <a:p>
            <a:r>
              <a:rPr lang="en-US" dirty="0"/>
              <a:t>Leads to understanding of the drivers of a maternal death and determination of what interventions will have the most impact at patient, provider, facility, system and community level to prevent future deaths</a:t>
            </a:r>
          </a:p>
        </p:txBody>
      </p:sp>
      <p:grpSp>
        <p:nvGrpSpPr>
          <p:cNvPr id="8" name="Group 7">
            <a:extLst>
              <a:ext uri="{FF2B5EF4-FFF2-40B4-BE49-F238E27FC236}">
                <a16:creationId xmlns:a16="http://schemas.microsoft.com/office/drawing/2014/main" id="{F6F63CBD-DBF9-4CE5-924A-47F53FC1777A}"/>
              </a:ext>
            </a:extLst>
          </p:cNvPr>
          <p:cNvGrpSpPr/>
          <p:nvPr/>
        </p:nvGrpSpPr>
        <p:grpSpPr>
          <a:xfrm>
            <a:off x="7404100" y="2091415"/>
            <a:ext cx="5042195" cy="4017165"/>
            <a:chOff x="5859721" y="1526237"/>
            <a:chExt cx="6548474" cy="4422379"/>
          </a:xfrm>
        </p:grpSpPr>
        <p:grpSp>
          <p:nvGrpSpPr>
            <p:cNvPr id="9" name="Group 8">
              <a:extLst>
                <a:ext uri="{FF2B5EF4-FFF2-40B4-BE49-F238E27FC236}">
                  <a16:creationId xmlns:a16="http://schemas.microsoft.com/office/drawing/2014/main" id="{137E5A2D-8EB4-42EC-ADC8-3BE678F6014D}"/>
                </a:ext>
              </a:extLst>
            </p:cNvPr>
            <p:cNvGrpSpPr/>
            <p:nvPr/>
          </p:nvGrpSpPr>
          <p:grpSpPr>
            <a:xfrm>
              <a:off x="5859721" y="1526237"/>
              <a:ext cx="6548474" cy="4422379"/>
              <a:chOff x="5859721" y="1526237"/>
              <a:chExt cx="6548474" cy="4422379"/>
            </a:xfrm>
          </p:grpSpPr>
          <p:graphicFrame>
            <p:nvGraphicFramePr>
              <p:cNvPr id="15" name="Diagram 14">
                <a:extLst>
                  <a:ext uri="{FF2B5EF4-FFF2-40B4-BE49-F238E27FC236}">
                    <a16:creationId xmlns:a16="http://schemas.microsoft.com/office/drawing/2014/main" id="{CC33022A-89BD-452F-869B-57BEDD53E0F7}"/>
                  </a:ext>
                </a:extLst>
              </p:cNvPr>
              <p:cNvGraphicFramePr/>
              <p:nvPr>
                <p:extLst>
                  <p:ext uri="{D42A27DB-BD31-4B8C-83A1-F6EECF244321}">
                    <p14:modId xmlns:p14="http://schemas.microsoft.com/office/powerpoint/2010/main" val="4079858725"/>
                  </p:ext>
                </p:extLst>
              </p:nvPr>
            </p:nvGraphicFramePr>
            <p:xfrm>
              <a:off x="5859721" y="1526237"/>
              <a:ext cx="6548474" cy="44223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Rectangle 15">
                <a:extLst>
                  <a:ext uri="{FF2B5EF4-FFF2-40B4-BE49-F238E27FC236}">
                    <a16:creationId xmlns:a16="http://schemas.microsoft.com/office/drawing/2014/main" id="{750E7903-AF47-4843-AA67-BB1744D5332C}"/>
                  </a:ext>
                </a:extLst>
              </p:cNvPr>
              <p:cNvSpPr/>
              <p:nvPr/>
            </p:nvSpPr>
            <p:spPr>
              <a:xfrm>
                <a:off x="7964376" y="2870791"/>
                <a:ext cx="2339163" cy="17862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Georgia" panose="02040502050405020303" pitchFamily="18" charset="0"/>
                  </a:rPr>
                  <a:t>Action</a:t>
                </a:r>
              </a:p>
              <a:p>
                <a:pPr algn="ctr"/>
                <a:r>
                  <a:rPr lang="en-US" sz="2800" dirty="0">
                    <a:solidFill>
                      <a:schemeClr val="tx1"/>
                    </a:solidFill>
                    <a:latin typeface="Georgia" panose="02040502050405020303" pitchFamily="18" charset="0"/>
                  </a:rPr>
                  <a:t>Cycle</a:t>
                </a:r>
              </a:p>
            </p:txBody>
          </p:sp>
        </p:grpSp>
        <p:sp>
          <p:nvSpPr>
            <p:cNvPr id="10" name="Rectangle 9">
              <a:extLst>
                <a:ext uri="{FF2B5EF4-FFF2-40B4-BE49-F238E27FC236}">
                  <a16:creationId xmlns:a16="http://schemas.microsoft.com/office/drawing/2014/main" id="{94C6F742-CB9C-41FE-A9BD-498B9815CD78}"/>
                </a:ext>
              </a:extLst>
            </p:cNvPr>
            <p:cNvSpPr/>
            <p:nvPr/>
          </p:nvSpPr>
          <p:spPr>
            <a:xfrm rot="19416110">
              <a:off x="6729126" y="1899825"/>
              <a:ext cx="2239289" cy="803203"/>
            </a:xfrm>
            <a:prstGeom prst="rect">
              <a:avLst/>
            </a:prstGeom>
            <a:noFill/>
          </p:spPr>
          <p:txBody>
            <a:bodyPr wrap="none" lIns="91440" tIns="45720" rIns="91440" bIns="45720">
              <a:prstTxWarp prst="textArchUp">
                <a:avLst>
                  <a:gd name="adj" fmla="val 5666393"/>
                </a:avLst>
              </a:prstTxWarp>
              <a:spAutoFit/>
            </a:bodyPr>
            <a:lstStyle/>
            <a:p>
              <a:pPr algn="ctr"/>
              <a:r>
                <a:rPr lang="en-US" sz="2000" cap="none" spc="0" dirty="0">
                  <a:ln w="0"/>
                  <a:solidFill>
                    <a:schemeClr val="tx1"/>
                  </a:solidFill>
                  <a:latin typeface="Georgia" panose="02040502050405020303" pitchFamily="18" charset="0"/>
                </a:rPr>
                <a:t>Review to Action</a:t>
              </a:r>
            </a:p>
          </p:txBody>
        </p:sp>
        <p:sp>
          <p:nvSpPr>
            <p:cNvPr id="11" name="Rectangle 10">
              <a:extLst>
                <a:ext uri="{FF2B5EF4-FFF2-40B4-BE49-F238E27FC236}">
                  <a16:creationId xmlns:a16="http://schemas.microsoft.com/office/drawing/2014/main" id="{68A7C5E7-6CC0-4A07-9427-8AF41C804F9D}"/>
                </a:ext>
              </a:extLst>
            </p:cNvPr>
            <p:cNvSpPr/>
            <p:nvPr/>
          </p:nvSpPr>
          <p:spPr>
            <a:xfrm rot="2047975">
              <a:off x="9214366" y="1911894"/>
              <a:ext cx="2239289" cy="803203"/>
            </a:xfrm>
            <a:prstGeom prst="rect">
              <a:avLst/>
            </a:prstGeom>
            <a:noFill/>
          </p:spPr>
          <p:txBody>
            <a:bodyPr wrap="none" lIns="91440" tIns="45720" rIns="91440" bIns="45720">
              <a:prstTxWarp prst="textArchUp">
                <a:avLst>
                  <a:gd name="adj" fmla="val 5666393"/>
                </a:avLst>
              </a:prstTxWarp>
              <a:spAutoFit/>
            </a:bodyPr>
            <a:lstStyle/>
            <a:p>
              <a:pPr algn="ctr"/>
              <a:r>
                <a:rPr lang="en-US" sz="2000" cap="none" spc="0" dirty="0">
                  <a:ln w="0"/>
                  <a:solidFill>
                    <a:schemeClr val="tx1"/>
                  </a:solidFill>
                  <a:latin typeface="Georgia" panose="02040502050405020303" pitchFamily="18" charset="0"/>
                </a:rPr>
                <a:t>Identify</a:t>
              </a:r>
            </a:p>
          </p:txBody>
        </p:sp>
        <p:sp>
          <p:nvSpPr>
            <p:cNvPr id="12" name="Rectangle 11">
              <a:extLst>
                <a:ext uri="{FF2B5EF4-FFF2-40B4-BE49-F238E27FC236}">
                  <a16:creationId xmlns:a16="http://schemas.microsoft.com/office/drawing/2014/main" id="{A7BECAD9-BE50-4DFC-BEAA-7D8655FDE72C}"/>
                </a:ext>
              </a:extLst>
            </p:cNvPr>
            <p:cNvSpPr/>
            <p:nvPr/>
          </p:nvSpPr>
          <p:spPr>
            <a:xfrm rot="6516033">
              <a:off x="10078719" y="3892448"/>
              <a:ext cx="2239288" cy="803203"/>
            </a:xfrm>
            <a:prstGeom prst="rect">
              <a:avLst/>
            </a:prstGeom>
            <a:noFill/>
          </p:spPr>
          <p:txBody>
            <a:bodyPr wrap="none" lIns="91440" tIns="45720" rIns="91440" bIns="45720">
              <a:prstTxWarp prst="textArchUp">
                <a:avLst>
                  <a:gd name="adj" fmla="val 5666393"/>
                </a:avLst>
              </a:prstTxWarp>
              <a:spAutoFit/>
            </a:bodyPr>
            <a:lstStyle/>
            <a:p>
              <a:pPr algn="ctr"/>
              <a:r>
                <a:rPr lang="en-US" sz="2000" dirty="0">
                  <a:ln w="0"/>
                  <a:latin typeface="Georgia" panose="02040502050405020303" pitchFamily="18" charset="0"/>
                </a:rPr>
                <a:t>Select</a:t>
              </a:r>
              <a:endParaRPr lang="en-US" sz="2000" cap="none" spc="0" dirty="0">
                <a:ln w="0"/>
                <a:solidFill>
                  <a:schemeClr val="tx1"/>
                </a:solidFill>
                <a:latin typeface="Georgia" panose="02040502050405020303" pitchFamily="18" charset="0"/>
              </a:endParaRPr>
            </a:p>
          </p:txBody>
        </p:sp>
        <p:sp>
          <p:nvSpPr>
            <p:cNvPr id="13" name="Rectangle 12">
              <a:extLst>
                <a:ext uri="{FF2B5EF4-FFF2-40B4-BE49-F238E27FC236}">
                  <a16:creationId xmlns:a16="http://schemas.microsoft.com/office/drawing/2014/main" id="{4FC22063-ACE3-45CC-930B-F246439EFAFE}"/>
                </a:ext>
              </a:extLst>
            </p:cNvPr>
            <p:cNvSpPr/>
            <p:nvPr/>
          </p:nvSpPr>
          <p:spPr>
            <a:xfrm rot="15079522">
              <a:off x="5997973" y="3933092"/>
              <a:ext cx="2239288" cy="803203"/>
            </a:xfrm>
            <a:prstGeom prst="rect">
              <a:avLst/>
            </a:prstGeom>
            <a:noFill/>
          </p:spPr>
          <p:txBody>
            <a:bodyPr wrap="none" lIns="91440" tIns="45720" rIns="91440" bIns="45720">
              <a:prstTxWarp prst="textArchUp">
                <a:avLst>
                  <a:gd name="adj" fmla="val 5666393"/>
                </a:avLst>
              </a:prstTxWarp>
              <a:spAutoFit/>
            </a:bodyPr>
            <a:lstStyle/>
            <a:p>
              <a:pPr algn="ctr"/>
              <a:r>
                <a:rPr lang="en-US" sz="2000" cap="none" spc="0" dirty="0">
                  <a:ln w="0"/>
                  <a:solidFill>
                    <a:schemeClr val="tx1"/>
                  </a:solidFill>
                  <a:latin typeface="Georgia" panose="02040502050405020303" pitchFamily="18" charset="0"/>
                </a:rPr>
                <a:t>Review</a:t>
              </a:r>
            </a:p>
          </p:txBody>
        </p:sp>
        <p:sp>
          <p:nvSpPr>
            <p:cNvPr id="14" name="Rectangle 13">
              <a:extLst>
                <a:ext uri="{FF2B5EF4-FFF2-40B4-BE49-F238E27FC236}">
                  <a16:creationId xmlns:a16="http://schemas.microsoft.com/office/drawing/2014/main" id="{40F0CC69-2436-4E5A-A132-EAB194AC3A41}"/>
                </a:ext>
              </a:extLst>
            </p:cNvPr>
            <p:cNvSpPr/>
            <p:nvPr/>
          </p:nvSpPr>
          <p:spPr>
            <a:xfrm rot="10800000">
              <a:off x="8023358" y="5079539"/>
              <a:ext cx="2239288" cy="803203"/>
            </a:xfrm>
            <a:prstGeom prst="rect">
              <a:avLst/>
            </a:prstGeom>
            <a:noFill/>
          </p:spPr>
          <p:txBody>
            <a:bodyPr wrap="none" lIns="91440" tIns="45720" rIns="91440" bIns="45720">
              <a:prstTxWarp prst="textArchUp">
                <a:avLst>
                  <a:gd name="adj" fmla="val 5666393"/>
                </a:avLst>
              </a:prstTxWarp>
              <a:spAutoFit/>
            </a:bodyPr>
            <a:lstStyle/>
            <a:p>
              <a:pPr algn="ctr"/>
              <a:r>
                <a:rPr lang="en-US" sz="2000" cap="none" spc="0" dirty="0">
                  <a:ln w="0"/>
                  <a:solidFill>
                    <a:schemeClr val="tx1"/>
                  </a:solidFill>
                  <a:latin typeface="Georgia" panose="02040502050405020303" pitchFamily="18" charset="0"/>
                </a:rPr>
                <a:t>Abstract</a:t>
              </a:r>
            </a:p>
          </p:txBody>
        </p:sp>
      </p:grpSp>
    </p:spTree>
    <p:extLst>
      <p:ext uri="{BB962C8B-B14F-4D97-AF65-F5344CB8AC3E}">
        <p14:creationId xmlns:p14="http://schemas.microsoft.com/office/powerpoint/2010/main" val="17728625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ACF4707-65AF-427F-A5A2-62C67ACACAA3}"/>
              </a:ext>
            </a:extLst>
          </p:cNvPr>
          <p:cNvSpPr>
            <a:spLocks noGrp="1"/>
          </p:cNvSpPr>
          <p:nvPr>
            <p:ph type="title"/>
          </p:nvPr>
        </p:nvSpPr>
        <p:spPr>
          <a:xfrm>
            <a:off x="615269" y="209849"/>
            <a:ext cx="10515600" cy="1325563"/>
          </a:xfrm>
        </p:spPr>
        <p:txBody>
          <a:bodyPr/>
          <a:lstStyle/>
          <a:p>
            <a:pPr>
              <a:spcBef>
                <a:spcPts val="1000"/>
              </a:spcBef>
            </a:pPr>
            <a:r>
              <a:rPr lang="en-US" sz="3600" b="1" dirty="0">
                <a:solidFill>
                  <a:srgbClr val="005DAA"/>
                </a:solidFill>
                <a:latin typeface="Calibri" pitchFamily="34" charset="0"/>
              </a:rPr>
              <a:t>Maternal Mortality Review…</a:t>
            </a:r>
          </a:p>
        </p:txBody>
      </p:sp>
      <p:sp>
        <p:nvSpPr>
          <p:cNvPr id="3" name="Content Placeholder 2">
            <a:extLst>
              <a:ext uri="{FF2B5EF4-FFF2-40B4-BE49-F238E27FC236}">
                <a16:creationId xmlns:a16="http://schemas.microsoft.com/office/drawing/2014/main" id="{2D2564E1-40B4-430E-9897-53FE516AF699}"/>
              </a:ext>
            </a:extLst>
          </p:cNvPr>
          <p:cNvSpPr>
            <a:spLocks noGrp="1"/>
          </p:cNvSpPr>
          <p:nvPr>
            <p:ph sz="half" idx="1"/>
          </p:nvPr>
        </p:nvSpPr>
        <p:spPr>
          <a:xfrm>
            <a:off x="615269" y="1659366"/>
            <a:ext cx="5369265" cy="4344617"/>
          </a:xfrm>
        </p:spPr>
        <p:txBody>
          <a:bodyPr>
            <a:noAutofit/>
          </a:bodyPr>
          <a:lstStyle/>
          <a:p>
            <a:pPr marL="0" indent="0">
              <a:buNone/>
            </a:pPr>
            <a:r>
              <a:rPr lang="en-US" sz="4400" b="1" dirty="0">
                <a:solidFill>
                  <a:srgbClr val="005DAA"/>
                </a:solidFill>
                <a:latin typeface="Calibri" pitchFamily="34" charset="0"/>
                <a:ea typeface="+mj-ea"/>
                <a:cs typeface="+mj-cs"/>
              </a:rPr>
              <a:t>IS</a:t>
            </a:r>
          </a:p>
          <a:p>
            <a:pPr marL="228600" lvl="2"/>
            <a:r>
              <a:rPr lang="en-US" sz="2600" dirty="0"/>
              <a:t>Ongoing anonymous and confidential process of data collection, analysis, interpretation and action</a:t>
            </a:r>
          </a:p>
          <a:p>
            <a:pPr marL="228600" lvl="2"/>
            <a:r>
              <a:rPr lang="en-US" sz="2600" dirty="0"/>
              <a:t>Systematic process guided by policies, statutes, rules, etc.</a:t>
            </a:r>
          </a:p>
          <a:p>
            <a:pPr marL="228600" lvl="2"/>
            <a:r>
              <a:rPr lang="en-US" sz="2600" dirty="0"/>
              <a:t>Intended to move from data collection to prevention activities</a:t>
            </a:r>
          </a:p>
          <a:p>
            <a:endParaRPr lang="en-US" sz="2600" dirty="0"/>
          </a:p>
        </p:txBody>
      </p:sp>
      <p:sp>
        <p:nvSpPr>
          <p:cNvPr id="4" name="Content Placeholder 3">
            <a:extLst>
              <a:ext uri="{FF2B5EF4-FFF2-40B4-BE49-F238E27FC236}">
                <a16:creationId xmlns:a16="http://schemas.microsoft.com/office/drawing/2014/main" id="{6C7C5A2A-188F-4519-8371-066FB07B02E0}"/>
              </a:ext>
            </a:extLst>
          </p:cNvPr>
          <p:cNvSpPr>
            <a:spLocks noGrp="1"/>
          </p:cNvSpPr>
          <p:nvPr>
            <p:ph sz="half" idx="2"/>
          </p:nvPr>
        </p:nvSpPr>
        <p:spPr>
          <a:xfrm>
            <a:off x="6172200" y="1659367"/>
            <a:ext cx="5369266" cy="4344618"/>
          </a:xfrm>
        </p:spPr>
        <p:txBody>
          <a:bodyPr>
            <a:noAutofit/>
          </a:bodyPr>
          <a:lstStyle/>
          <a:p>
            <a:pPr marL="0" indent="0">
              <a:buNone/>
            </a:pPr>
            <a:r>
              <a:rPr lang="en-US" sz="4400" b="1" dirty="0">
                <a:solidFill>
                  <a:srgbClr val="005DAA"/>
                </a:solidFill>
                <a:latin typeface="Calibri" pitchFamily="34" charset="0"/>
                <a:ea typeface="+mj-ea"/>
                <a:cs typeface="+mj-cs"/>
              </a:rPr>
              <a:t>IS </a:t>
            </a:r>
            <a:r>
              <a:rPr lang="en-US" sz="4400" b="1" u="sng" dirty="0">
                <a:solidFill>
                  <a:srgbClr val="005DAA"/>
                </a:solidFill>
                <a:latin typeface="Calibri" pitchFamily="34" charset="0"/>
                <a:ea typeface="+mj-ea"/>
                <a:cs typeface="+mj-cs"/>
              </a:rPr>
              <a:t>NOT</a:t>
            </a:r>
            <a:endParaRPr lang="en-US" sz="4400" b="1" baseline="30000" dirty="0">
              <a:solidFill>
                <a:srgbClr val="005DAA"/>
              </a:solidFill>
              <a:latin typeface="Calibri" pitchFamily="34" charset="0"/>
              <a:ea typeface="+mj-ea"/>
              <a:cs typeface="+mj-cs"/>
            </a:endParaRPr>
          </a:p>
          <a:p>
            <a:pPr marL="228600" lvl="2"/>
            <a:r>
              <a:rPr lang="en-US" altLang="en-US" sz="2600" dirty="0"/>
              <a:t>A mechanism for assigning blame or responsibility for any death</a:t>
            </a:r>
          </a:p>
          <a:p>
            <a:pPr marL="228600" lvl="2"/>
            <a:r>
              <a:rPr lang="en-US" altLang="en-US" sz="2600" dirty="0"/>
              <a:t>A research study</a:t>
            </a:r>
          </a:p>
          <a:p>
            <a:pPr marL="228600" lvl="2"/>
            <a:r>
              <a:rPr lang="en-US" altLang="en-US" sz="2600" dirty="0"/>
              <a:t>Peer review</a:t>
            </a:r>
          </a:p>
          <a:p>
            <a:pPr marL="228600" lvl="2"/>
            <a:r>
              <a:rPr lang="en-US" altLang="en-US" sz="2600" dirty="0"/>
              <a:t>An institutional review</a:t>
            </a:r>
          </a:p>
          <a:p>
            <a:pPr marL="228600" lvl="2"/>
            <a:r>
              <a:rPr lang="en-US" altLang="en-US" sz="2600" dirty="0"/>
              <a:t>A substitute for existing mortality and morbidity inquiries</a:t>
            </a:r>
          </a:p>
          <a:p>
            <a:pPr lvl="1"/>
            <a:endParaRPr lang="en-US" altLang="en-US" sz="2600" dirty="0"/>
          </a:p>
          <a:p>
            <a:endParaRPr lang="en-US" sz="2600" dirty="0"/>
          </a:p>
        </p:txBody>
      </p:sp>
      <p:sp>
        <p:nvSpPr>
          <p:cNvPr id="10" name="TextBox 9">
            <a:extLst>
              <a:ext uri="{FF2B5EF4-FFF2-40B4-BE49-F238E27FC236}">
                <a16:creationId xmlns:a16="http://schemas.microsoft.com/office/drawing/2014/main" id="{42B3D30E-747C-4695-BC19-ECAE52C7DE83}"/>
              </a:ext>
            </a:extLst>
          </p:cNvPr>
          <p:cNvSpPr txBox="1"/>
          <p:nvPr/>
        </p:nvSpPr>
        <p:spPr>
          <a:xfrm>
            <a:off x="884899" y="6324985"/>
            <a:ext cx="11200649" cy="646331"/>
          </a:xfrm>
          <a:prstGeom prst="rect">
            <a:avLst/>
          </a:prstGeom>
          <a:noFill/>
        </p:spPr>
        <p:txBody>
          <a:bodyPr wrap="square" rtlCol="0">
            <a:spAutoFit/>
          </a:bodyPr>
          <a:lstStyle/>
          <a:p>
            <a:pPr algn="r"/>
            <a:r>
              <a:rPr lang="en-US" sz="1200" dirty="0"/>
              <a:t>Sourced from: Berg, C., Danel, I., </a:t>
            </a:r>
            <a:r>
              <a:rPr lang="en-US" sz="1200" dirty="0" err="1"/>
              <a:t>Atrash</a:t>
            </a:r>
            <a:r>
              <a:rPr lang="en-US" sz="1200" dirty="0"/>
              <a:t> H., Zane, S. Bartlett, L. (Eds.). Strategies to reduce pregnancy-related deaths:  From identification and review to action.  Atlanta:  Centers for Disease Control and Prevention; 2001</a:t>
            </a:r>
          </a:p>
          <a:p>
            <a:pPr algn="r"/>
            <a:endParaRPr lang="en-US" sz="1200" dirty="0"/>
          </a:p>
        </p:txBody>
      </p:sp>
    </p:spTree>
    <p:extLst>
      <p:ext uri="{BB962C8B-B14F-4D97-AF65-F5344CB8AC3E}">
        <p14:creationId xmlns:p14="http://schemas.microsoft.com/office/powerpoint/2010/main" val="4759220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8">
            <a:extLst>
              <a:ext uri="{FF2B5EF4-FFF2-40B4-BE49-F238E27FC236}">
                <a16:creationId xmlns:a16="http://schemas.microsoft.com/office/drawing/2014/main" id="{6FC83026-0A94-4F18-BC02-74127EFBECAE}"/>
              </a:ext>
            </a:extLst>
          </p:cNvPr>
          <p:cNvSpPr txBox="1">
            <a:spLocks/>
          </p:cNvSpPr>
          <p:nvPr/>
        </p:nvSpPr>
        <p:spPr>
          <a:xfrm>
            <a:off x="615269" y="20984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000"/>
              </a:spcBef>
            </a:pPr>
            <a:r>
              <a:rPr lang="en-US" sz="3600" b="1" dirty="0">
                <a:solidFill>
                  <a:srgbClr val="005DAA"/>
                </a:solidFill>
                <a:latin typeface="Calibri" pitchFamily="34" charset="0"/>
              </a:rPr>
              <a:t>Review to Action: </a:t>
            </a:r>
            <a:r>
              <a:rPr lang="en-US" sz="3600" b="1" dirty="0">
                <a:solidFill>
                  <a:srgbClr val="005DAA"/>
                </a:solidFill>
                <a:latin typeface="Calibri" pitchFamily="34" charset="0"/>
                <a:hlinkClick r:id="rId3"/>
              </a:rPr>
              <a:t>www.reviewtoaction.org</a:t>
            </a:r>
            <a:r>
              <a:rPr lang="en-US" sz="3600" b="1" dirty="0">
                <a:solidFill>
                  <a:srgbClr val="005DAA"/>
                </a:solidFill>
                <a:latin typeface="Calibri" pitchFamily="34" charset="0"/>
              </a:rPr>
              <a:t>  </a:t>
            </a:r>
          </a:p>
        </p:txBody>
      </p:sp>
      <p:pic>
        <p:nvPicPr>
          <p:cNvPr id="6" name="Picture 5">
            <a:extLst>
              <a:ext uri="{FF2B5EF4-FFF2-40B4-BE49-F238E27FC236}">
                <a16:creationId xmlns:a16="http://schemas.microsoft.com/office/drawing/2014/main" id="{647AC55E-1CE2-41F9-8053-78A03D874493}"/>
              </a:ext>
            </a:extLst>
          </p:cNvPr>
          <p:cNvPicPr>
            <a:picLocks noChangeAspect="1"/>
          </p:cNvPicPr>
          <p:nvPr/>
        </p:nvPicPr>
        <p:blipFill>
          <a:blip r:embed="rId4"/>
          <a:stretch>
            <a:fillRect/>
          </a:stretch>
        </p:blipFill>
        <p:spPr>
          <a:xfrm>
            <a:off x="615269" y="1203895"/>
            <a:ext cx="6139063" cy="3271124"/>
          </a:xfrm>
          <a:prstGeom prst="rect">
            <a:avLst/>
          </a:prstGeom>
        </p:spPr>
      </p:pic>
      <p:pic>
        <p:nvPicPr>
          <p:cNvPr id="7" name="Content Placeholder 3" descr="mock-panel-img">
            <a:extLst>
              <a:ext uri="{FF2B5EF4-FFF2-40B4-BE49-F238E27FC236}">
                <a16:creationId xmlns:a16="http://schemas.microsoft.com/office/drawing/2014/main" id="{2CF3AC65-AB0A-49E4-8BB0-DD5BBAF397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2477" y="3429000"/>
            <a:ext cx="5679281" cy="222885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7AD49B2A-6848-49C6-AC1D-72E5D957FB06}"/>
              </a:ext>
            </a:extLst>
          </p:cNvPr>
          <p:cNvSpPr>
            <a:spLocks noGrp="1"/>
          </p:cNvSpPr>
          <p:nvPr>
            <p:ph type="title"/>
          </p:nvPr>
        </p:nvSpPr>
        <p:spPr>
          <a:xfrm>
            <a:off x="3257317" y="5790901"/>
            <a:ext cx="8229600" cy="857250"/>
          </a:xfrm>
        </p:spPr>
        <p:txBody>
          <a:bodyPr anchor="t" anchorCtr="0">
            <a:normAutofit fontScale="90000"/>
          </a:bodyPr>
          <a:lstStyle/>
          <a:p>
            <a:pPr algn="ctr"/>
            <a:r>
              <a:rPr lang="en-US" sz="2700" dirty="0">
                <a:solidFill>
                  <a:srgbClr val="2776B7"/>
                </a:solidFill>
                <a:latin typeface="+mn-lt"/>
              </a:rPr>
              <a:t>MMRC Example: Review of a Cardiomyopathy Death</a:t>
            </a:r>
            <a:br>
              <a:rPr lang="en-US" sz="2700" dirty="0">
                <a:solidFill>
                  <a:srgbClr val="2776B7"/>
                </a:solidFill>
                <a:latin typeface="+mn-lt"/>
              </a:rPr>
            </a:br>
            <a:r>
              <a:rPr lang="en-US" dirty="0">
                <a:latin typeface="+mn-lt"/>
                <a:hlinkClick r:id="rId6"/>
              </a:rPr>
              <a:t>www.reviewtoaction.org/mock-panel</a:t>
            </a:r>
            <a:br>
              <a:rPr lang="en-US" dirty="0">
                <a:latin typeface="+mn-lt"/>
              </a:rPr>
            </a:br>
            <a:endParaRPr lang="en-US" sz="2700" dirty="0">
              <a:solidFill>
                <a:srgbClr val="2776B7"/>
              </a:solidFill>
              <a:latin typeface="+mn-lt"/>
            </a:endParaRPr>
          </a:p>
        </p:txBody>
      </p:sp>
    </p:spTree>
    <p:extLst>
      <p:ext uri="{BB962C8B-B14F-4D97-AF65-F5344CB8AC3E}">
        <p14:creationId xmlns:p14="http://schemas.microsoft.com/office/powerpoint/2010/main" val="12760461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0B72818-DDC3-4DDE-9ABC-75DB8881C2A2}"/>
              </a:ext>
            </a:extLst>
          </p:cNvPr>
          <p:cNvSpPr>
            <a:spLocks noGrp="1"/>
          </p:cNvSpPr>
          <p:nvPr>
            <p:ph type="title"/>
          </p:nvPr>
        </p:nvSpPr>
        <p:spPr/>
        <p:txBody>
          <a:bodyPr/>
          <a:lstStyle/>
          <a:p>
            <a:r>
              <a:rPr lang="en-US" sz="3600" b="1" dirty="0">
                <a:solidFill>
                  <a:srgbClr val="005DAA"/>
                </a:solidFill>
                <a:latin typeface="Calibri" pitchFamily="34" charset="0"/>
              </a:rPr>
              <a:t>&lt;</a:t>
            </a:r>
            <a:r>
              <a:rPr lang="en-US" sz="3600" b="1" dirty="0">
                <a:solidFill>
                  <a:srgbClr val="FF0000"/>
                </a:solidFill>
                <a:latin typeface="Calibri" pitchFamily="34" charset="0"/>
              </a:rPr>
              <a:t>state</a:t>
            </a:r>
            <a:r>
              <a:rPr lang="en-US" sz="3600" b="1" dirty="0">
                <a:solidFill>
                  <a:srgbClr val="005DAA"/>
                </a:solidFill>
                <a:latin typeface="Calibri" pitchFamily="34" charset="0"/>
              </a:rPr>
              <a:t>&gt; MMRC Scope, Mission, and Vision</a:t>
            </a:r>
          </a:p>
        </p:txBody>
      </p:sp>
      <p:sp>
        <p:nvSpPr>
          <p:cNvPr id="9" name="Rectangle 8">
            <a:extLst>
              <a:ext uri="{FF2B5EF4-FFF2-40B4-BE49-F238E27FC236}">
                <a16:creationId xmlns:a16="http://schemas.microsoft.com/office/drawing/2014/main" id="{7F4FBE44-5C2F-4089-A40C-5ABEFCCDE59C}"/>
              </a:ext>
            </a:extLst>
          </p:cNvPr>
          <p:cNvSpPr/>
          <p:nvPr/>
        </p:nvSpPr>
        <p:spPr>
          <a:xfrm>
            <a:off x="3249586" y="6488668"/>
            <a:ext cx="8942414" cy="276999"/>
          </a:xfrm>
          <a:prstGeom prst="rect">
            <a:avLst/>
          </a:prstGeom>
        </p:spPr>
        <p:txBody>
          <a:bodyPr wrap="square">
            <a:spAutoFit/>
          </a:bodyPr>
          <a:lstStyle/>
          <a:p>
            <a:pPr algn="r"/>
            <a:r>
              <a:rPr lang="en-US" sz="1200" dirty="0"/>
              <a:t>Sourced from: MMRIA Facilitation Guide </a:t>
            </a:r>
            <a:r>
              <a:rPr lang="en-US" sz="1200" dirty="0">
                <a:hlinkClick r:id="rId3"/>
              </a:rPr>
              <a:t>https://reviewtoaction.org/content/committee-facilitation-guide</a:t>
            </a:r>
            <a:r>
              <a:rPr lang="en-US" sz="1200" dirty="0"/>
              <a:t> </a:t>
            </a:r>
          </a:p>
        </p:txBody>
      </p:sp>
      <p:graphicFrame>
        <p:nvGraphicFramePr>
          <p:cNvPr id="2" name="Table 1">
            <a:extLst>
              <a:ext uri="{FF2B5EF4-FFF2-40B4-BE49-F238E27FC236}">
                <a16:creationId xmlns:a16="http://schemas.microsoft.com/office/drawing/2014/main" id="{D7A48FFC-E282-44BD-88AF-F11139619F6E}"/>
              </a:ext>
            </a:extLst>
          </p:cNvPr>
          <p:cNvGraphicFramePr>
            <a:graphicFrameLocks noGrp="1"/>
          </p:cNvGraphicFramePr>
          <p:nvPr>
            <p:extLst>
              <p:ext uri="{D42A27DB-BD31-4B8C-83A1-F6EECF244321}">
                <p14:modId xmlns:p14="http://schemas.microsoft.com/office/powerpoint/2010/main" val="452980076"/>
              </p:ext>
            </p:extLst>
          </p:nvPr>
        </p:nvGraphicFramePr>
        <p:xfrm>
          <a:off x="607785" y="1564822"/>
          <a:ext cx="10976430" cy="4444092"/>
        </p:xfrm>
        <a:graphic>
          <a:graphicData uri="http://schemas.openxmlformats.org/drawingml/2006/table">
            <a:tbl>
              <a:tblPr firstRow="1" bandRow="1">
                <a:tableStyleId>{5C22544A-7EE6-4342-B048-85BDC9FD1C3A}</a:tableStyleId>
              </a:tblPr>
              <a:tblGrid>
                <a:gridCol w="3658810">
                  <a:extLst>
                    <a:ext uri="{9D8B030D-6E8A-4147-A177-3AD203B41FA5}">
                      <a16:colId xmlns:a16="http://schemas.microsoft.com/office/drawing/2014/main" val="555365270"/>
                    </a:ext>
                  </a:extLst>
                </a:gridCol>
                <a:gridCol w="3658810">
                  <a:extLst>
                    <a:ext uri="{9D8B030D-6E8A-4147-A177-3AD203B41FA5}">
                      <a16:colId xmlns:a16="http://schemas.microsoft.com/office/drawing/2014/main" val="338323233"/>
                    </a:ext>
                  </a:extLst>
                </a:gridCol>
                <a:gridCol w="3658810">
                  <a:extLst>
                    <a:ext uri="{9D8B030D-6E8A-4147-A177-3AD203B41FA5}">
                      <a16:colId xmlns:a16="http://schemas.microsoft.com/office/drawing/2014/main" val="2289559104"/>
                    </a:ext>
                  </a:extLst>
                </a:gridCol>
              </a:tblGrid>
              <a:tr h="44440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kern="1200" dirty="0">
                          <a:solidFill>
                            <a:srgbClr val="005DAA"/>
                          </a:solidFill>
                          <a:latin typeface="Calibri" pitchFamily="34" charset="0"/>
                          <a:ea typeface="+mn-ea"/>
                          <a:cs typeface="+mn-cs"/>
                        </a:rPr>
                        <a:t>Scope &lt;</a:t>
                      </a:r>
                      <a:r>
                        <a:rPr lang="en-US" sz="3200" b="1" kern="1200" dirty="0">
                          <a:solidFill>
                            <a:srgbClr val="FF0000"/>
                          </a:solidFill>
                          <a:latin typeface="Calibri" pitchFamily="34" charset="0"/>
                          <a:ea typeface="+mn-ea"/>
                          <a:cs typeface="+mn-cs"/>
                        </a:rPr>
                        <a:t>or edit</a:t>
                      </a:r>
                      <a:r>
                        <a:rPr lang="en-US" sz="3200" b="1" kern="1200" dirty="0">
                          <a:solidFill>
                            <a:srgbClr val="005DAA"/>
                          </a:solidFill>
                          <a:latin typeface="Calibri" pitchFamily="34" charset="0"/>
                          <a:ea typeface="+mn-ea"/>
                          <a:cs typeface="+mn-cs"/>
                        </a:rPr>
                        <a:t>&gt;: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50" i="1" dirty="0">
                          <a:solidFill>
                            <a:schemeClr val="tx1"/>
                          </a:solidFill>
                        </a:rPr>
                        <a:t>To review all pregnancy-associated deaths of persons with indication of pregnancy up to 365 days, regardless of cause.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1" kern="1200" dirty="0">
                        <a:solidFill>
                          <a:srgbClr val="005DAA"/>
                        </a:solidFill>
                        <a:latin typeface="Calibri" pitchFamily="34" charset="0"/>
                        <a:ea typeface="+mn-ea"/>
                        <a:cs typeface="+mn-cs"/>
                      </a:endParaRPr>
                    </a:p>
                    <a:p>
                      <a:endParaRPr lang="en-US" sz="2000" dirty="0"/>
                    </a:p>
                  </a:txBody>
                  <a:tcPr>
                    <a:solidFill>
                      <a:schemeClr val="bg1"/>
                    </a:solidFill>
                  </a:tcPr>
                </a:tc>
                <a:tc>
                  <a:txBody>
                    <a:bodyPr/>
                    <a:lstStyle/>
                    <a:p>
                      <a:pPr marL="0" indent="0">
                        <a:buNone/>
                      </a:pPr>
                      <a:r>
                        <a:rPr lang="en-US" sz="3200" b="1" kern="1200" dirty="0">
                          <a:solidFill>
                            <a:srgbClr val="005DAA"/>
                          </a:solidFill>
                          <a:latin typeface="Calibri" pitchFamily="34" charset="0"/>
                          <a:ea typeface="+mn-ea"/>
                          <a:cs typeface="+mn-cs"/>
                        </a:rPr>
                        <a:t>Mission </a:t>
                      </a:r>
                      <a:r>
                        <a:rPr lang="en-US" sz="3200" b="1" dirty="0">
                          <a:solidFill>
                            <a:srgbClr val="005DAA"/>
                          </a:solidFill>
                          <a:latin typeface="Calibri" pitchFamily="34" charset="0"/>
                        </a:rPr>
                        <a:t>&lt;</a:t>
                      </a:r>
                      <a:r>
                        <a:rPr lang="en-US" sz="3200" b="1" dirty="0">
                          <a:solidFill>
                            <a:srgbClr val="FF0000"/>
                          </a:solidFill>
                          <a:latin typeface="Calibri" pitchFamily="34" charset="0"/>
                        </a:rPr>
                        <a:t>or edit</a:t>
                      </a:r>
                      <a:r>
                        <a:rPr lang="en-US" sz="3200" b="1" dirty="0">
                          <a:solidFill>
                            <a:srgbClr val="005DAA"/>
                          </a:solidFill>
                          <a:latin typeface="Calibri" pitchFamily="34" charset="0"/>
                        </a:rPr>
                        <a:t>&gt;</a:t>
                      </a:r>
                      <a:r>
                        <a:rPr lang="en-US" sz="3200" b="1" kern="1200" dirty="0">
                          <a:solidFill>
                            <a:srgbClr val="005DAA"/>
                          </a:solidFill>
                          <a:latin typeface="Calibri" pitchFamily="34" charset="0"/>
                          <a:ea typeface="+mn-ea"/>
                          <a:cs typeface="+mn-cs"/>
                        </a:rPr>
                        <a:t>: </a:t>
                      </a:r>
                    </a:p>
                    <a:p>
                      <a:pPr lvl="1"/>
                      <a:r>
                        <a:rPr lang="en-US" sz="2050" i="1" dirty="0">
                          <a:solidFill>
                            <a:schemeClr val="tx1"/>
                          </a:solidFill>
                        </a:rPr>
                        <a:t>To identify pregnancy-associated deaths, review those caused by pregnancy complications and other associated causes, and identify the factors contributing to these deaths and recommend public health and clinical interventions that may reduce these deaths and improve systems of care.</a:t>
                      </a:r>
                    </a:p>
                  </a:txBody>
                  <a:tcPr>
                    <a:solidFill>
                      <a:schemeClr val="bg1"/>
                    </a:solidFill>
                  </a:tcPr>
                </a:tc>
                <a:tc>
                  <a:txBody>
                    <a:bodyPr/>
                    <a:lstStyle/>
                    <a:p>
                      <a:pPr marL="0" indent="0">
                        <a:buNone/>
                      </a:pPr>
                      <a:r>
                        <a:rPr lang="en-US" sz="3200" b="1" kern="1200" dirty="0">
                          <a:solidFill>
                            <a:srgbClr val="005DAA"/>
                          </a:solidFill>
                          <a:latin typeface="Calibri" pitchFamily="34" charset="0"/>
                          <a:ea typeface="+mn-ea"/>
                          <a:cs typeface="+mn-cs"/>
                        </a:rPr>
                        <a:t>Vision </a:t>
                      </a:r>
                      <a:r>
                        <a:rPr lang="en-US" sz="3200" b="1" dirty="0">
                          <a:solidFill>
                            <a:srgbClr val="005DAA"/>
                          </a:solidFill>
                          <a:latin typeface="Calibri" pitchFamily="34" charset="0"/>
                        </a:rPr>
                        <a:t>&lt;</a:t>
                      </a:r>
                      <a:r>
                        <a:rPr lang="en-US" sz="3200" b="1" dirty="0">
                          <a:solidFill>
                            <a:srgbClr val="FF0000"/>
                          </a:solidFill>
                          <a:latin typeface="Calibri" pitchFamily="34" charset="0"/>
                        </a:rPr>
                        <a:t>or edit</a:t>
                      </a:r>
                      <a:r>
                        <a:rPr lang="en-US" sz="3200" b="1" dirty="0">
                          <a:solidFill>
                            <a:srgbClr val="005DAA"/>
                          </a:solidFill>
                          <a:latin typeface="Calibri" pitchFamily="34" charset="0"/>
                        </a:rPr>
                        <a:t>&gt;</a:t>
                      </a:r>
                      <a:r>
                        <a:rPr lang="en-US" sz="3200" b="1" kern="1200" dirty="0">
                          <a:solidFill>
                            <a:srgbClr val="005DAA"/>
                          </a:solidFill>
                          <a:latin typeface="Calibri" pitchFamily="34" charset="0"/>
                          <a:ea typeface="+mn-ea"/>
                          <a:cs typeface="+mn-cs"/>
                        </a:rPr>
                        <a:t>: </a:t>
                      </a:r>
                    </a:p>
                    <a:p>
                      <a:pPr lvl="1"/>
                      <a:r>
                        <a:rPr lang="en-US" sz="2050" i="1" dirty="0">
                          <a:solidFill>
                            <a:schemeClr val="tx1"/>
                          </a:solidFill>
                        </a:rPr>
                        <a:t>The Maternal Mortality Review Committee’s vision is to eliminate preventable maternal deaths, reduce maternal morbidities, and improve population health for those of reproductive age.</a:t>
                      </a:r>
                    </a:p>
                    <a:p>
                      <a:endParaRPr lang="en-US" sz="2000" dirty="0"/>
                    </a:p>
                  </a:txBody>
                  <a:tcPr>
                    <a:solidFill>
                      <a:schemeClr val="bg1"/>
                    </a:solidFill>
                  </a:tcPr>
                </a:tc>
                <a:extLst>
                  <a:ext uri="{0D108BD9-81ED-4DB2-BD59-A6C34878D82A}">
                    <a16:rowId xmlns:a16="http://schemas.microsoft.com/office/drawing/2014/main" val="352933087"/>
                  </a:ext>
                </a:extLst>
              </a:tr>
            </a:tbl>
          </a:graphicData>
        </a:graphic>
      </p:graphicFrame>
    </p:spTree>
    <p:extLst>
      <p:ext uri="{BB962C8B-B14F-4D97-AF65-F5344CB8AC3E}">
        <p14:creationId xmlns:p14="http://schemas.microsoft.com/office/powerpoint/2010/main" val="12380386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6F940-3F07-4082-A17D-E0C5735ECB2B}"/>
              </a:ext>
            </a:extLst>
          </p:cNvPr>
          <p:cNvSpPr>
            <a:spLocks noGrp="1"/>
          </p:cNvSpPr>
          <p:nvPr>
            <p:ph type="title"/>
          </p:nvPr>
        </p:nvSpPr>
        <p:spPr>
          <a:xfrm>
            <a:off x="373919" y="200417"/>
            <a:ext cx="11171883" cy="989556"/>
          </a:xfrm>
        </p:spPr>
        <p:txBody>
          <a:bodyPr>
            <a:normAutofit/>
          </a:bodyPr>
          <a:lstStyle/>
          <a:p>
            <a:r>
              <a:rPr lang="en-US" sz="3600" b="1" dirty="0">
                <a:solidFill>
                  <a:srgbClr val="005DAA"/>
                </a:solidFill>
                <a:latin typeface="Calibri" pitchFamily="34" charset="0"/>
              </a:rPr>
              <a:t>Committee Membership</a:t>
            </a:r>
          </a:p>
        </p:txBody>
      </p:sp>
      <p:graphicFrame>
        <p:nvGraphicFramePr>
          <p:cNvPr id="7" name="Table 6">
            <a:extLst>
              <a:ext uri="{FF2B5EF4-FFF2-40B4-BE49-F238E27FC236}">
                <a16:creationId xmlns:a16="http://schemas.microsoft.com/office/drawing/2014/main" id="{E5B3E5C5-DC81-4A56-A431-0C3C25ED31BC}"/>
              </a:ext>
            </a:extLst>
          </p:cNvPr>
          <p:cNvGraphicFramePr>
            <a:graphicFrameLocks noGrp="1"/>
          </p:cNvGraphicFramePr>
          <p:nvPr>
            <p:extLst>
              <p:ext uri="{D42A27DB-BD31-4B8C-83A1-F6EECF244321}">
                <p14:modId xmlns:p14="http://schemas.microsoft.com/office/powerpoint/2010/main" val="3157334929"/>
              </p:ext>
            </p:extLst>
          </p:nvPr>
        </p:nvGraphicFramePr>
        <p:xfrm>
          <a:off x="246444" y="1127259"/>
          <a:ext cx="8312730" cy="5530324"/>
        </p:xfrm>
        <a:graphic>
          <a:graphicData uri="http://schemas.openxmlformats.org/drawingml/2006/table">
            <a:tbl>
              <a:tblPr/>
              <a:tblGrid>
                <a:gridCol w="2979356">
                  <a:extLst>
                    <a:ext uri="{9D8B030D-6E8A-4147-A177-3AD203B41FA5}">
                      <a16:colId xmlns:a16="http://schemas.microsoft.com/office/drawing/2014/main" val="585887999"/>
                    </a:ext>
                  </a:extLst>
                </a:gridCol>
                <a:gridCol w="2562464">
                  <a:extLst>
                    <a:ext uri="{9D8B030D-6E8A-4147-A177-3AD203B41FA5}">
                      <a16:colId xmlns:a16="http://schemas.microsoft.com/office/drawing/2014/main" val="4233990091"/>
                    </a:ext>
                  </a:extLst>
                </a:gridCol>
                <a:gridCol w="2770910">
                  <a:extLst>
                    <a:ext uri="{9D8B030D-6E8A-4147-A177-3AD203B41FA5}">
                      <a16:colId xmlns:a16="http://schemas.microsoft.com/office/drawing/2014/main" val="2598187518"/>
                    </a:ext>
                  </a:extLst>
                </a:gridCol>
              </a:tblGrid>
              <a:tr h="141614">
                <a:tc>
                  <a:txBody>
                    <a:bodyPr/>
                    <a:lstStyle/>
                    <a:p>
                      <a:pPr algn="l"/>
                      <a:r>
                        <a:rPr lang="en-US" sz="1600">
                          <a:solidFill>
                            <a:srgbClr val="FFFFFF"/>
                          </a:solidFill>
                          <a:effectLst/>
                        </a:rPr>
                        <a:t>Organizations</a:t>
                      </a:r>
                    </a:p>
                  </a:txBody>
                  <a:tcPr marL="17198" marR="17198" marT="17198" marB="171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noFill/>
                      <a:prstDash val="solid"/>
                      <a:round/>
                      <a:headEnd type="none" w="med" len="med"/>
                      <a:tailEnd type="none" w="med" len="med"/>
                    </a:lnB>
                    <a:solidFill>
                      <a:srgbClr val="5D1362"/>
                    </a:solidFill>
                  </a:tcPr>
                </a:tc>
                <a:tc>
                  <a:txBody>
                    <a:bodyPr/>
                    <a:lstStyle/>
                    <a:p>
                      <a:pPr algn="l"/>
                      <a:r>
                        <a:rPr lang="en-US" sz="1600" dirty="0">
                          <a:solidFill>
                            <a:srgbClr val="FFFFFF"/>
                          </a:solidFill>
                          <a:effectLst/>
                        </a:rPr>
                        <a:t>Core Disciplines</a:t>
                      </a:r>
                    </a:p>
                  </a:txBody>
                  <a:tcPr marL="17198" marR="17198" marT="17198" marB="171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noFill/>
                      <a:prstDash val="solid"/>
                      <a:round/>
                      <a:headEnd type="none" w="med" len="med"/>
                      <a:tailEnd type="none" w="med" len="med"/>
                    </a:lnB>
                    <a:solidFill>
                      <a:srgbClr val="5D1362"/>
                    </a:solidFill>
                  </a:tcPr>
                </a:tc>
                <a:tc>
                  <a:txBody>
                    <a:bodyPr/>
                    <a:lstStyle/>
                    <a:p>
                      <a:pPr algn="l"/>
                      <a:r>
                        <a:rPr lang="en-US" sz="1600">
                          <a:solidFill>
                            <a:srgbClr val="FFFFFF"/>
                          </a:solidFill>
                          <a:effectLst/>
                        </a:rPr>
                        <a:t>Specialty Disciplines</a:t>
                      </a:r>
                    </a:p>
                  </a:txBody>
                  <a:tcPr marL="17198" marR="17198" marT="17198" marB="171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noFill/>
                      <a:prstDash val="solid"/>
                      <a:round/>
                      <a:headEnd type="none" w="med" len="med"/>
                      <a:tailEnd type="none" w="med" len="med"/>
                    </a:lnB>
                    <a:solidFill>
                      <a:srgbClr val="5D1362"/>
                    </a:solidFill>
                  </a:tcPr>
                </a:tc>
                <a:extLst>
                  <a:ext uri="{0D108BD9-81ED-4DB2-BD59-A6C34878D82A}">
                    <a16:rowId xmlns:a16="http://schemas.microsoft.com/office/drawing/2014/main" val="3298277408"/>
                  </a:ext>
                </a:extLst>
              </a:tr>
              <a:tr h="141614">
                <a:tc>
                  <a:txBody>
                    <a:bodyPr/>
                    <a:lstStyle/>
                    <a:p>
                      <a:pPr algn="l"/>
                      <a:r>
                        <a:rPr lang="en-US" sz="1600" dirty="0">
                          <a:effectLst/>
                        </a:rPr>
                        <a:t>Academic Institutions</a:t>
                      </a:r>
                    </a:p>
                  </a:txBody>
                  <a:tcPr marL="17198" marR="17198" marT="17198" marB="1719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600" dirty="0">
                          <a:effectLst/>
                        </a:rPr>
                        <a:t>Anesthesiology</a:t>
                      </a:r>
                    </a:p>
                  </a:txBody>
                  <a:tcPr marL="17198" marR="17198" marT="17198" marB="1719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600" dirty="0">
                          <a:effectLst/>
                        </a:rPr>
                        <a:t>Addiction Counseling</a:t>
                      </a:r>
                      <a:endParaRPr lang="en-US" sz="1600" dirty="0"/>
                    </a:p>
                  </a:txBody>
                  <a:tcPr marL="17198" marR="17198" marT="17198" marB="1719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198609724"/>
                  </a:ext>
                </a:extLst>
              </a:tr>
              <a:tr h="247743">
                <a:tc>
                  <a:txBody>
                    <a:bodyPr/>
                    <a:lstStyle/>
                    <a:p>
                      <a:pPr algn="l"/>
                      <a:r>
                        <a:rPr lang="en-US" sz="1600" dirty="0">
                          <a:effectLst/>
                        </a:rPr>
                        <a:t>Behavioral Health Agencies</a:t>
                      </a:r>
                    </a:p>
                  </a:txBody>
                  <a:tcPr marL="17198" marR="17198" marT="17198" marB="1719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600" dirty="0"/>
                        <a:t>Community Advocate</a:t>
                      </a:r>
                    </a:p>
                  </a:txBody>
                  <a:tcPr marL="17198" marR="17198" marT="17198" marB="1719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600" dirty="0">
                          <a:effectLst/>
                        </a:rPr>
                        <a:t>Cardiology</a:t>
                      </a:r>
                    </a:p>
                  </a:txBody>
                  <a:tcPr marL="17198" marR="17198" marT="17198" marB="1719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4801941"/>
                  </a:ext>
                </a:extLst>
              </a:tr>
              <a:tr h="141614">
                <a:tc>
                  <a:txBody>
                    <a:bodyPr/>
                    <a:lstStyle/>
                    <a:p>
                      <a:pPr algn="l"/>
                      <a:r>
                        <a:rPr lang="en-US" sz="1600" dirty="0">
                          <a:effectLst/>
                        </a:rPr>
                        <a:t>Blood Banks</a:t>
                      </a:r>
                    </a:p>
                  </a:txBody>
                  <a:tcPr marL="17198" marR="17198" marT="17198" marB="1719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600" dirty="0"/>
                        <a:t>Community Birth Workers</a:t>
                      </a:r>
                    </a:p>
                  </a:txBody>
                  <a:tcPr marL="17198" marR="17198" marT="17198" marB="1719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600" dirty="0">
                          <a:effectLst/>
                        </a:rPr>
                        <a:t>Clergy</a:t>
                      </a:r>
                    </a:p>
                  </a:txBody>
                  <a:tcPr marL="17198" marR="17198" marT="17198" marB="1719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5338114"/>
                  </a:ext>
                </a:extLst>
              </a:tr>
              <a:tr h="247743">
                <a:tc>
                  <a:txBody>
                    <a:bodyPr/>
                    <a:lstStyle/>
                    <a:p>
                      <a:pPr algn="l"/>
                      <a:r>
                        <a:rPr lang="en-US" sz="1600" dirty="0">
                          <a:effectLst/>
                        </a:rPr>
                        <a:t>Community-Based Doula Program</a:t>
                      </a:r>
                    </a:p>
                  </a:txBody>
                  <a:tcPr marL="17198" marR="17198" marT="17198" marB="1719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600" dirty="0">
                          <a:effectLst/>
                        </a:rPr>
                        <a:t>Family Medicine</a:t>
                      </a:r>
                    </a:p>
                  </a:txBody>
                  <a:tcPr marL="17198" marR="17198" marT="17198" marB="1719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600" dirty="0">
                          <a:effectLst/>
                        </a:rPr>
                        <a:t>Community Leadership</a:t>
                      </a:r>
                    </a:p>
                  </a:txBody>
                  <a:tcPr marL="17198" marR="17198" marT="17198" marB="1719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939728872"/>
                  </a:ext>
                </a:extLst>
              </a:tr>
              <a:tr h="247743">
                <a:tc>
                  <a:txBody>
                    <a:bodyPr/>
                    <a:lstStyle/>
                    <a:p>
                      <a:pPr algn="l"/>
                      <a:r>
                        <a:rPr lang="en-US" sz="1600" dirty="0">
                          <a:effectLst/>
                        </a:rPr>
                        <a:t>Federally Qualified Health Centers</a:t>
                      </a:r>
                    </a:p>
                  </a:txBody>
                  <a:tcPr marL="17198" marR="17198" marT="17198" marB="1719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600" dirty="0">
                          <a:effectLst/>
                        </a:rPr>
                        <a:t>Forensic Pathology</a:t>
                      </a:r>
                    </a:p>
                  </a:txBody>
                  <a:tcPr marL="17198" marR="17198" marT="17198" marB="1719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600" dirty="0">
                          <a:effectLst/>
                        </a:rPr>
                        <a:t>Critical Care Medicine</a:t>
                      </a:r>
                    </a:p>
                  </a:txBody>
                  <a:tcPr marL="17198" marR="17198" marT="17198" marB="1719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241043341"/>
                  </a:ext>
                </a:extLst>
              </a:tr>
              <a:tr h="247743">
                <a:tc>
                  <a:txBody>
                    <a:bodyPr/>
                    <a:lstStyle/>
                    <a:p>
                      <a:pPr algn="l"/>
                      <a:r>
                        <a:rPr lang="en-US" sz="1600" dirty="0">
                          <a:effectLst/>
                        </a:rPr>
                        <a:t>FIMR/CDR Programs</a:t>
                      </a:r>
                    </a:p>
                  </a:txBody>
                  <a:tcPr marL="17198" marR="17198" marT="17198" marB="1719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600" dirty="0">
                          <a:effectLst/>
                        </a:rPr>
                        <a:t>Maternal Fetal Medicine/ Perinatology</a:t>
                      </a:r>
                    </a:p>
                  </a:txBody>
                  <a:tcPr marL="17198" marR="17198" marT="17198" marB="1719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600" dirty="0">
                          <a:effectLst/>
                        </a:rPr>
                        <a:t>Emergency Response</a:t>
                      </a:r>
                    </a:p>
                  </a:txBody>
                  <a:tcPr marL="17198" marR="17198" marT="17198" marB="1719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982797933"/>
                  </a:ext>
                </a:extLst>
              </a:tr>
              <a:tr h="141614">
                <a:tc>
                  <a:txBody>
                    <a:bodyPr/>
                    <a:lstStyle/>
                    <a:p>
                      <a:pPr algn="l"/>
                      <a:r>
                        <a:rPr lang="en-US" sz="1600" dirty="0">
                          <a:effectLst/>
                        </a:rPr>
                        <a:t>Healthy Start Agencies</a:t>
                      </a:r>
                    </a:p>
                  </a:txBody>
                  <a:tcPr marL="17198" marR="17198" marT="17198" marB="1719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600" dirty="0">
                          <a:effectLst/>
                        </a:rPr>
                        <a:t>Nurse Midwifery</a:t>
                      </a:r>
                    </a:p>
                  </a:txBody>
                  <a:tcPr marL="17198" marR="17198" marT="17198" marB="1719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600" dirty="0">
                          <a:effectLst/>
                        </a:rPr>
                        <a:t>Epidemiology</a:t>
                      </a:r>
                    </a:p>
                  </a:txBody>
                  <a:tcPr marL="17198" marR="17198" marT="17198" marB="1719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378101163"/>
                  </a:ext>
                </a:extLst>
              </a:tr>
              <a:tr h="141614">
                <a:tc>
                  <a:txBody>
                    <a:bodyPr/>
                    <a:lstStyle/>
                    <a:p>
                      <a:pPr algn="l"/>
                      <a:r>
                        <a:rPr lang="en-US" sz="1600" dirty="0">
                          <a:effectLst/>
                        </a:rPr>
                        <a:t>Homeless Services</a:t>
                      </a:r>
                    </a:p>
                  </a:txBody>
                  <a:tcPr marL="17198" marR="17198" marT="17198" marB="1719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600" dirty="0">
                          <a:effectLst/>
                        </a:rPr>
                        <a:t>Obstetrics and Gynecology</a:t>
                      </a:r>
                    </a:p>
                  </a:txBody>
                  <a:tcPr marL="17198" marR="17198" marT="17198" marB="1719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600" dirty="0">
                          <a:effectLst/>
                        </a:rPr>
                        <a:t>Genetics</a:t>
                      </a:r>
                    </a:p>
                  </a:txBody>
                  <a:tcPr marL="17198" marR="17198" marT="17198" marB="1719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429899440"/>
                  </a:ext>
                </a:extLst>
              </a:tr>
              <a:tr h="247743">
                <a:tc>
                  <a:txBody>
                    <a:bodyPr/>
                    <a:lstStyle/>
                    <a:p>
                      <a:pPr algn="l"/>
                      <a:r>
                        <a:rPr lang="en-US" sz="1600" dirty="0">
                          <a:effectLst/>
                        </a:rPr>
                        <a:t>Hospitals/ Hospital Associations</a:t>
                      </a:r>
                    </a:p>
                  </a:txBody>
                  <a:tcPr marL="17198" marR="17198" marT="17198" marB="1719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600" dirty="0">
                          <a:effectLst/>
                        </a:rPr>
                        <a:t>Patient Safety</a:t>
                      </a:r>
                    </a:p>
                  </a:txBody>
                  <a:tcPr marL="17198" marR="17198" marT="17198" marB="1719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600" dirty="0">
                          <a:effectLst/>
                        </a:rPr>
                        <a:t>Home Nursing</a:t>
                      </a:r>
                    </a:p>
                  </a:txBody>
                  <a:tcPr marL="17198" marR="17198" marT="17198" marB="1719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791645944"/>
                  </a:ext>
                </a:extLst>
              </a:tr>
              <a:tr h="247743">
                <a:tc>
                  <a:txBody>
                    <a:bodyPr/>
                    <a:lstStyle/>
                    <a:p>
                      <a:pPr algn="l"/>
                      <a:r>
                        <a:rPr lang="en-US" sz="1600" dirty="0">
                          <a:effectLst/>
                        </a:rPr>
                        <a:t>Private and Public Insurers</a:t>
                      </a:r>
                    </a:p>
                  </a:txBody>
                  <a:tcPr marL="17198" marR="17198" marT="17198" marB="1719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600" dirty="0">
                          <a:effectLst/>
                        </a:rPr>
                        <a:t>Perinatal Nursing</a:t>
                      </a:r>
                    </a:p>
                  </a:txBody>
                  <a:tcPr marL="17198" marR="17198" marT="17198" marB="1719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600" dirty="0">
                          <a:effectLst/>
                        </a:rPr>
                        <a:t>Law Enforcement</a:t>
                      </a:r>
                    </a:p>
                  </a:txBody>
                  <a:tcPr marL="17198" marR="17198" marT="17198" marB="1719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763666560"/>
                  </a:ext>
                </a:extLst>
              </a:tr>
              <a:tr h="247743">
                <a:tc>
                  <a:txBody>
                    <a:bodyPr/>
                    <a:lstStyle/>
                    <a:p>
                      <a:pPr algn="l"/>
                      <a:r>
                        <a:rPr lang="en-US" sz="1600" dirty="0">
                          <a:effectLst/>
                        </a:rPr>
                        <a:t>Prof.</a:t>
                      </a:r>
                      <a:r>
                        <a:rPr lang="en-US" sz="1600" baseline="0" dirty="0">
                          <a:effectLst/>
                        </a:rPr>
                        <a:t> </a:t>
                      </a:r>
                      <a:r>
                        <a:rPr lang="en-US" sz="1600" dirty="0">
                          <a:effectLst/>
                        </a:rPr>
                        <a:t>Assoc. State Chapters</a:t>
                      </a:r>
                    </a:p>
                  </a:txBody>
                  <a:tcPr marL="17198" marR="17198" marT="17198" marB="1719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600" dirty="0">
                          <a:effectLst/>
                        </a:rPr>
                        <a:t>Psychiatry</a:t>
                      </a:r>
                    </a:p>
                  </a:txBody>
                  <a:tcPr marL="17198" marR="17198" marT="17198" marB="1719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600" dirty="0">
                          <a:effectLst/>
                        </a:rPr>
                        <a:t>Mental Health Provider</a:t>
                      </a:r>
                    </a:p>
                  </a:txBody>
                  <a:tcPr marL="17198" marR="17198" marT="17198" marB="1719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669529839"/>
                  </a:ext>
                </a:extLst>
              </a:tr>
              <a:tr h="247743">
                <a:tc>
                  <a:txBody>
                    <a:bodyPr/>
                    <a:lstStyle/>
                    <a:p>
                      <a:pPr algn="l"/>
                      <a:r>
                        <a:rPr lang="en-US" sz="1600" dirty="0">
                          <a:effectLst/>
                        </a:rPr>
                        <a:t>Rural Health Associations</a:t>
                      </a:r>
                    </a:p>
                  </a:txBody>
                  <a:tcPr marL="17198" marR="17198" marT="17198" marB="1719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600" dirty="0">
                          <a:effectLst/>
                        </a:rPr>
                        <a:t>Public Health</a:t>
                      </a:r>
                    </a:p>
                  </a:txBody>
                  <a:tcPr marL="17198" marR="17198" marT="17198" marB="1719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600" dirty="0">
                          <a:effectLst/>
                        </a:rPr>
                        <a:t>Nutrition</a:t>
                      </a:r>
                      <a:endParaRPr lang="en-US" sz="1600" dirty="0"/>
                    </a:p>
                  </a:txBody>
                  <a:tcPr marL="17198" marR="17198" marT="17198" marB="1719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088705926"/>
                  </a:ext>
                </a:extLst>
              </a:tr>
              <a:tr h="141614">
                <a:tc>
                  <a:txBody>
                    <a:bodyPr/>
                    <a:lstStyle/>
                    <a:p>
                      <a:pPr algn="l"/>
                      <a:r>
                        <a:rPr lang="en-US" sz="1600" dirty="0">
                          <a:effectLst/>
                        </a:rPr>
                        <a:t>State Medical Society</a:t>
                      </a:r>
                    </a:p>
                  </a:txBody>
                  <a:tcPr marL="17198" marR="17198" marT="17198" marB="1719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600" dirty="0">
                          <a:effectLst/>
                        </a:rPr>
                        <a:t>Social Work</a:t>
                      </a:r>
                    </a:p>
                  </a:txBody>
                  <a:tcPr marL="17198" marR="17198" marT="17198" marB="1719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600" dirty="0">
                          <a:effectLst/>
                        </a:rPr>
                        <a:t>Pharmacy</a:t>
                      </a:r>
                    </a:p>
                  </a:txBody>
                  <a:tcPr marL="17198" marR="17198" marT="17198" marB="1719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006053497"/>
                  </a:ext>
                </a:extLst>
              </a:tr>
              <a:tr h="247743">
                <a:tc>
                  <a:txBody>
                    <a:bodyPr/>
                    <a:lstStyle/>
                    <a:p>
                      <a:pPr algn="l"/>
                      <a:r>
                        <a:rPr lang="en-US" sz="1600" dirty="0">
                          <a:effectLst/>
                        </a:rPr>
                        <a:t>State Medicaid Agency</a:t>
                      </a:r>
                    </a:p>
                  </a:txBody>
                  <a:tcPr marL="17198" marR="17198" marT="17198" marB="1719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600" dirty="0">
                          <a:effectLst/>
                        </a:rPr>
                        <a:t> </a:t>
                      </a:r>
                    </a:p>
                  </a:txBody>
                  <a:tcPr marL="17198" marR="17198" marT="17198" marB="1719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600" dirty="0">
                          <a:effectLst/>
                        </a:rPr>
                        <a:t>Public Health Nursing</a:t>
                      </a:r>
                    </a:p>
                  </a:txBody>
                  <a:tcPr marL="17198" marR="17198" marT="17198" marB="1719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669573214"/>
                  </a:ext>
                </a:extLst>
              </a:tr>
              <a:tr h="141614">
                <a:tc>
                  <a:txBody>
                    <a:bodyPr/>
                    <a:lstStyle/>
                    <a:p>
                      <a:pPr algn="l"/>
                      <a:r>
                        <a:rPr lang="en-US" sz="1600" dirty="0">
                          <a:effectLst/>
                        </a:rPr>
                        <a:t>State Title V Program</a:t>
                      </a:r>
                    </a:p>
                  </a:txBody>
                  <a:tcPr marL="17198" marR="17198" marT="17198" marB="1719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endParaRPr lang="en-US" sz="1600" dirty="0">
                        <a:effectLst/>
                      </a:endParaRPr>
                    </a:p>
                  </a:txBody>
                  <a:tcPr marL="17198" marR="17198" marT="17198" marB="1719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600" dirty="0">
                          <a:effectLst/>
                        </a:rPr>
                        <a:t>Quality/Risk Management</a:t>
                      </a:r>
                    </a:p>
                  </a:txBody>
                  <a:tcPr marL="17198" marR="17198" marT="17198" marB="1719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11588158"/>
                  </a:ext>
                </a:extLst>
              </a:tr>
              <a:tr h="141614">
                <a:tc>
                  <a:txBody>
                    <a:bodyPr/>
                    <a:lstStyle/>
                    <a:p>
                      <a:pPr algn="l"/>
                      <a:r>
                        <a:rPr lang="en-US" sz="1600" dirty="0">
                          <a:effectLst/>
                        </a:rPr>
                        <a:t>State Title X Programs</a:t>
                      </a:r>
                    </a:p>
                  </a:txBody>
                  <a:tcPr marL="17198" marR="17198" marT="17198" marB="1719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endParaRPr lang="en-US" sz="1600" dirty="0">
                        <a:effectLst/>
                      </a:endParaRPr>
                    </a:p>
                  </a:txBody>
                  <a:tcPr marL="17198" marR="17198" marT="17198" marB="1719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600" dirty="0">
                          <a:effectLst/>
                        </a:rPr>
                        <a:t> </a:t>
                      </a:r>
                    </a:p>
                  </a:txBody>
                  <a:tcPr marL="17198" marR="17198" marT="17198" marB="1719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875188296"/>
                  </a:ext>
                </a:extLst>
              </a:tr>
              <a:tr h="247743">
                <a:tc>
                  <a:txBody>
                    <a:bodyPr/>
                    <a:lstStyle/>
                    <a:p>
                      <a:pPr algn="l"/>
                      <a:r>
                        <a:rPr lang="en-US" sz="1600" dirty="0">
                          <a:effectLst/>
                        </a:rPr>
                        <a:t>Tribal Organizations</a:t>
                      </a:r>
                    </a:p>
                  </a:txBody>
                  <a:tcPr marL="17198" marR="17198" marT="17198" marB="1719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600" dirty="0">
                          <a:effectLst/>
                        </a:rPr>
                        <a:t> </a:t>
                      </a:r>
                    </a:p>
                  </a:txBody>
                  <a:tcPr marL="17198" marR="17198" marT="17198" marB="1719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600" dirty="0">
                          <a:effectLst/>
                        </a:rPr>
                        <a:t> </a:t>
                      </a:r>
                    </a:p>
                  </a:txBody>
                  <a:tcPr marL="17198" marR="17198" marT="17198" marB="1719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435710327"/>
                  </a:ext>
                </a:extLst>
              </a:tr>
              <a:tr h="141614">
                <a:tc>
                  <a:txBody>
                    <a:bodyPr/>
                    <a:lstStyle/>
                    <a:p>
                      <a:pPr algn="l"/>
                      <a:r>
                        <a:rPr lang="en-US" sz="1600" dirty="0">
                          <a:effectLst/>
                        </a:rPr>
                        <a:t>Violence Prevention Agencies</a:t>
                      </a:r>
                    </a:p>
                  </a:txBody>
                  <a:tcPr marL="17198" marR="17198" marT="17198" marB="1719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600" dirty="0">
                          <a:effectLst/>
                        </a:rPr>
                        <a:t> </a:t>
                      </a:r>
                    </a:p>
                  </a:txBody>
                  <a:tcPr marL="17198" marR="17198" marT="17198" marB="1719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600" dirty="0">
                          <a:effectLst/>
                        </a:rPr>
                        <a:t> </a:t>
                      </a:r>
                    </a:p>
                  </a:txBody>
                  <a:tcPr marL="17198" marR="17198" marT="17198" marB="1719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92011935"/>
                  </a:ext>
                </a:extLst>
              </a:tr>
            </a:tbl>
          </a:graphicData>
        </a:graphic>
      </p:graphicFrame>
      <p:sp>
        <p:nvSpPr>
          <p:cNvPr id="9" name="Rectangle 8">
            <a:extLst>
              <a:ext uri="{FF2B5EF4-FFF2-40B4-BE49-F238E27FC236}">
                <a16:creationId xmlns:a16="http://schemas.microsoft.com/office/drawing/2014/main" id="{04714D1F-B4B0-431B-90FD-361891C627A3}"/>
              </a:ext>
            </a:extLst>
          </p:cNvPr>
          <p:cNvSpPr/>
          <p:nvPr/>
        </p:nvSpPr>
        <p:spPr>
          <a:xfrm>
            <a:off x="3249586" y="6519083"/>
            <a:ext cx="8942414" cy="276999"/>
          </a:xfrm>
          <a:prstGeom prst="rect">
            <a:avLst/>
          </a:prstGeom>
        </p:spPr>
        <p:txBody>
          <a:bodyPr wrap="square">
            <a:spAutoFit/>
          </a:bodyPr>
          <a:lstStyle/>
          <a:p>
            <a:pPr algn="r"/>
            <a:r>
              <a:rPr lang="en-US" sz="1200" dirty="0"/>
              <a:t>Sourced from: Review to Action (</a:t>
            </a:r>
            <a:r>
              <a:rPr lang="en-US" sz="1200" dirty="0">
                <a:hlinkClick r:id="rId3"/>
              </a:rPr>
              <a:t>https://reviewtoaction.org/</a:t>
            </a:r>
            <a:r>
              <a:rPr lang="en-US" sz="1200" dirty="0"/>
              <a:t>) </a:t>
            </a:r>
          </a:p>
        </p:txBody>
      </p:sp>
      <p:grpSp>
        <p:nvGrpSpPr>
          <p:cNvPr id="8" name="Group 7">
            <a:extLst>
              <a:ext uri="{FF2B5EF4-FFF2-40B4-BE49-F238E27FC236}">
                <a16:creationId xmlns:a16="http://schemas.microsoft.com/office/drawing/2014/main" id="{5CFF6F61-F724-4245-8CBA-6B2F038F9940}"/>
              </a:ext>
            </a:extLst>
          </p:cNvPr>
          <p:cNvGrpSpPr/>
          <p:nvPr/>
        </p:nvGrpSpPr>
        <p:grpSpPr>
          <a:xfrm>
            <a:off x="7454900" y="1710415"/>
            <a:ext cx="5042195" cy="4017165"/>
            <a:chOff x="5859721" y="1526237"/>
            <a:chExt cx="6548474" cy="4422379"/>
          </a:xfrm>
        </p:grpSpPr>
        <p:grpSp>
          <p:nvGrpSpPr>
            <p:cNvPr id="10" name="Group 9">
              <a:extLst>
                <a:ext uri="{FF2B5EF4-FFF2-40B4-BE49-F238E27FC236}">
                  <a16:creationId xmlns:a16="http://schemas.microsoft.com/office/drawing/2014/main" id="{D3F6F385-D7FA-4184-A75F-182CEEF9180A}"/>
                </a:ext>
              </a:extLst>
            </p:cNvPr>
            <p:cNvGrpSpPr/>
            <p:nvPr/>
          </p:nvGrpSpPr>
          <p:grpSpPr>
            <a:xfrm>
              <a:off x="5859721" y="1526237"/>
              <a:ext cx="6548474" cy="4422379"/>
              <a:chOff x="5859721" y="1526237"/>
              <a:chExt cx="6548474" cy="4422379"/>
            </a:xfrm>
          </p:grpSpPr>
          <p:graphicFrame>
            <p:nvGraphicFramePr>
              <p:cNvPr id="16" name="Diagram 15">
                <a:extLst>
                  <a:ext uri="{FF2B5EF4-FFF2-40B4-BE49-F238E27FC236}">
                    <a16:creationId xmlns:a16="http://schemas.microsoft.com/office/drawing/2014/main" id="{C0E73164-8EDC-4C5E-89DF-E3496506D900}"/>
                  </a:ext>
                </a:extLst>
              </p:cNvPr>
              <p:cNvGraphicFramePr/>
              <p:nvPr>
                <p:extLst>
                  <p:ext uri="{D42A27DB-BD31-4B8C-83A1-F6EECF244321}">
                    <p14:modId xmlns:p14="http://schemas.microsoft.com/office/powerpoint/2010/main" val="1484409686"/>
                  </p:ext>
                </p:extLst>
              </p:nvPr>
            </p:nvGraphicFramePr>
            <p:xfrm>
              <a:off x="5859721" y="1526237"/>
              <a:ext cx="6548474" cy="44223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 name="Rectangle 16">
                <a:extLst>
                  <a:ext uri="{FF2B5EF4-FFF2-40B4-BE49-F238E27FC236}">
                    <a16:creationId xmlns:a16="http://schemas.microsoft.com/office/drawing/2014/main" id="{D9422835-002B-4758-B93D-C58AE9080D9D}"/>
                  </a:ext>
                </a:extLst>
              </p:cNvPr>
              <p:cNvSpPr/>
              <p:nvPr/>
            </p:nvSpPr>
            <p:spPr>
              <a:xfrm>
                <a:off x="7964376" y="2870791"/>
                <a:ext cx="2339163" cy="17862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Georgia" panose="02040502050405020303" pitchFamily="18" charset="0"/>
                  </a:rPr>
                  <a:t>Action</a:t>
                </a:r>
              </a:p>
              <a:p>
                <a:pPr algn="ctr"/>
                <a:r>
                  <a:rPr lang="en-US" sz="2800" dirty="0">
                    <a:solidFill>
                      <a:schemeClr val="tx1"/>
                    </a:solidFill>
                    <a:latin typeface="Georgia" panose="02040502050405020303" pitchFamily="18" charset="0"/>
                  </a:rPr>
                  <a:t>Cycle</a:t>
                </a:r>
              </a:p>
            </p:txBody>
          </p:sp>
        </p:grpSp>
        <p:sp>
          <p:nvSpPr>
            <p:cNvPr id="11" name="Rectangle 10">
              <a:extLst>
                <a:ext uri="{FF2B5EF4-FFF2-40B4-BE49-F238E27FC236}">
                  <a16:creationId xmlns:a16="http://schemas.microsoft.com/office/drawing/2014/main" id="{85425C0C-3D3F-4953-B576-E8BCB9924149}"/>
                </a:ext>
              </a:extLst>
            </p:cNvPr>
            <p:cNvSpPr/>
            <p:nvPr/>
          </p:nvSpPr>
          <p:spPr>
            <a:xfrm rot="19416110">
              <a:off x="6729126" y="1899825"/>
              <a:ext cx="2239289" cy="803203"/>
            </a:xfrm>
            <a:prstGeom prst="rect">
              <a:avLst/>
            </a:prstGeom>
            <a:noFill/>
          </p:spPr>
          <p:txBody>
            <a:bodyPr wrap="none" lIns="91440" tIns="45720" rIns="91440" bIns="45720">
              <a:prstTxWarp prst="textArchUp">
                <a:avLst>
                  <a:gd name="adj" fmla="val 5666393"/>
                </a:avLst>
              </a:prstTxWarp>
              <a:spAutoFit/>
            </a:bodyPr>
            <a:lstStyle/>
            <a:p>
              <a:pPr algn="ctr"/>
              <a:r>
                <a:rPr lang="en-US" sz="2000" cap="none" spc="0" dirty="0">
                  <a:ln w="0"/>
                  <a:solidFill>
                    <a:schemeClr val="tx1"/>
                  </a:solidFill>
                  <a:latin typeface="Georgia" panose="02040502050405020303" pitchFamily="18" charset="0"/>
                </a:rPr>
                <a:t>Review to Action</a:t>
              </a:r>
            </a:p>
          </p:txBody>
        </p:sp>
        <p:sp>
          <p:nvSpPr>
            <p:cNvPr id="12" name="Rectangle 11">
              <a:extLst>
                <a:ext uri="{FF2B5EF4-FFF2-40B4-BE49-F238E27FC236}">
                  <a16:creationId xmlns:a16="http://schemas.microsoft.com/office/drawing/2014/main" id="{93F428C7-110F-498F-B9B6-840AC0B45D87}"/>
                </a:ext>
              </a:extLst>
            </p:cNvPr>
            <p:cNvSpPr/>
            <p:nvPr/>
          </p:nvSpPr>
          <p:spPr>
            <a:xfrm rot="2047975">
              <a:off x="9214366" y="1911894"/>
              <a:ext cx="2239289" cy="803203"/>
            </a:xfrm>
            <a:prstGeom prst="rect">
              <a:avLst/>
            </a:prstGeom>
            <a:noFill/>
          </p:spPr>
          <p:txBody>
            <a:bodyPr wrap="none" lIns="91440" tIns="45720" rIns="91440" bIns="45720">
              <a:prstTxWarp prst="textArchUp">
                <a:avLst>
                  <a:gd name="adj" fmla="val 5666393"/>
                </a:avLst>
              </a:prstTxWarp>
              <a:spAutoFit/>
            </a:bodyPr>
            <a:lstStyle/>
            <a:p>
              <a:pPr algn="ctr"/>
              <a:r>
                <a:rPr lang="en-US" sz="2000" cap="none" spc="0" dirty="0">
                  <a:ln w="0"/>
                  <a:solidFill>
                    <a:schemeClr val="tx1"/>
                  </a:solidFill>
                  <a:latin typeface="Georgia" panose="02040502050405020303" pitchFamily="18" charset="0"/>
                </a:rPr>
                <a:t>Identify</a:t>
              </a:r>
            </a:p>
          </p:txBody>
        </p:sp>
        <p:sp>
          <p:nvSpPr>
            <p:cNvPr id="13" name="Rectangle 12">
              <a:extLst>
                <a:ext uri="{FF2B5EF4-FFF2-40B4-BE49-F238E27FC236}">
                  <a16:creationId xmlns:a16="http://schemas.microsoft.com/office/drawing/2014/main" id="{B794C020-0B63-4B43-A992-EB5BB4D0992C}"/>
                </a:ext>
              </a:extLst>
            </p:cNvPr>
            <p:cNvSpPr/>
            <p:nvPr/>
          </p:nvSpPr>
          <p:spPr>
            <a:xfrm rot="6516033">
              <a:off x="10078719" y="3892448"/>
              <a:ext cx="2239288" cy="803203"/>
            </a:xfrm>
            <a:prstGeom prst="rect">
              <a:avLst/>
            </a:prstGeom>
            <a:noFill/>
          </p:spPr>
          <p:txBody>
            <a:bodyPr wrap="none" lIns="91440" tIns="45720" rIns="91440" bIns="45720">
              <a:prstTxWarp prst="textArchUp">
                <a:avLst>
                  <a:gd name="adj" fmla="val 5666393"/>
                </a:avLst>
              </a:prstTxWarp>
              <a:spAutoFit/>
            </a:bodyPr>
            <a:lstStyle/>
            <a:p>
              <a:pPr algn="ctr"/>
              <a:r>
                <a:rPr lang="en-US" sz="2000" dirty="0">
                  <a:ln w="0"/>
                  <a:latin typeface="Georgia" panose="02040502050405020303" pitchFamily="18" charset="0"/>
                </a:rPr>
                <a:t>Select</a:t>
              </a:r>
              <a:endParaRPr lang="en-US" sz="2000" cap="none" spc="0" dirty="0">
                <a:ln w="0"/>
                <a:solidFill>
                  <a:schemeClr val="tx1"/>
                </a:solidFill>
                <a:latin typeface="Georgia" panose="02040502050405020303" pitchFamily="18" charset="0"/>
              </a:endParaRPr>
            </a:p>
          </p:txBody>
        </p:sp>
        <p:sp>
          <p:nvSpPr>
            <p:cNvPr id="14" name="Rectangle 13">
              <a:extLst>
                <a:ext uri="{FF2B5EF4-FFF2-40B4-BE49-F238E27FC236}">
                  <a16:creationId xmlns:a16="http://schemas.microsoft.com/office/drawing/2014/main" id="{D948A024-0C0D-46BA-AB1E-E33F734D3340}"/>
                </a:ext>
              </a:extLst>
            </p:cNvPr>
            <p:cNvSpPr/>
            <p:nvPr/>
          </p:nvSpPr>
          <p:spPr>
            <a:xfrm rot="15079522">
              <a:off x="5997973" y="3933092"/>
              <a:ext cx="2239288" cy="803203"/>
            </a:xfrm>
            <a:prstGeom prst="rect">
              <a:avLst/>
            </a:prstGeom>
            <a:noFill/>
          </p:spPr>
          <p:txBody>
            <a:bodyPr wrap="none" lIns="91440" tIns="45720" rIns="91440" bIns="45720">
              <a:prstTxWarp prst="textArchUp">
                <a:avLst>
                  <a:gd name="adj" fmla="val 5666393"/>
                </a:avLst>
              </a:prstTxWarp>
              <a:spAutoFit/>
            </a:bodyPr>
            <a:lstStyle/>
            <a:p>
              <a:pPr algn="ctr"/>
              <a:r>
                <a:rPr lang="en-US" sz="2000" cap="none" spc="0" dirty="0">
                  <a:ln w="0"/>
                  <a:solidFill>
                    <a:schemeClr val="tx1"/>
                  </a:solidFill>
                  <a:latin typeface="Georgia" panose="02040502050405020303" pitchFamily="18" charset="0"/>
                </a:rPr>
                <a:t>Review</a:t>
              </a:r>
            </a:p>
          </p:txBody>
        </p:sp>
        <p:sp>
          <p:nvSpPr>
            <p:cNvPr id="15" name="Rectangle 14">
              <a:extLst>
                <a:ext uri="{FF2B5EF4-FFF2-40B4-BE49-F238E27FC236}">
                  <a16:creationId xmlns:a16="http://schemas.microsoft.com/office/drawing/2014/main" id="{67CEB09A-8EA5-462A-A5D5-9701411A3504}"/>
                </a:ext>
              </a:extLst>
            </p:cNvPr>
            <p:cNvSpPr/>
            <p:nvPr/>
          </p:nvSpPr>
          <p:spPr>
            <a:xfrm rot="10800000">
              <a:off x="8023358" y="5079539"/>
              <a:ext cx="2239288" cy="803203"/>
            </a:xfrm>
            <a:prstGeom prst="rect">
              <a:avLst/>
            </a:prstGeom>
            <a:noFill/>
          </p:spPr>
          <p:txBody>
            <a:bodyPr wrap="none" lIns="91440" tIns="45720" rIns="91440" bIns="45720">
              <a:prstTxWarp prst="textArchUp">
                <a:avLst>
                  <a:gd name="adj" fmla="val 5666393"/>
                </a:avLst>
              </a:prstTxWarp>
              <a:spAutoFit/>
            </a:bodyPr>
            <a:lstStyle/>
            <a:p>
              <a:pPr algn="ctr"/>
              <a:r>
                <a:rPr lang="en-US" sz="2000" cap="none" spc="0" dirty="0">
                  <a:ln w="0"/>
                  <a:solidFill>
                    <a:schemeClr val="tx1"/>
                  </a:solidFill>
                  <a:latin typeface="Georgia" panose="02040502050405020303" pitchFamily="18" charset="0"/>
                </a:rPr>
                <a:t>Abstract</a:t>
              </a:r>
            </a:p>
          </p:txBody>
        </p:sp>
      </p:grpSp>
    </p:spTree>
    <p:extLst>
      <p:ext uri="{BB962C8B-B14F-4D97-AF65-F5344CB8AC3E}">
        <p14:creationId xmlns:p14="http://schemas.microsoft.com/office/powerpoint/2010/main" val="24473092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C7C60-C32A-4D4E-8887-5E82E296370E}"/>
              </a:ext>
            </a:extLst>
          </p:cNvPr>
          <p:cNvSpPr>
            <a:spLocks noGrp="1"/>
          </p:cNvSpPr>
          <p:nvPr>
            <p:ph type="title"/>
          </p:nvPr>
        </p:nvSpPr>
        <p:spPr/>
        <p:txBody>
          <a:bodyPr/>
          <a:lstStyle/>
          <a:p>
            <a:r>
              <a:rPr lang="en-US" sz="3600" b="1" dirty="0">
                <a:solidFill>
                  <a:srgbClr val="005DAA"/>
                </a:solidFill>
                <a:latin typeface="Calibri" pitchFamily="34" charset="0"/>
              </a:rPr>
              <a:t>&lt;</a:t>
            </a:r>
            <a:r>
              <a:rPr lang="en-US" sz="3600" b="1" dirty="0">
                <a:solidFill>
                  <a:srgbClr val="FF0000"/>
                </a:solidFill>
                <a:latin typeface="Calibri" pitchFamily="34" charset="0"/>
              </a:rPr>
              <a:t>state</a:t>
            </a:r>
            <a:r>
              <a:rPr lang="en-US" sz="3600" b="1" dirty="0">
                <a:solidFill>
                  <a:srgbClr val="005DAA"/>
                </a:solidFill>
                <a:latin typeface="Calibri" pitchFamily="34" charset="0"/>
              </a:rPr>
              <a:t>&gt; Confidentiality Guidance</a:t>
            </a:r>
            <a:r>
              <a:rPr lang="en-US" dirty="0"/>
              <a:t> </a:t>
            </a:r>
          </a:p>
        </p:txBody>
      </p:sp>
      <p:sp>
        <p:nvSpPr>
          <p:cNvPr id="3" name="Content Placeholder 2">
            <a:extLst>
              <a:ext uri="{FF2B5EF4-FFF2-40B4-BE49-F238E27FC236}">
                <a16:creationId xmlns:a16="http://schemas.microsoft.com/office/drawing/2014/main" id="{4F378351-2086-4804-96A0-A45344DF5242}"/>
              </a:ext>
            </a:extLst>
          </p:cNvPr>
          <p:cNvSpPr>
            <a:spLocks noGrp="1"/>
          </p:cNvSpPr>
          <p:nvPr>
            <p:ph idx="1"/>
          </p:nvPr>
        </p:nvSpPr>
        <p:spPr>
          <a:xfrm>
            <a:off x="838200" y="1543050"/>
            <a:ext cx="10515600" cy="4633913"/>
          </a:xfrm>
        </p:spPr>
        <p:txBody>
          <a:bodyPr>
            <a:normAutofit/>
          </a:bodyPr>
          <a:lstStyle/>
          <a:p>
            <a:pPr marL="0" indent="0">
              <a:buNone/>
            </a:pPr>
            <a:r>
              <a:rPr lang="en-US" i="1" dirty="0">
                <a:latin typeface="Calibri" pitchFamily="34" charset="0"/>
              </a:rPr>
              <a:t>Enter corresponding slides, as appropriate</a:t>
            </a:r>
            <a:endParaRPr lang="en-US" dirty="0"/>
          </a:p>
        </p:txBody>
      </p:sp>
      <p:sp>
        <p:nvSpPr>
          <p:cNvPr id="4" name="Rectangle 3">
            <a:extLst>
              <a:ext uri="{FF2B5EF4-FFF2-40B4-BE49-F238E27FC236}">
                <a16:creationId xmlns:a16="http://schemas.microsoft.com/office/drawing/2014/main" id="{8E2AEE9B-DA5E-41B0-A0DD-10243BC3FA5C}"/>
              </a:ext>
            </a:extLst>
          </p:cNvPr>
          <p:cNvSpPr/>
          <p:nvPr/>
        </p:nvSpPr>
        <p:spPr>
          <a:xfrm>
            <a:off x="7024915" y="6581001"/>
            <a:ext cx="6473371" cy="276999"/>
          </a:xfrm>
          <a:prstGeom prst="rect">
            <a:avLst/>
          </a:prstGeom>
        </p:spPr>
        <p:txBody>
          <a:bodyPr wrap="square">
            <a:spAutoFit/>
          </a:bodyPr>
          <a:lstStyle/>
          <a:p>
            <a:r>
              <a:rPr lang="en-US" sz="1200" dirty="0"/>
              <a:t>Sourced from: </a:t>
            </a:r>
            <a:r>
              <a:rPr lang="en-US" sz="1200" dirty="0">
                <a:hlinkClick r:id="rId3"/>
              </a:rPr>
              <a:t>https://reviewtoaction.org/content/mmrc-policies-procedures-0</a:t>
            </a:r>
            <a:endParaRPr lang="en-US" sz="1200" dirty="0"/>
          </a:p>
        </p:txBody>
      </p:sp>
    </p:spTree>
    <p:extLst>
      <p:ext uri="{BB962C8B-B14F-4D97-AF65-F5344CB8AC3E}">
        <p14:creationId xmlns:p14="http://schemas.microsoft.com/office/powerpoint/2010/main" val="42041267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EBF168-22E6-488C-8CF3-49AA25CD7C8F}"/>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pPr marL="0" indent="0">
              <a:buNone/>
            </a:pPr>
            <a:r>
              <a:rPr lang="en-US" sz="3600" b="1" dirty="0">
                <a:solidFill>
                  <a:srgbClr val="005DAA"/>
                </a:solidFill>
                <a:latin typeface="Calibri" pitchFamily="34" charset="0"/>
                <a:ea typeface="+mj-ea"/>
                <a:cs typeface="+mj-cs"/>
              </a:rPr>
              <a:t>Review Process</a:t>
            </a:r>
          </a:p>
        </p:txBody>
      </p:sp>
      <p:grpSp>
        <p:nvGrpSpPr>
          <p:cNvPr id="14" name="Group 13">
            <a:extLst>
              <a:ext uri="{FF2B5EF4-FFF2-40B4-BE49-F238E27FC236}">
                <a16:creationId xmlns:a16="http://schemas.microsoft.com/office/drawing/2014/main" id="{A277AD50-EA6E-499C-9623-96E65C8975B3}"/>
              </a:ext>
            </a:extLst>
          </p:cNvPr>
          <p:cNvGrpSpPr/>
          <p:nvPr/>
        </p:nvGrpSpPr>
        <p:grpSpPr>
          <a:xfrm>
            <a:off x="7454900" y="1723115"/>
            <a:ext cx="5042195" cy="4017165"/>
            <a:chOff x="5859721" y="1526237"/>
            <a:chExt cx="6548474" cy="4422379"/>
          </a:xfrm>
        </p:grpSpPr>
        <p:grpSp>
          <p:nvGrpSpPr>
            <p:cNvPr id="15" name="Group 14">
              <a:extLst>
                <a:ext uri="{FF2B5EF4-FFF2-40B4-BE49-F238E27FC236}">
                  <a16:creationId xmlns:a16="http://schemas.microsoft.com/office/drawing/2014/main" id="{8C292A81-17C5-46FD-ACB1-9361360DFB44}"/>
                </a:ext>
              </a:extLst>
            </p:cNvPr>
            <p:cNvGrpSpPr/>
            <p:nvPr/>
          </p:nvGrpSpPr>
          <p:grpSpPr>
            <a:xfrm>
              <a:off x="5859721" y="1526237"/>
              <a:ext cx="6548474" cy="4422379"/>
              <a:chOff x="5859721" y="1526237"/>
              <a:chExt cx="6548474" cy="4422379"/>
            </a:xfrm>
          </p:grpSpPr>
          <p:graphicFrame>
            <p:nvGraphicFramePr>
              <p:cNvPr id="21" name="Diagram 20">
                <a:extLst>
                  <a:ext uri="{FF2B5EF4-FFF2-40B4-BE49-F238E27FC236}">
                    <a16:creationId xmlns:a16="http://schemas.microsoft.com/office/drawing/2014/main" id="{64F532A6-D306-412D-B6F6-D1CB19D802FA}"/>
                  </a:ext>
                </a:extLst>
              </p:cNvPr>
              <p:cNvGraphicFramePr/>
              <p:nvPr>
                <p:extLst>
                  <p:ext uri="{D42A27DB-BD31-4B8C-83A1-F6EECF244321}">
                    <p14:modId xmlns:p14="http://schemas.microsoft.com/office/powerpoint/2010/main" val="103130514"/>
                  </p:ext>
                </p:extLst>
              </p:nvPr>
            </p:nvGraphicFramePr>
            <p:xfrm>
              <a:off x="5859721" y="1526237"/>
              <a:ext cx="6548474" cy="44223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 name="Rectangle 21">
                <a:extLst>
                  <a:ext uri="{FF2B5EF4-FFF2-40B4-BE49-F238E27FC236}">
                    <a16:creationId xmlns:a16="http://schemas.microsoft.com/office/drawing/2014/main" id="{1E97D9DF-167B-4124-8776-E48A3842ABC6}"/>
                  </a:ext>
                </a:extLst>
              </p:cNvPr>
              <p:cNvSpPr/>
              <p:nvPr/>
            </p:nvSpPr>
            <p:spPr>
              <a:xfrm>
                <a:off x="7964376" y="2870791"/>
                <a:ext cx="2339163" cy="17862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Georgia" panose="02040502050405020303" pitchFamily="18" charset="0"/>
                  </a:rPr>
                  <a:t>Action</a:t>
                </a:r>
              </a:p>
              <a:p>
                <a:pPr algn="ctr"/>
                <a:r>
                  <a:rPr lang="en-US" sz="2800" dirty="0">
                    <a:solidFill>
                      <a:schemeClr val="tx1"/>
                    </a:solidFill>
                    <a:latin typeface="Georgia" panose="02040502050405020303" pitchFamily="18" charset="0"/>
                  </a:rPr>
                  <a:t>Cycle</a:t>
                </a:r>
              </a:p>
            </p:txBody>
          </p:sp>
        </p:grpSp>
        <p:sp>
          <p:nvSpPr>
            <p:cNvPr id="16" name="Rectangle 15">
              <a:extLst>
                <a:ext uri="{FF2B5EF4-FFF2-40B4-BE49-F238E27FC236}">
                  <a16:creationId xmlns:a16="http://schemas.microsoft.com/office/drawing/2014/main" id="{E489F840-4980-45F9-A0D7-6287DA16B6CA}"/>
                </a:ext>
              </a:extLst>
            </p:cNvPr>
            <p:cNvSpPr/>
            <p:nvPr/>
          </p:nvSpPr>
          <p:spPr>
            <a:xfrm rot="19416110">
              <a:off x="6729126" y="1899825"/>
              <a:ext cx="2239289" cy="803203"/>
            </a:xfrm>
            <a:prstGeom prst="rect">
              <a:avLst/>
            </a:prstGeom>
            <a:noFill/>
          </p:spPr>
          <p:txBody>
            <a:bodyPr wrap="none" lIns="91440" tIns="45720" rIns="91440" bIns="45720">
              <a:prstTxWarp prst="textArchUp">
                <a:avLst>
                  <a:gd name="adj" fmla="val 5666393"/>
                </a:avLst>
              </a:prstTxWarp>
              <a:spAutoFit/>
            </a:bodyPr>
            <a:lstStyle/>
            <a:p>
              <a:pPr algn="ctr"/>
              <a:r>
                <a:rPr lang="en-US" sz="2000" cap="none" spc="0" dirty="0">
                  <a:ln w="0"/>
                  <a:solidFill>
                    <a:schemeClr val="tx1"/>
                  </a:solidFill>
                  <a:latin typeface="Georgia" panose="02040502050405020303" pitchFamily="18" charset="0"/>
                </a:rPr>
                <a:t>Review to Action</a:t>
              </a:r>
            </a:p>
          </p:txBody>
        </p:sp>
        <p:sp>
          <p:nvSpPr>
            <p:cNvPr id="17" name="Rectangle 16">
              <a:extLst>
                <a:ext uri="{FF2B5EF4-FFF2-40B4-BE49-F238E27FC236}">
                  <a16:creationId xmlns:a16="http://schemas.microsoft.com/office/drawing/2014/main" id="{9D8344DF-AB39-45EA-9AF0-D5BFB4BD1133}"/>
                </a:ext>
              </a:extLst>
            </p:cNvPr>
            <p:cNvSpPr/>
            <p:nvPr/>
          </p:nvSpPr>
          <p:spPr>
            <a:xfrm rot="2047975">
              <a:off x="9214366" y="1911894"/>
              <a:ext cx="2239289" cy="803203"/>
            </a:xfrm>
            <a:prstGeom prst="rect">
              <a:avLst/>
            </a:prstGeom>
            <a:noFill/>
          </p:spPr>
          <p:txBody>
            <a:bodyPr wrap="none" lIns="91440" tIns="45720" rIns="91440" bIns="45720">
              <a:prstTxWarp prst="textArchUp">
                <a:avLst>
                  <a:gd name="adj" fmla="val 5666393"/>
                </a:avLst>
              </a:prstTxWarp>
              <a:spAutoFit/>
            </a:bodyPr>
            <a:lstStyle/>
            <a:p>
              <a:pPr algn="ctr"/>
              <a:r>
                <a:rPr lang="en-US" sz="2000" cap="none" spc="0" dirty="0">
                  <a:ln w="0"/>
                  <a:solidFill>
                    <a:schemeClr val="tx1"/>
                  </a:solidFill>
                  <a:latin typeface="Georgia" panose="02040502050405020303" pitchFamily="18" charset="0"/>
                </a:rPr>
                <a:t>Identify</a:t>
              </a:r>
            </a:p>
          </p:txBody>
        </p:sp>
        <p:sp>
          <p:nvSpPr>
            <p:cNvPr id="18" name="Rectangle 17">
              <a:extLst>
                <a:ext uri="{FF2B5EF4-FFF2-40B4-BE49-F238E27FC236}">
                  <a16:creationId xmlns:a16="http://schemas.microsoft.com/office/drawing/2014/main" id="{5E257705-F486-4D55-9BFC-B93707F902E1}"/>
                </a:ext>
              </a:extLst>
            </p:cNvPr>
            <p:cNvSpPr/>
            <p:nvPr/>
          </p:nvSpPr>
          <p:spPr>
            <a:xfrm rot="6516033">
              <a:off x="10078719" y="3892448"/>
              <a:ext cx="2239288" cy="803203"/>
            </a:xfrm>
            <a:prstGeom prst="rect">
              <a:avLst/>
            </a:prstGeom>
            <a:noFill/>
          </p:spPr>
          <p:txBody>
            <a:bodyPr wrap="none" lIns="91440" tIns="45720" rIns="91440" bIns="45720">
              <a:prstTxWarp prst="textArchUp">
                <a:avLst>
                  <a:gd name="adj" fmla="val 5666393"/>
                </a:avLst>
              </a:prstTxWarp>
              <a:spAutoFit/>
            </a:bodyPr>
            <a:lstStyle/>
            <a:p>
              <a:pPr algn="ctr"/>
              <a:r>
                <a:rPr lang="en-US" sz="2000" dirty="0">
                  <a:ln w="0"/>
                  <a:latin typeface="Georgia" panose="02040502050405020303" pitchFamily="18" charset="0"/>
                </a:rPr>
                <a:t>Select</a:t>
              </a:r>
              <a:endParaRPr lang="en-US" sz="2000" cap="none" spc="0" dirty="0">
                <a:ln w="0"/>
                <a:solidFill>
                  <a:schemeClr val="tx1"/>
                </a:solidFill>
                <a:latin typeface="Georgia" panose="02040502050405020303" pitchFamily="18" charset="0"/>
              </a:endParaRPr>
            </a:p>
          </p:txBody>
        </p:sp>
        <p:sp>
          <p:nvSpPr>
            <p:cNvPr id="19" name="Rectangle 18">
              <a:extLst>
                <a:ext uri="{FF2B5EF4-FFF2-40B4-BE49-F238E27FC236}">
                  <a16:creationId xmlns:a16="http://schemas.microsoft.com/office/drawing/2014/main" id="{E0E7892A-753F-4468-9B3F-156BAEED48FC}"/>
                </a:ext>
              </a:extLst>
            </p:cNvPr>
            <p:cNvSpPr/>
            <p:nvPr/>
          </p:nvSpPr>
          <p:spPr>
            <a:xfrm rot="15079522">
              <a:off x="5997973" y="3933092"/>
              <a:ext cx="2239288" cy="803203"/>
            </a:xfrm>
            <a:prstGeom prst="rect">
              <a:avLst/>
            </a:prstGeom>
            <a:noFill/>
          </p:spPr>
          <p:txBody>
            <a:bodyPr wrap="none" lIns="91440" tIns="45720" rIns="91440" bIns="45720">
              <a:prstTxWarp prst="textArchUp">
                <a:avLst>
                  <a:gd name="adj" fmla="val 5666393"/>
                </a:avLst>
              </a:prstTxWarp>
              <a:spAutoFit/>
            </a:bodyPr>
            <a:lstStyle/>
            <a:p>
              <a:pPr algn="ctr"/>
              <a:r>
                <a:rPr lang="en-US" sz="2000" cap="none" spc="0" dirty="0">
                  <a:ln w="0"/>
                  <a:solidFill>
                    <a:schemeClr val="tx1"/>
                  </a:solidFill>
                  <a:latin typeface="Georgia" panose="02040502050405020303" pitchFamily="18" charset="0"/>
                </a:rPr>
                <a:t>Review</a:t>
              </a:r>
            </a:p>
          </p:txBody>
        </p:sp>
        <p:sp>
          <p:nvSpPr>
            <p:cNvPr id="20" name="Rectangle 19">
              <a:extLst>
                <a:ext uri="{FF2B5EF4-FFF2-40B4-BE49-F238E27FC236}">
                  <a16:creationId xmlns:a16="http://schemas.microsoft.com/office/drawing/2014/main" id="{506D1A35-D279-4CE2-965F-19B806453A11}"/>
                </a:ext>
              </a:extLst>
            </p:cNvPr>
            <p:cNvSpPr/>
            <p:nvPr/>
          </p:nvSpPr>
          <p:spPr>
            <a:xfrm rot="10800000">
              <a:off x="8023358" y="5079539"/>
              <a:ext cx="2239288" cy="803203"/>
            </a:xfrm>
            <a:prstGeom prst="rect">
              <a:avLst/>
            </a:prstGeom>
            <a:noFill/>
          </p:spPr>
          <p:txBody>
            <a:bodyPr wrap="none" lIns="91440" tIns="45720" rIns="91440" bIns="45720">
              <a:prstTxWarp prst="textArchUp">
                <a:avLst>
                  <a:gd name="adj" fmla="val 5666393"/>
                </a:avLst>
              </a:prstTxWarp>
              <a:spAutoFit/>
            </a:bodyPr>
            <a:lstStyle/>
            <a:p>
              <a:pPr algn="ctr"/>
              <a:r>
                <a:rPr lang="en-US" sz="2000" cap="none" spc="0" dirty="0">
                  <a:ln w="0"/>
                  <a:solidFill>
                    <a:schemeClr val="tx1"/>
                  </a:solidFill>
                  <a:latin typeface="Georgia" panose="02040502050405020303" pitchFamily="18" charset="0"/>
                </a:rPr>
                <a:t>Abstract</a:t>
              </a:r>
            </a:p>
          </p:txBody>
        </p:sp>
      </p:grpSp>
    </p:spTree>
    <p:extLst>
      <p:ext uri="{BB962C8B-B14F-4D97-AF65-F5344CB8AC3E}">
        <p14:creationId xmlns:p14="http://schemas.microsoft.com/office/powerpoint/2010/main" val="34991999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6F940-3F07-4082-A17D-E0C5735ECB2B}"/>
              </a:ext>
            </a:extLst>
          </p:cNvPr>
          <p:cNvSpPr>
            <a:spLocks noGrp="1"/>
          </p:cNvSpPr>
          <p:nvPr>
            <p:ph type="title"/>
          </p:nvPr>
        </p:nvSpPr>
        <p:spPr>
          <a:xfrm>
            <a:off x="554542" y="323561"/>
            <a:ext cx="11171883" cy="1325563"/>
          </a:xfrm>
        </p:spPr>
        <p:txBody>
          <a:bodyPr>
            <a:normAutofit/>
          </a:bodyPr>
          <a:lstStyle/>
          <a:p>
            <a:r>
              <a:rPr lang="en-US" sz="3600" b="1" dirty="0">
                <a:solidFill>
                  <a:srgbClr val="005DAA"/>
                </a:solidFill>
                <a:latin typeface="Calibri" pitchFamily="34" charset="0"/>
              </a:rPr>
              <a:t>Identification of Deaths</a:t>
            </a:r>
          </a:p>
        </p:txBody>
      </p:sp>
      <p:sp>
        <p:nvSpPr>
          <p:cNvPr id="3" name="Content Placeholder 2">
            <a:extLst>
              <a:ext uri="{FF2B5EF4-FFF2-40B4-BE49-F238E27FC236}">
                <a16:creationId xmlns:a16="http://schemas.microsoft.com/office/drawing/2014/main" id="{16367A3C-EB8C-4ECB-B1AF-8A55D5B23DD4}"/>
              </a:ext>
            </a:extLst>
          </p:cNvPr>
          <p:cNvSpPr>
            <a:spLocks noGrp="1"/>
          </p:cNvSpPr>
          <p:nvPr>
            <p:ph idx="1"/>
          </p:nvPr>
        </p:nvSpPr>
        <p:spPr>
          <a:xfrm>
            <a:off x="554543" y="1825625"/>
            <a:ext cx="6413319" cy="5032375"/>
          </a:xfrm>
        </p:spPr>
        <p:txBody>
          <a:bodyPr/>
          <a:lstStyle/>
          <a:p>
            <a:r>
              <a:rPr lang="en-US" dirty="0"/>
              <a:t>The first task for maternal mortality review committees is to comprehensively identify pregnancy-associated deaths. </a:t>
            </a:r>
          </a:p>
          <a:p>
            <a:r>
              <a:rPr lang="en-US" dirty="0"/>
              <a:t>Typically, pregnancy-associated deaths are identified by a state’s Office of Vital Records (the official name of this office varies by state). </a:t>
            </a:r>
          </a:p>
          <a:p>
            <a:r>
              <a:rPr lang="en-US" dirty="0"/>
              <a:t>Vital records (birth and death certificates) are the primary sources for identifying pregnancy-associated deaths.</a:t>
            </a:r>
          </a:p>
        </p:txBody>
      </p:sp>
      <p:sp>
        <p:nvSpPr>
          <p:cNvPr id="8" name="Rectangle 7">
            <a:extLst>
              <a:ext uri="{FF2B5EF4-FFF2-40B4-BE49-F238E27FC236}">
                <a16:creationId xmlns:a16="http://schemas.microsoft.com/office/drawing/2014/main" id="{5850FF42-A1FC-49F8-B1EF-AE616B9874B1}"/>
              </a:ext>
            </a:extLst>
          </p:cNvPr>
          <p:cNvSpPr/>
          <p:nvPr/>
        </p:nvSpPr>
        <p:spPr>
          <a:xfrm>
            <a:off x="3249586" y="6534439"/>
            <a:ext cx="8942414" cy="276999"/>
          </a:xfrm>
          <a:prstGeom prst="rect">
            <a:avLst/>
          </a:prstGeom>
        </p:spPr>
        <p:txBody>
          <a:bodyPr wrap="square">
            <a:spAutoFit/>
          </a:bodyPr>
          <a:lstStyle/>
          <a:p>
            <a:pPr algn="r"/>
            <a:r>
              <a:rPr lang="en-US" sz="1200" dirty="0"/>
              <a:t>Sourced from: Review to Action (</a:t>
            </a:r>
            <a:r>
              <a:rPr lang="en-US" sz="1200" dirty="0">
                <a:hlinkClick r:id="rId3"/>
              </a:rPr>
              <a:t>https://reviewtoaction.org/</a:t>
            </a:r>
            <a:r>
              <a:rPr lang="en-US" sz="1200" dirty="0"/>
              <a:t>) </a:t>
            </a:r>
          </a:p>
        </p:txBody>
      </p:sp>
      <p:grpSp>
        <p:nvGrpSpPr>
          <p:cNvPr id="9" name="Group 8">
            <a:extLst>
              <a:ext uri="{FF2B5EF4-FFF2-40B4-BE49-F238E27FC236}">
                <a16:creationId xmlns:a16="http://schemas.microsoft.com/office/drawing/2014/main" id="{3E899ECD-F168-4138-8615-36A44351EC9F}"/>
              </a:ext>
            </a:extLst>
          </p:cNvPr>
          <p:cNvGrpSpPr/>
          <p:nvPr/>
        </p:nvGrpSpPr>
        <p:grpSpPr>
          <a:xfrm>
            <a:off x="7454900" y="1710415"/>
            <a:ext cx="5042195" cy="4017165"/>
            <a:chOff x="5859721" y="1526237"/>
            <a:chExt cx="6548474" cy="4422379"/>
          </a:xfrm>
        </p:grpSpPr>
        <p:grpSp>
          <p:nvGrpSpPr>
            <p:cNvPr id="10" name="Group 9">
              <a:extLst>
                <a:ext uri="{FF2B5EF4-FFF2-40B4-BE49-F238E27FC236}">
                  <a16:creationId xmlns:a16="http://schemas.microsoft.com/office/drawing/2014/main" id="{6745107B-A543-4AD4-A7A5-7F6EE90AD2BF}"/>
                </a:ext>
              </a:extLst>
            </p:cNvPr>
            <p:cNvGrpSpPr/>
            <p:nvPr/>
          </p:nvGrpSpPr>
          <p:grpSpPr>
            <a:xfrm>
              <a:off x="5859721" y="1526237"/>
              <a:ext cx="6548474" cy="4422379"/>
              <a:chOff x="5859721" y="1526237"/>
              <a:chExt cx="6548474" cy="4422379"/>
            </a:xfrm>
          </p:grpSpPr>
          <p:graphicFrame>
            <p:nvGraphicFramePr>
              <p:cNvPr id="16" name="Diagram 15">
                <a:extLst>
                  <a:ext uri="{FF2B5EF4-FFF2-40B4-BE49-F238E27FC236}">
                    <a16:creationId xmlns:a16="http://schemas.microsoft.com/office/drawing/2014/main" id="{B6EDDF4C-0255-4141-8631-9186D3476805}"/>
                  </a:ext>
                </a:extLst>
              </p:cNvPr>
              <p:cNvGraphicFramePr/>
              <p:nvPr>
                <p:extLst>
                  <p:ext uri="{D42A27DB-BD31-4B8C-83A1-F6EECF244321}">
                    <p14:modId xmlns:p14="http://schemas.microsoft.com/office/powerpoint/2010/main" val="976828247"/>
                  </p:ext>
                </p:extLst>
              </p:nvPr>
            </p:nvGraphicFramePr>
            <p:xfrm>
              <a:off x="5859721" y="1526237"/>
              <a:ext cx="6548474" cy="44223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 name="Rectangle 16">
                <a:extLst>
                  <a:ext uri="{FF2B5EF4-FFF2-40B4-BE49-F238E27FC236}">
                    <a16:creationId xmlns:a16="http://schemas.microsoft.com/office/drawing/2014/main" id="{36F5693C-1AD4-45FA-9DAC-555357C65F3A}"/>
                  </a:ext>
                </a:extLst>
              </p:cNvPr>
              <p:cNvSpPr/>
              <p:nvPr/>
            </p:nvSpPr>
            <p:spPr>
              <a:xfrm>
                <a:off x="7964376" y="2870791"/>
                <a:ext cx="2339163" cy="17862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Georgia" panose="02040502050405020303" pitchFamily="18" charset="0"/>
                  </a:rPr>
                  <a:t>Action</a:t>
                </a:r>
              </a:p>
              <a:p>
                <a:pPr algn="ctr"/>
                <a:r>
                  <a:rPr lang="en-US" sz="2800" dirty="0">
                    <a:solidFill>
                      <a:schemeClr val="tx1"/>
                    </a:solidFill>
                    <a:latin typeface="Georgia" panose="02040502050405020303" pitchFamily="18" charset="0"/>
                  </a:rPr>
                  <a:t>Cycle</a:t>
                </a:r>
              </a:p>
            </p:txBody>
          </p:sp>
        </p:grpSp>
        <p:sp>
          <p:nvSpPr>
            <p:cNvPr id="11" name="Rectangle 10">
              <a:extLst>
                <a:ext uri="{FF2B5EF4-FFF2-40B4-BE49-F238E27FC236}">
                  <a16:creationId xmlns:a16="http://schemas.microsoft.com/office/drawing/2014/main" id="{423A51E8-1236-49FA-B0ED-535DEAF55B31}"/>
                </a:ext>
              </a:extLst>
            </p:cNvPr>
            <p:cNvSpPr/>
            <p:nvPr/>
          </p:nvSpPr>
          <p:spPr>
            <a:xfrm rot="19416110">
              <a:off x="6729126" y="1899825"/>
              <a:ext cx="2239289" cy="803203"/>
            </a:xfrm>
            <a:prstGeom prst="rect">
              <a:avLst/>
            </a:prstGeom>
            <a:noFill/>
          </p:spPr>
          <p:txBody>
            <a:bodyPr wrap="none" lIns="91440" tIns="45720" rIns="91440" bIns="45720">
              <a:prstTxWarp prst="textArchUp">
                <a:avLst>
                  <a:gd name="adj" fmla="val 5666393"/>
                </a:avLst>
              </a:prstTxWarp>
              <a:spAutoFit/>
            </a:bodyPr>
            <a:lstStyle/>
            <a:p>
              <a:pPr algn="ctr"/>
              <a:r>
                <a:rPr lang="en-US" sz="2000" cap="none" spc="0" dirty="0">
                  <a:ln w="0"/>
                  <a:solidFill>
                    <a:schemeClr val="bg1">
                      <a:lumMod val="85000"/>
                    </a:schemeClr>
                  </a:solidFill>
                  <a:latin typeface="Georgia" panose="02040502050405020303" pitchFamily="18" charset="0"/>
                </a:rPr>
                <a:t>Review to Action</a:t>
              </a:r>
            </a:p>
          </p:txBody>
        </p:sp>
        <p:sp>
          <p:nvSpPr>
            <p:cNvPr id="12" name="Rectangle 11">
              <a:extLst>
                <a:ext uri="{FF2B5EF4-FFF2-40B4-BE49-F238E27FC236}">
                  <a16:creationId xmlns:a16="http://schemas.microsoft.com/office/drawing/2014/main" id="{BBF057FC-7401-466F-8B10-F870284B3B76}"/>
                </a:ext>
              </a:extLst>
            </p:cNvPr>
            <p:cNvSpPr/>
            <p:nvPr/>
          </p:nvSpPr>
          <p:spPr>
            <a:xfrm rot="2047975">
              <a:off x="9214366" y="1911894"/>
              <a:ext cx="2239289" cy="803203"/>
            </a:xfrm>
            <a:prstGeom prst="rect">
              <a:avLst/>
            </a:prstGeom>
            <a:noFill/>
          </p:spPr>
          <p:txBody>
            <a:bodyPr wrap="none" lIns="91440" tIns="45720" rIns="91440" bIns="45720">
              <a:prstTxWarp prst="textArchUp">
                <a:avLst>
                  <a:gd name="adj" fmla="val 5666393"/>
                </a:avLst>
              </a:prstTxWarp>
              <a:spAutoFit/>
            </a:bodyPr>
            <a:lstStyle/>
            <a:p>
              <a:pPr algn="ctr"/>
              <a:r>
                <a:rPr lang="en-US" sz="2000" cap="none" spc="0" dirty="0">
                  <a:ln w="0"/>
                  <a:solidFill>
                    <a:schemeClr val="tx1"/>
                  </a:solidFill>
                  <a:latin typeface="Georgia" panose="02040502050405020303" pitchFamily="18" charset="0"/>
                </a:rPr>
                <a:t>Identify</a:t>
              </a:r>
            </a:p>
          </p:txBody>
        </p:sp>
        <p:sp>
          <p:nvSpPr>
            <p:cNvPr id="13" name="Rectangle 12">
              <a:extLst>
                <a:ext uri="{FF2B5EF4-FFF2-40B4-BE49-F238E27FC236}">
                  <a16:creationId xmlns:a16="http://schemas.microsoft.com/office/drawing/2014/main" id="{B6F2399E-D7C3-49D5-B3AA-BE0EB330056D}"/>
                </a:ext>
              </a:extLst>
            </p:cNvPr>
            <p:cNvSpPr/>
            <p:nvPr/>
          </p:nvSpPr>
          <p:spPr>
            <a:xfrm rot="6516033">
              <a:off x="10078719" y="3892448"/>
              <a:ext cx="2239288" cy="803203"/>
            </a:xfrm>
            <a:prstGeom prst="rect">
              <a:avLst/>
            </a:prstGeom>
            <a:noFill/>
          </p:spPr>
          <p:txBody>
            <a:bodyPr wrap="none" lIns="91440" tIns="45720" rIns="91440" bIns="45720">
              <a:prstTxWarp prst="textArchUp">
                <a:avLst>
                  <a:gd name="adj" fmla="val 5666393"/>
                </a:avLst>
              </a:prstTxWarp>
              <a:spAutoFit/>
            </a:bodyPr>
            <a:lstStyle/>
            <a:p>
              <a:pPr algn="ctr"/>
              <a:r>
                <a:rPr lang="en-US" sz="2000" dirty="0">
                  <a:ln w="0"/>
                  <a:solidFill>
                    <a:schemeClr val="bg1">
                      <a:lumMod val="85000"/>
                    </a:schemeClr>
                  </a:solidFill>
                  <a:latin typeface="Georgia" panose="02040502050405020303" pitchFamily="18" charset="0"/>
                </a:rPr>
                <a:t>Select</a:t>
              </a:r>
              <a:endParaRPr lang="en-US" sz="2000" cap="none" spc="0" dirty="0">
                <a:ln w="0"/>
                <a:solidFill>
                  <a:schemeClr val="bg1">
                    <a:lumMod val="85000"/>
                  </a:schemeClr>
                </a:solidFill>
                <a:latin typeface="Georgia" panose="02040502050405020303" pitchFamily="18" charset="0"/>
              </a:endParaRPr>
            </a:p>
          </p:txBody>
        </p:sp>
        <p:sp>
          <p:nvSpPr>
            <p:cNvPr id="14" name="Rectangle 13">
              <a:extLst>
                <a:ext uri="{FF2B5EF4-FFF2-40B4-BE49-F238E27FC236}">
                  <a16:creationId xmlns:a16="http://schemas.microsoft.com/office/drawing/2014/main" id="{4E045FC7-C1C4-45E8-8895-799CFC7B57DF}"/>
                </a:ext>
              </a:extLst>
            </p:cNvPr>
            <p:cNvSpPr/>
            <p:nvPr/>
          </p:nvSpPr>
          <p:spPr>
            <a:xfrm rot="15079522">
              <a:off x="5997973" y="3933092"/>
              <a:ext cx="2239288" cy="803203"/>
            </a:xfrm>
            <a:prstGeom prst="rect">
              <a:avLst/>
            </a:prstGeom>
            <a:noFill/>
          </p:spPr>
          <p:txBody>
            <a:bodyPr wrap="none" lIns="91440" tIns="45720" rIns="91440" bIns="45720">
              <a:prstTxWarp prst="textArchUp">
                <a:avLst>
                  <a:gd name="adj" fmla="val 5666393"/>
                </a:avLst>
              </a:prstTxWarp>
              <a:spAutoFit/>
            </a:bodyPr>
            <a:lstStyle/>
            <a:p>
              <a:pPr algn="ctr"/>
              <a:r>
                <a:rPr lang="en-US" sz="2000" cap="none" spc="0" dirty="0">
                  <a:ln w="0"/>
                  <a:solidFill>
                    <a:schemeClr val="bg1">
                      <a:lumMod val="85000"/>
                    </a:schemeClr>
                  </a:solidFill>
                  <a:latin typeface="Georgia" panose="02040502050405020303" pitchFamily="18" charset="0"/>
                </a:rPr>
                <a:t>Review</a:t>
              </a:r>
            </a:p>
          </p:txBody>
        </p:sp>
        <p:sp>
          <p:nvSpPr>
            <p:cNvPr id="15" name="Rectangle 14">
              <a:extLst>
                <a:ext uri="{FF2B5EF4-FFF2-40B4-BE49-F238E27FC236}">
                  <a16:creationId xmlns:a16="http://schemas.microsoft.com/office/drawing/2014/main" id="{42932A57-8283-42EC-BB4E-96DA87B309AA}"/>
                </a:ext>
              </a:extLst>
            </p:cNvPr>
            <p:cNvSpPr/>
            <p:nvPr/>
          </p:nvSpPr>
          <p:spPr>
            <a:xfrm rot="10800000">
              <a:off x="8023358" y="5079539"/>
              <a:ext cx="2239288" cy="803203"/>
            </a:xfrm>
            <a:prstGeom prst="rect">
              <a:avLst/>
            </a:prstGeom>
            <a:noFill/>
          </p:spPr>
          <p:txBody>
            <a:bodyPr wrap="none" lIns="91440" tIns="45720" rIns="91440" bIns="45720">
              <a:prstTxWarp prst="textArchUp">
                <a:avLst>
                  <a:gd name="adj" fmla="val 5666393"/>
                </a:avLst>
              </a:prstTxWarp>
              <a:spAutoFit/>
            </a:bodyPr>
            <a:lstStyle/>
            <a:p>
              <a:pPr algn="ctr"/>
              <a:r>
                <a:rPr lang="en-US" sz="2000" cap="none" spc="0" dirty="0">
                  <a:ln w="0"/>
                  <a:solidFill>
                    <a:schemeClr val="bg1">
                      <a:lumMod val="85000"/>
                    </a:schemeClr>
                  </a:solidFill>
                  <a:latin typeface="Georgia" panose="02040502050405020303" pitchFamily="18" charset="0"/>
                </a:rPr>
                <a:t>Abstract</a:t>
              </a:r>
            </a:p>
          </p:txBody>
        </p:sp>
      </p:grpSp>
    </p:spTree>
    <p:extLst>
      <p:ext uri="{BB962C8B-B14F-4D97-AF65-F5344CB8AC3E}">
        <p14:creationId xmlns:p14="http://schemas.microsoft.com/office/powerpoint/2010/main" val="40689545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8D838-B5A4-4F10-8AEC-1DA22868FD4D}"/>
              </a:ext>
            </a:extLst>
          </p:cNvPr>
          <p:cNvSpPr>
            <a:spLocks noGrp="1"/>
          </p:cNvSpPr>
          <p:nvPr>
            <p:ph type="title"/>
          </p:nvPr>
        </p:nvSpPr>
        <p:spPr>
          <a:xfrm>
            <a:off x="586596" y="101425"/>
            <a:ext cx="10515600" cy="1325563"/>
          </a:xfrm>
        </p:spPr>
        <p:txBody>
          <a:bodyPr/>
          <a:lstStyle/>
          <a:p>
            <a:r>
              <a:rPr lang="en-US" sz="3600" b="1" dirty="0">
                <a:solidFill>
                  <a:srgbClr val="005DAA"/>
                </a:solidFill>
                <a:latin typeface="Calibri" pitchFamily="34" charset="0"/>
              </a:rPr>
              <a:t>Identification Best Practices</a:t>
            </a:r>
          </a:p>
        </p:txBody>
      </p:sp>
      <p:sp>
        <p:nvSpPr>
          <p:cNvPr id="3" name="Content Placeholder 2">
            <a:extLst>
              <a:ext uri="{FF2B5EF4-FFF2-40B4-BE49-F238E27FC236}">
                <a16:creationId xmlns:a16="http://schemas.microsoft.com/office/drawing/2014/main" id="{5B104125-799A-4A94-B130-CFF2BFEA75F5}"/>
              </a:ext>
            </a:extLst>
          </p:cNvPr>
          <p:cNvSpPr>
            <a:spLocks noGrp="1"/>
          </p:cNvSpPr>
          <p:nvPr>
            <p:ph idx="1"/>
          </p:nvPr>
        </p:nvSpPr>
        <p:spPr>
          <a:xfrm>
            <a:off x="586596" y="1618938"/>
            <a:ext cx="11428942" cy="4964074"/>
          </a:xfrm>
        </p:spPr>
        <p:txBody>
          <a:bodyPr>
            <a:normAutofit/>
          </a:bodyPr>
          <a:lstStyle/>
          <a:p>
            <a:pPr marL="0" indent="0">
              <a:buNone/>
            </a:pPr>
            <a:r>
              <a:rPr lang="en-US" b="1" dirty="0"/>
              <a:t>Vital Record Linkage (maternal death and birth or fetal death)</a:t>
            </a:r>
          </a:p>
          <a:p>
            <a:pPr lvl="1"/>
            <a:r>
              <a:rPr lang="en-US" dirty="0"/>
              <a:t>Death certificates linked with birth and fetal death certificates for year prior to death</a:t>
            </a:r>
          </a:p>
          <a:p>
            <a:pPr lvl="1"/>
            <a:r>
              <a:rPr lang="en-US" dirty="0"/>
              <a:t>Death records should be selected for linkage if they are for:</a:t>
            </a:r>
          </a:p>
          <a:p>
            <a:pPr lvl="2"/>
            <a:r>
              <a:rPr lang="en-US" dirty="0"/>
              <a:t>Women ages 10 – 60 years </a:t>
            </a:r>
            <a:r>
              <a:rPr lang="en-US" u="sng" dirty="0"/>
              <a:t>and</a:t>
            </a:r>
            <a:r>
              <a:rPr lang="en-US" dirty="0"/>
              <a:t> residents of the state, </a:t>
            </a:r>
            <a:r>
              <a:rPr lang="en-US" u="sng" dirty="0"/>
              <a:t>regardless</a:t>
            </a:r>
            <a:r>
              <a:rPr lang="en-US" dirty="0"/>
              <a:t> of where the death occurred</a:t>
            </a:r>
          </a:p>
          <a:p>
            <a:pPr lvl="1"/>
            <a:r>
              <a:rPr lang="en-US" dirty="0"/>
              <a:t>Death certificates that did not link, but have pregnancy checkbox marked, or contain ICD-10 O codes or select key words (e.g., amniotic, eclampsia)</a:t>
            </a:r>
          </a:p>
          <a:p>
            <a:pPr marL="0" indent="0">
              <a:buNone/>
            </a:pPr>
            <a:endParaRPr lang="en-US" b="1" dirty="0"/>
          </a:p>
          <a:p>
            <a:pPr marL="0" indent="0">
              <a:buNone/>
            </a:pPr>
            <a:r>
              <a:rPr lang="en-US" b="1" dirty="0"/>
              <a:t>Additional sources: </a:t>
            </a:r>
          </a:p>
          <a:p>
            <a:pPr lvl="1"/>
            <a:r>
              <a:rPr lang="en-US" dirty="0"/>
              <a:t>Linkage of deaths to hospital discharge records (pregnancy codes)</a:t>
            </a:r>
          </a:p>
          <a:p>
            <a:pPr lvl="1"/>
            <a:r>
              <a:rPr lang="en-US" dirty="0"/>
              <a:t>Hospital reporting</a:t>
            </a:r>
          </a:p>
          <a:p>
            <a:pPr lvl="1"/>
            <a:r>
              <a:rPr lang="en-US" dirty="0"/>
              <a:t>Social media</a:t>
            </a:r>
          </a:p>
          <a:p>
            <a:pPr lvl="1"/>
            <a:r>
              <a:rPr lang="en-US" dirty="0"/>
              <a:t>Obituaries</a:t>
            </a:r>
          </a:p>
        </p:txBody>
      </p:sp>
      <p:sp>
        <p:nvSpPr>
          <p:cNvPr id="5" name="Rectangle 4">
            <a:extLst>
              <a:ext uri="{FF2B5EF4-FFF2-40B4-BE49-F238E27FC236}">
                <a16:creationId xmlns:a16="http://schemas.microsoft.com/office/drawing/2014/main" id="{C6F517F4-281A-4A95-963E-EF5D2430E9BD}"/>
              </a:ext>
            </a:extLst>
          </p:cNvPr>
          <p:cNvSpPr/>
          <p:nvPr/>
        </p:nvSpPr>
        <p:spPr>
          <a:xfrm>
            <a:off x="4192438" y="6299530"/>
            <a:ext cx="7823100" cy="461665"/>
          </a:xfrm>
          <a:prstGeom prst="rect">
            <a:avLst/>
          </a:prstGeom>
        </p:spPr>
        <p:txBody>
          <a:bodyPr wrap="square">
            <a:spAutoFit/>
          </a:bodyPr>
          <a:lstStyle/>
          <a:p>
            <a:pPr algn="r"/>
            <a:r>
              <a:rPr lang="en-US" sz="1200" dirty="0"/>
              <a:t>Sourced from: Reference Guide for Pregnancy-Associated Death Identification</a:t>
            </a:r>
          </a:p>
          <a:p>
            <a:pPr algn="r"/>
            <a:r>
              <a:rPr lang="en-US" sz="1200" dirty="0">
                <a:hlinkClick r:id="rId3"/>
              </a:rPr>
              <a:t>https://reviewtoaction.org/content/pregnancy-associated-deaths-brief-case-review</a:t>
            </a:r>
            <a:r>
              <a:rPr lang="en-US" sz="1200" dirty="0"/>
              <a:t> </a:t>
            </a:r>
          </a:p>
        </p:txBody>
      </p:sp>
    </p:spTree>
    <p:extLst>
      <p:ext uri="{BB962C8B-B14F-4D97-AF65-F5344CB8AC3E}">
        <p14:creationId xmlns:p14="http://schemas.microsoft.com/office/powerpoint/2010/main" val="8359823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6F940-3F07-4082-A17D-E0C5735ECB2B}"/>
              </a:ext>
            </a:extLst>
          </p:cNvPr>
          <p:cNvSpPr>
            <a:spLocks noGrp="1"/>
          </p:cNvSpPr>
          <p:nvPr>
            <p:ph type="title"/>
          </p:nvPr>
        </p:nvSpPr>
        <p:spPr>
          <a:xfrm>
            <a:off x="554542" y="323561"/>
            <a:ext cx="11171883" cy="1325563"/>
          </a:xfrm>
        </p:spPr>
        <p:txBody>
          <a:bodyPr>
            <a:normAutofit/>
          </a:bodyPr>
          <a:lstStyle/>
          <a:p>
            <a:r>
              <a:rPr lang="en-US" sz="3600" b="1" dirty="0">
                <a:solidFill>
                  <a:srgbClr val="005DAA"/>
                </a:solidFill>
                <a:latin typeface="Calibri" pitchFamily="34" charset="0"/>
              </a:rPr>
              <a:t>Selection of Deaths for Review</a:t>
            </a:r>
          </a:p>
        </p:txBody>
      </p:sp>
      <p:sp>
        <p:nvSpPr>
          <p:cNvPr id="3" name="Content Placeholder 2">
            <a:extLst>
              <a:ext uri="{FF2B5EF4-FFF2-40B4-BE49-F238E27FC236}">
                <a16:creationId xmlns:a16="http://schemas.microsoft.com/office/drawing/2014/main" id="{16367A3C-EB8C-4ECB-B1AF-8A55D5B23DD4}"/>
              </a:ext>
            </a:extLst>
          </p:cNvPr>
          <p:cNvSpPr>
            <a:spLocks noGrp="1"/>
          </p:cNvSpPr>
          <p:nvPr>
            <p:ph idx="1"/>
          </p:nvPr>
        </p:nvSpPr>
        <p:spPr>
          <a:xfrm>
            <a:off x="554543" y="1825625"/>
            <a:ext cx="6413319" cy="5032375"/>
          </a:xfrm>
        </p:spPr>
        <p:txBody>
          <a:bodyPr>
            <a:normAutofit/>
          </a:bodyPr>
          <a:lstStyle/>
          <a:p>
            <a:r>
              <a:rPr lang="en-US" dirty="0"/>
              <a:t>Jurisdictions determine their scope based on available resources.</a:t>
            </a:r>
          </a:p>
          <a:p>
            <a:r>
              <a:rPr lang="en-US" dirty="0"/>
              <a:t>Some jurisdictions may limit to cases most likely to be causally related to pregnancy (i.e. may exclude motor vehicle deaths from reviews). </a:t>
            </a:r>
          </a:p>
        </p:txBody>
      </p:sp>
      <p:sp>
        <p:nvSpPr>
          <p:cNvPr id="8" name="Rectangle 7">
            <a:extLst>
              <a:ext uri="{FF2B5EF4-FFF2-40B4-BE49-F238E27FC236}">
                <a16:creationId xmlns:a16="http://schemas.microsoft.com/office/drawing/2014/main" id="{CB7BB095-A00E-4784-819B-C26997007581}"/>
              </a:ext>
            </a:extLst>
          </p:cNvPr>
          <p:cNvSpPr/>
          <p:nvPr/>
        </p:nvSpPr>
        <p:spPr>
          <a:xfrm>
            <a:off x="3543936" y="6499739"/>
            <a:ext cx="8515869" cy="276999"/>
          </a:xfrm>
          <a:prstGeom prst="rect">
            <a:avLst/>
          </a:prstGeom>
        </p:spPr>
        <p:txBody>
          <a:bodyPr wrap="square">
            <a:spAutoFit/>
          </a:bodyPr>
          <a:lstStyle/>
          <a:p>
            <a:pPr algn="r"/>
            <a:r>
              <a:rPr lang="en-US" sz="1200" dirty="0"/>
              <a:t>Sourced from: Review to Action (</a:t>
            </a:r>
            <a:r>
              <a:rPr lang="en-US" sz="1200" dirty="0">
                <a:hlinkClick r:id="rId3"/>
              </a:rPr>
              <a:t>https://reviewtoaction.org/</a:t>
            </a:r>
            <a:r>
              <a:rPr lang="en-US" sz="1200" dirty="0"/>
              <a:t>) </a:t>
            </a:r>
          </a:p>
        </p:txBody>
      </p:sp>
      <p:grpSp>
        <p:nvGrpSpPr>
          <p:cNvPr id="9" name="Group 8">
            <a:extLst>
              <a:ext uri="{FF2B5EF4-FFF2-40B4-BE49-F238E27FC236}">
                <a16:creationId xmlns:a16="http://schemas.microsoft.com/office/drawing/2014/main" id="{D5ED7E7C-F367-4AE3-A59B-45BEF8E66CA9}"/>
              </a:ext>
            </a:extLst>
          </p:cNvPr>
          <p:cNvGrpSpPr/>
          <p:nvPr/>
        </p:nvGrpSpPr>
        <p:grpSpPr>
          <a:xfrm>
            <a:off x="7454900" y="1710415"/>
            <a:ext cx="5042195" cy="4017165"/>
            <a:chOff x="5859721" y="1526237"/>
            <a:chExt cx="6548474" cy="4422379"/>
          </a:xfrm>
        </p:grpSpPr>
        <p:grpSp>
          <p:nvGrpSpPr>
            <p:cNvPr id="10" name="Group 9">
              <a:extLst>
                <a:ext uri="{FF2B5EF4-FFF2-40B4-BE49-F238E27FC236}">
                  <a16:creationId xmlns:a16="http://schemas.microsoft.com/office/drawing/2014/main" id="{F53B74BD-6551-4F2F-8341-F9775AFC5269}"/>
                </a:ext>
              </a:extLst>
            </p:cNvPr>
            <p:cNvGrpSpPr/>
            <p:nvPr/>
          </p:nvGrpSpPr>
          <p:grpSpPr>
            <a:xfrm>
              <a:off x="5859721" y="1526237"/>
              <a:ext cx="6548474" cy="4422379"/>
              <a:chOff x="5859721" y="1526237"/>
              <a:chExt cx="6548474" cy="4422379"/>
            </a:xfrm>
          </p:grpSpPr>
          <p:graphicFrame>
            <p:nvGraphicFramePr>
              <p:cNvPr id="16" name="Diagram 15">
                <a:extLst>
                  <a:ext uri="{FF2B5EF4-FFF2-40B4-BE49-F238E27FC236}">
                    <a16:creationId xmlns:a16="http://schemas.microsoft.com/office/drawing/2014/main" id="{BF839C5B-CBE0-4B39-934C-5A82629C0FD2}"/>
                  </a:ext>
                </a:extLst>
              </p:cNvPr>
              <p:cNvGraphicFramePr/>
              <p:nvPr>
                <p:extLst>
                  <p:ext uri="{D42A27DB-BD31-4B8C-83A1-F6EECF244321}">
                    <p14:modId xmlns:p14="http://schemas.microsoft.com/office/powerpoint/2010/main" val="1290264105"/>
                  </p:ext>
                </p:extLst>
              </p:nvPr>
            </p:nvGraphicFramePr>
            <p:xfrm>
              <a:off x="5859721" y="1526237"/>
              <a:ext cx="6548474" cy="44223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 name="Rectangle 16">
                <a:extLst>
                  <a:ext uri="{FF2B5EF4-FFF2-40B4-BE49-F238E27FC236}">
                    <a16:creationId xmlns:a16="http://schemas.microsoft.com/office/drawing/2014/main" id="{173C4C5D-1A7D-414D-95DF-78E653B05F5D}"/>
                  </a:ext>
                </a:extLst>
              </p:cNvPr>
              <p:cNvSpPr/>
              <p:nvPr/>
            </p:nvSpPr>
            <p:spPr>
              <a:xfrm>
                <a:off x="7964376" y="2870791"/>
                <a:ext cx="2339163" cy="17862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Georgia" panose="02040502050405020303" pitchFamily="18" charset="0"/>
                  </a:rPr>
                  <a:t>Action</a:t>
                </a:r>
              </a:p>
              <a:p>
                <a:pPr algn="ctr"/>
                <a:r>
                  <a:rPr lang="en-US" sz="2800" dirty="0">
                    <a:solidFill>
                      <a:schemeClr val="tx1"/>
                    </a:solidFill>
                    <a:latin typeface="Georgia" panose="02040502050405020303" pitchFamily="18" charset="0"/>
                  </a:rPr>
                  <a:t>Cycle</a:t>
                </a:r>
              </a:p>
            </p:txBody>
          </p:sp>
        </p:grpSp>
        <p:sp>
          <p:nvSpPr>
            <p:cNvPr id="11" name="Rectangle 10">
              <a:extLst>
                <a:ext uri="{FF2B5EF4-FFF2-40B4-BE49-F238E27FC236}">
                  <a16:creationId xmlns:a16="http://schemas.microsoft.com/office/drawing/2014/main" id="{B3A86EB8-378B-458D-B507-DEE21718EDBD}"/>
                </a:ext>
              </a:extLst>
            </p:cNvPr>
            <p:cNvSpPr/>
            <p:nvPr/>
          </p:nvSpPr>
          <p:spPr>
            <a:xfrm rot="19416110">
              <a:off x="6729126" y="1899825"/>
              <a:ext cx="2239289" cy="803203"/>
            </a:xfrm>
            <a:prstGeom prst="rect">
              <a:avLst/>
            </a:prstGeom>
            <a:noFill/>
          </p:spPr>
          <p:txBody>
            <a:bodyPr wrap="none" lIns="91440" tIns="45720" rIns="91440" bIns="45720">
              <a:prstTxWarp prst="textArchUp">
                <a:avLst>
                  <a:gd name="adj" fmla="val 5666393"/>
                </a:avLst>
              </a:prstTxWarp>
              <a:spAutoFit/>
            </a:bodyPr>
            <a:lstStyle/>
            <a:p>
              <a:pPr algn="ctr"/>
              <a:r>
                <a:rPr lang="en-US" sz="2000" cap="none" spc="0" dirty="0">
                  <a:ln w="0"/>
                  <a:solidFill>
                    <a:schemeClr val="bg1">
                      <a:lumMod val="85000"/>
                    </a:schemeClr>
                  </a:solidFill>
                  <a:latin typeface="Georgia" panose="02040502050405020303" pitchFamily="18" charset="0"/>
                </a:rPr>
                <a:t>Review to Action</a:t>
              </a:r>
            </a:p>
          </p:txBody>
        </p:sp>
        <p:sp>
          <p:nvSpPr>
            <p:cNvPr id="12" name="Rectangle 11">
              <a:extLst>
                <a:ext uri="{FF2B5EF4-FFF2-40B4-BE49-F238E27FC236}">
                  <a16:creationId xmlns:a16="http://schemas.microsoft.com/office/drawing/2014/main" id="{13FB79CF-34D0-470A-8993-B58F2362422B}"/>
                </a:ext>
              </a:extLst>
            </p:cNvPr>
            <p:cNvSpPr/>
            <p:nvPr/>
          </p:nvSpPr>
          <p:spPr>
            <a:xfrm rot="2047975">
              <a:off x="9214366" y="1911894"/>
              <a:ext cx="2239289" cy="803203"/>
            </a:xfrm>
            <a:prstGeom prst="rect">
              <a:avLst/>
            </a:prstGeom>
            <a:noFill/>
          </p:spPr>
          <p:txBody>
            <a:bodyPr wrap="none" lIns="91440" tIns="45720" rIns="91440" bIns="45720">
              <a:prstTxWarp prst="textArchUp">
                <a:avLst>
                  <a:gd name="adj" fmla="val 5666393"/>
                </a:avLst>
              </a:prstTxWarp>
              <a:spAutoFit/>
            </a:bodyPr>
            <a:lstStyle/>
            <a:p>
              <a:pPr algn="ctr"/>
              <a:r>
                <a:rPr lang="en-US" sz="2000" cap="none" spc="0" dirty="0">
                  <a:ln w="0"/>
                  <a:solidFill>
                    <a:schemeClr val="bg1">
                      <a:lumMod val="85000"/>
                    </a:schemeClr>
                  </a:solidFill>
                  <a:latin typeface="Georgia" panose="02040502050405020303" pitchFamily="18" charset="0"/>
                </a:rPr>
                <a:t>Identify</a:t>
              </a:r>
            </a:p>
          </p:txBody>
        </p:sp>
        <p:sp>
          <p:nvSpPr>
            <p:cNvPr id="13" name="Rectangle 12">
              <a:extLst>
                <a:ext uri="{FF2B5EF4-FFF2-40B4-BE49-F238E27FC236}">
                  <a16:creationId xmlns:a16="http://schemas.microsoft.com/office/drawing/2014/main" id="{4CB5FF67-DB92-47AE-8A52-B6784CECF95C}"/>
                </a:ext>
              </a:extLst>
            </p:cNvPr>
            <p:cNvSpPr/>
            <p:nvPr/>
          </p:nvSpPr>
          <p:spPr>
            <a:xfrm rot="6516033">
              <a:off x="10078719" y="3892448"/>
              <a:ext cx="2239288" cy="803203"/>
            </a:xfrm>
            <a:prstGeom prst="rect">
              <a:avLst/>
            </a:prstGeom>
            <a:noFill/>
          </p:spPr>
          <p:txBody>
            <a:bodyPr wrap="none" lIns="91440" tIns="45720" rIns="91440" bIns="45720">
              <a:prstTxWarp prst="textArchUp">
                <a:avLst>
                  <a:gd name="adj" fmla="val 5666393"/>
                </a:avLst>
              </a:prstTxWarp>
              <a:spAutoFit/>
            </a:bodyPr>
            <a:lstStyle/>
            <a:p>
              <a:pPr algn="ctr"/>
              <a:r>
                <a:rPr lang="en-US" sz="2000" dirty="0">
                  <a:ln w="0"/>
                  <a:latin typeface="Georgia" panose="02040502050405020303" pitchFamily="18" charset="0"/>
                </a:rPr>
                <a:t>Select</a:t>
              </a:r>
              <a:endParaRPr lang="en-US" sz="2000" cap="none" spc="0" dirty="0">
                <a:ln w="0"/>
                <a:latin typeface="Georgia" panose="02040502050405020303" pitchFamily="18" charset="0"/>
              </a:endParaRPr>
            </a:p>
          </p:txBody>
        </p:sp>
        <p:sp>
          <p:nvSpPr>
            <p:cNvPr id="14" name="Rectangle 13">
              <a:extLst>
                <a:ext uri="{FF2B5EF4-FFF2-40B4-BE49-F238E27FC236}">
                  <a16:creationId xmlns:a16="http://schemas.microsoft.com/office/drawing/2014/main" id="{525649A8-63EA-4A61-A8C6-FE915F295F1A}"/>
                </a:ext>
              </a:extLst>
            </p:cNvPr>
            <p:cNvSpPr/>
            <p:nvPr/>
          </p:nvSpPr>
          <p:spPr>
            <a:xfrm rot="15079522">
              <a:off x="5997973" y="3933092"/>
              <a:ext cx="2239288" cy="803203"/>
            </a:xfrm>
            <a:prstGeom prst="rect">
              <a:avLst/>
            </a:prstGeom>
            <a:noFill/>
          </p:spPr>
          <p:txBody>
            <a:bodyPr wrap="none" lIns="91440" tIns="45720" rIns="91440" bIns="45720">
              <a:prstTxWarp prst="textArchUp">
                <a:avLst>
                  <a:gd name="adj" fmla="val 5666393"/>
                </a:avLst>
              </a:prstTxWarp>
              <a:spAutoFit/>
            </a:bodyPr>
            <a:lstStyle/>
            <a:p>
              <a:pPr algn="ctr"/>
              <a:r>
                <a:rPr lang="en-US" sz="2000" cap="none" spc="0" dirty="0">
                  <a:ln w="0"/>
                  <a:solidFill>
                    <a:schemeClr val="bg1">
                      <a:lumMod val="85000"/>
                    </a:schemeClr>
                  </a:solidFill>
                  <a:latin typeface="Georgia" panose="02040502050405020303" pitchFamily="18" charset="0"/>
                </a:rPr>
                <a:t>Review</a:t>
              </a:r>
            </a:p>
          </p:txBody>
        </p:sp>
        <p:sp>
          <p:nvSpPr>
            <p:cNvPr id="15" name="Rectangle 14">
              <a:extLst>
                <a:ext uri="{FF2B5EF4-FFF2-40B4-BE49-F238E27FC236}">
                  <a16:creationId xmlns:a16="http://schemas.microsoft.com/office/drawing/2014/main" id="{A24FB9AE-D713-4195-9B29-77C1FB185DD9}"/>
                </a:ext>
              </a:extLst>
            </p:cNvPr>
            <p:cNvSpPr/>
            <p:nvPr/>
          </p:nvSpPr>
          <p:spPr>
            <a:xfrm rot="10800000">
              <a:off x="8023358" y="5079539"/>
              <a:ext cx="2239288" cy="803203"/>
            </a:xfrm>
            <a:prstGeom prst="rect">
              <a:avLst/>
            </a:prstGeom>
            <a:noFill/>
          </p:spPr>
          <p:txBody>
            <a:bodyPr wrap="none" lIns="91440" tIns="45720" rIns="91440" bIns="45720">
              <a:prstTxWarp prst="textArchUp">
                <a:avLst>
                  <a:gd name="adj" fmla="val 5666393"/>
                </a:avLst>
              </a:prstTxWarp>
              <a:spAutoFit/>
            </a:bodyPr>
            <a:lstStyle/>
            <a:p>
              <a:pPr algn="ctr"/>
              <a:r>
                <a:rPr lang="en-US" sz="2000" cap="none" spc="0" dirty="0">
                  <a:ln w="0"/>
                  <a:solidFill>
                    <a:schemeClr val="bg1">
                      <a:lumMod val="85000"/>
                    </a:schemeClr>
                  </a:solidFill>
                  <a:latin typeface="Georgia" panose="02040502050405020303" pitchFamily="18" charset="0"/>
                </a:rPr>
                <a:t>Abstract</a:t>
              </a:r>
            </a:p>
          </p:txBody>
        </p:sp>
      </p:grpSp>
    </p:spTree>
    <p:extLst>
      <p:ext uri="{BB962C8B-B14F-4D97-AF65-F5344CB8AC3E}">
        <p14:creationId xmlns:p14="http://schemas.microsoft.com/office/powerpoint/2010/main" val="2733413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575C2F-076F-4023-9C0B-136DD87AE36F}"/>
              </a:ext>
            </a:extLst>
          </p:cNvPr>
          <p:cNvSpPr>
            <a:spLocks noGrp="1"/>
          </p:cNvSpPr>
          <p:nvPr>
            <p:ph idx="1"/>
          </p:nvPr>
        </p:nvSpPr>
        <p:spPr/>
        <p:txBody>
          <a:bodyPr>
            <a:normAutofit/>
          </a:bodyPr>
          <a:lstStyle/>
          <a:p>
            <a:endParaRPr lang="en-US" dirty="0"/>
          </a:p>
          <a:p>
            <a:endParaRPr lang="en-US" dirty="0"/>
          </a:p>
          <a:p>
            <a:endParaRPr lang="en-US" dirty="0"/>
          </a:p>
          <a:p>
            <a:endParaRPr lang="en-US" dirty="0"/>
          </a:p>
          <a:p>
            <a:endParaRPr lang="en-US" dirty="0"/>
          </a:p>
          <a:p>
            <a:endParaRPr lang="en-US" dirty="0"/>
          </a:p>
          <a:p>
            <a:pPr marL="0" indent="0">
              <a:buNone/>
            </a:pPr>
            <a:r>
              <a:rPr lang="en-US" sz="3600" b="1" dirty="0">
                <a:solidFill>
                  <a:srgbClr val="005DAA"/>
                </a:solidFill>
                <a:latin typeface="Calibri" pitchFamily="34" charset="0"/>
                <a:ea typeface="+mj-ea"/>
                <a:cs typeface="+mj-cs"/>
              </a:rPr>
              <a:t>Key Definitions</a:t>
            </a:r>
          </a:p>
          <a:p>
            <a:pPr marL="0" indent="0">
              <a:buNone/>
            </a:pPr>
            <a:endParaRPr lang="en-US" sz="1600" i="1" dirty="0">
              <a:solidFill>
                <a:srgbClr val="005DAA"/>
              </a:solidFill>
              <a:latin typeface="Calibri" pitchFamily="34" charset="0"/>
              <a:ea typeface="+mj-ea"/>
              <a:cs typeface="+mj-cs"/>
            </a:endParaRPr>
          </a:p>
        </p:txBody>
      </p:sp>
    </p:spTree>
    <p:extLst>
      <p:ext uri="{BB962C8B-B14F-4D97-AF65-F5344CB8AC3E}">
        <p14:creationId xmlns:p14="http://schemas.microsoft.com/office/powerpoint/2010/main" val="17649777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6F940-3F07-4082-A17D-E0C5735ECB2B}"/>
              </a:ext>
            </a:extLst>
          </p:cNvPr>
          <p:cNvSpPr>
            <a:spLocks noGrp="1"/>
          </p:cNvSpPr>
          <p:nvPr>
            <p:ph type="title"/>
          </p:nvPr>
        </p:nvSpPr>
        <p:spPr>
          <a:xfrm>
            <a:off x="554542" y="323561"/>
            <a:ext cx="11171883" cy="1325563"/>
          </a:xfrm>
        </p:spPr>
        <p:txBody>
          <a:bodyPr>
            <a:normAutofit/>
          </a:bodyPr>
          <a:lstStyle/>
          <a:p>
            <a:r>
              <a:rPr lang="en-US" sz="3600" b="1" dirty="0">
                <a:solidFill>
                  <a:srgbClr val="005DAA"/>
                </a:solidFill>
                <a:latin typeface="Calibri" pitchFamily="34" charset="0"/>
              </a:rPr>
              <a:t>Abstraction</a:t>
            </a:r>
          </a:p>
        </p:txBody>
      </p:sp>
      <p:sp>
        <p:nvSpPr>
          <p:cNvPr id="3" name="Content Placeholder 2">
            <a:extLst>
              <a:ext uri="{FF2B5EF4-FFF2-40B4-BE49-F238E27FC236}">
                <a16:creationId xmlns:a16="http://schemas.microsoft.com/office/drawing/2014/main" id="{16367A3C-EB8C-4ECB-B1AF-8A55D5B23DD4}"/>
              </a:ext>
            </a:extLst>
          </p:cNvPr>
          <p:cNvSpPr>
            <a:spLocks noGrp="1"/>
          </p:cNvSpPr>
          <p:nvPr>
            <p:ph idx="1"/>
          </p:nvPr>
        </p:nvSpPr>
        <p:spPr>
          <a:xfrm>
            <a:off x="178085" y="1352939"/>
            <a:ext cx="7426364" cy="5419423"/>
          </a:xfrm>
        </p:spPr>
        <p:txBody>
          <a:bodyPr>
            <a:normAutofit/>
          </a:bodyPr>
          <a:lstStyle/>
          <a:p>
            <a:pPr marL="457200" lvl="1" indent="0">
              <a:buNone/>
            </a:pPr>
            <a:r>
              <a:rPr lang="en-US" dirty="0"/>
              <a:t>Recommended sources for information for abstraction:</a:t>
            </a:r>
          </a:p>
          <a:p>
            <a:pPr lvl="1"/>
            <a:r>
              <a:rPr lang="en-US" dirty="0"/>
              <a:t>Vital statistics (death certificates, birth certificates, fetal death records)</a:t>
            </a:r>
          </a:p>
          <a:p>
            <a:pPr lvl="1"/>
            <a:r>
              <a:rPr lang="en-US" dirty="0"/>
              <a:t>Prenatal records</a:t>
            </a:r>
          </a:p>
          <a:p>
            <a:pPr lvl="1"/>
            <a:r>
              <a:rPr lang="en-US" dirty="0"/>
              <a:t>Hospital records (outpatient and inpatient stays)</a:t>
            </a:r>
          </a:p>
          <a:p>
            <a:pPr lvl="1"/>
            <a:r>
              <a:rPr lang="en-US" dirty="0"/>
              <a:t>Outpatient clinic records: these records may be from preconception/family planning clinics or primary care centers</a:t>
            </a:r>
          </a:p>
          <a:p>
            <a:pPr lvl="1"/>
            <a:r>
              <a:rPr lang="en-US" dirty="0"/>
              <a:t>Autopsy reports and case findings from hospitals, coroners, or other medical examiners</a:t>
            </a:r>
          </a:p>
          <a:p>
            <a:pPr lvl="1"/>
            <a:r>
              <a:rPr lang="en-US" dirty="0"/>
              <a:t>Police/investigative reports</a:t>
            </a:r>
          </a:p>
          <a:p>
            <a:pPr lvl="1"/>
            <a:r>
              <a:rPr lang="en-US" dirty="0"/>
              <a:t>Medical transport records</a:t>
            </a:r>
          </a:p>
          <a:p>
            <a:pPr lvl="1"/>
            <a:r>
              <a:rPr lang="en-US" dirty="0"/>
              <a:t>Personal interviews of providers, family, or friends</a:t>
            </a:r>
          </a:p>
          <a:p>
            <a:endParaRPr lang="en-US" dirty="0"/>
          </a:p>
        </p:txBody>
      </p:sp>
      <p:sp>
        <p:nvSpPr>
          <p:cNvPr id="8" name="Rectangle 7">
            <a:extLst>
              <a:ext uri="{FF2B5EF4-FFF2-40B4-BE49-F238E27FC236}">
                <a16:creationId xmlns:a16="http://schemas.microsoft.com/office/drawing/2014/main" id="{384225DE-6F66-4ED0-90F2-01A1BA8DE590}"/>
              </a:ext>
            </a:extLst>
          </p:cNvPr>
          <p:cNvSpPr/>
          <p:nvPr/>
        </p:nvSpPr>
        <p:spPr>
          <a:xfrm>
            <a:off x="3168316" y="6495363"/>
            <a:ext cx="8942414" cy="276999"/>
          </a:xfrm>
          <a:prstGeom prst="rect">
            <a:avLst/>
          </a:prstGeom>
        </p:spPr>
        <p:txBody>
          <a:bodyPr wrap="square">
            <a:spAutoFit/>
          </a:bodyPr>
          <a:lstStyle/>
          <a:p>
            <a:pPr algn="r"/>
            <a:r>
              <a:rPr lang="en-US" sz="1200" dirty="0"/>
              <a:t>Sourced from: Review to Action (</a:t>
            </a:r>
            <a:r>
              <a:rPr lang="en-US" sz="1200" dirty="0">
                <a:hlinkClick r:id="rId3"/>
              </a:rPr>
              <a:t>https://reviewtoaction.org/</a:t>
            </a:r>
            <a:r>
              <a:rPr lang="en-US" sz="1200" dirty="0"/>
              <a:t>) </a:t>
            </a:r>
          </a:p>
        </p:txBody>
      </p:sp>
      <p:grpSp>
        <p:nvGrpSpPr>
          <p:cNvPr id="9" name="Group 8">
            <a:extLst>
              <a:ext uri="{FF2B5EF4-FFF2-40B4-BE49-F238E27FC236}">
                <a16:creationId xmlns:a16="http://schemas.microsoft.com/office/drawing/2014/main" id="{E1DA1C48-4254-47B2-9888-172996C580D8}"/>
              </a:ext>
            </a:extLst>
          </p:cNvPr>
          <p:cNvGrpSpPr/>
          <p:nvPr/>
        </p:nvGrpSpPr>
        <p:grpSpPr>
          <a:xfrm>
            <a:off x="7454900" y="1710415"/>
            <a:ext cx="5042195" cy="4017165"/>
            <a:chOff x="5859721" y="1526237"/>
            <a:chExt cx="6548474" cy="4422379"/>
          </a:xfrm>
        </p:grpSpPr>
        <p:grpSp>
          <p:nvGrpSpPr>
            <p:cNvPr id="10" name="Group 9">
              <a:extLst>
                <a:ext uri="{FF2B5EF4-FFF2-40B4-BE49-F238E27FC236}">
                  <a16:creationId xmlns:a16="http://schemas.microsoft.com/office/drawing/2014/main" id="{4E3B3525-CB9A-4A50-B82D-9BB7F3FDBDE3}"/>
                </a:ext>
              </a:extLst>
            </p:cNvPr>
            <p:cNvGrpSpPr/>
            <p:nvPr/>
          </p:nvGrpSpPr>
          <p:grpSpPr>
            <a:xfrm>
              <a:off x="5859721" y="1526237"/>
              <a:ext cx="6548474" cy="4422379"/>
              <a:chOff x="5859721" y="1526237"/>
              <a:chExt cx="6548474" cy="4422379"/>
            </a:xfrm>
          </p:grpSpPr>
          <p:graphicFrame>
            <p:nvGraphicFramePr>
              <p:cNvPr id="16" name="Diagram 15">
                <a:extLst>
                  <a:ext uri="{FF2B5EF4-FFF2-40B4-BE49-F238E27FC236}">
                    <a16:creationId xmlns:a16="http://schemas.microsoft.com/office/drawing/2014/main" id="{D3CDC979-50B2-44F7-9A22-159FE7618740}"/>
                  </a:ext>
                </a:extLst>
              </p:cNvPr>
              <p:cNvGraphicFramePr/>
              <p:nvPr>
                <p:extLst>
                  <p:ext uri="{D42A27DB-BD31-4B8C-83A1-F6EECF244321}">
                    <p14:modId xmlns:p14="http://schemas.microsoft.com/office/powerpoint/2010/main" val="274266565"/>
                  </p:ext>
                </p:extLst>
              </p:nvPr>
            </p:nvGraphicFramePr>
            <p:xfrm>
              <a:off x="5859721" y="1526237"/>
              <a:ext cx="6548474" cy="44223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 name="Rectangle 16">
                <a:extLst>
                  <a:ext uri="{FF2B5EF4-FFF2-40B4-BE49-F238E27FC236}">
                    <a16:creationId xmlns:a16="http://schemas.microsoft.com/office/drawing/2014/main" id="{734669EC-087F-42CD-86C5-2170F566F1EA}"/>
                  </a:ext>
                </a:extLst>
              </p:cNvPr>
              <p:cNvSpPr/>
              <p:nvPr/>
            </p:nvSpPr>
            <p:spPr>
              <a:xfrm>
                <a:off x="7964376" y="2870791"/>
                <a:ext cx="2339163" cy="17862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Georgia" panose="02040502050405020303" pitchFamily="18" charset="0"/>
                  </a:rPr>
                  <a:t>Action</a:t>
                </a:r>
              </a:p>
              <a:p>
                <a:pPr algn="ctr"/>
                <a:r>
                  <a:rPr lang="en-US" sz="2800" dirty="0">
                    <a:solidFill>
                      <a:schemeClr val="tx1"/>
                    </a:solidFill>
                    <a:latin typeface="Georgia" panose="02040502050405020303" pitchFamily="18" charset="0"/>
                  </a:rPr>
                  <a:t>Cycle</a:t>
                </a:r>
              </a:p>
            </p:txBody>
          </p:sp>
        </p:grpSp>
        <p:sp>
          <p:nvSpPr>
            <p:cNvPr id="11" name="Rectangle 10">
              <a:extLst>
                <a:ext uri="{FF2B5EF4-FFF2-40B4-BE49-F238E27FC236}">
                  <a16:creationId xmlns:a16="http://schemas.microsoft.com/office/drawing/2014/main" id="{710A4394-862E-479B-A077-76BCBFD27210}"/>
                </a:ext>
              </a:extLst>
            </p:cNvPr>
            <p:cNvSpPr/>
            <p:nvPr/>
          </p:nvSpPr>
          <p:spPr>
            <a:xfrm rot="19416110">
              <a:off x="6729126" y="1899825"/>
              <a:ext cx="2239289" cy="803203"/>
            </a:xfrm>
            <a:prstGeom prst="rect">
              <a:avLst/>
            </a:prstGeom>
            <a:noFill/>
          </p:spPr>
          <p:txBody>
            <a:bodyPr wrap="none" lIns="91440" tIns="45720" rIns="91440" bIns="45720">
              <a:prstTxWarp prst="textArchUp">
                <a:avLst>
                  <a:gd name="adj" fmla="val 5666393"/>
                </a:avLst>
              </a:prstTxWarp>
              <a:spAutoFit/>
            </a:bodyPr>
            <a:lstStyle/>
            <a:p>
              <a:pPr algn="ctr"/>
              <a:r>
                <a:rPr lang="en-US" sz="2000" cap="none" spc="0" dirty="0">
                  <a:ln w="0"/>
                  <a:solidFill>
                    <a:schemeClr val="bg1">
                      <a:lumMod val="85000"/>
                    </a:schemeClr>
                  </a:solidFill>
                  <a:latin typeface="Georgia" panose="02040502050405020303" pitchFamily="18" charset="0"/>
                </a:rPr>
                <a:t>Review to Action</a:t>
              </a:r>
            </a:p>
          </p:txBody>
        </p:sp>
        <p:sp>
          <p:nvSpPr>
            <p:cNvPr id="12" name="Rectangle 11">
              <a:extLst>
                <a:ext uri="{FF2B5EF4-FFF2-40B4-BE49-F238E27FC236}">
                  <a16:creationId xmlns:a16="http://schemas.microsoft.com/office/drawing/2014/main" id="{3D2DC660-AC6B-49DD-847E-B2E3F91503BA}"/>
                </a:ext>
              </a:extLst>
            </p:cNvPr>
            <p:cNvSpPr/>
            <p:nvPr/>
          </p:nvSpPr>
          <p:spPr>
            <a:xfrm rot="2047975">
              <a:off x="9214366" y="1911894"/>
              <a:ext cx="2239289" cy="803203"/>
            </a:xfrm>
            <a:prstGeom prst="rect">
              <a:avLst/>
            </a:prstGeom>
            <a:noFill/>
          </p:spPr>
          <p:txBody>
            <a:bodyPr wrap="none" lIns="91440" tIns="45720" rIns="91440" bIns="45720">
              <a:prstTxWarp prst="textArchUp">
                <a:avLst>
                  <a:gd name="adj" fmla="val 5666393"/>
                </a:avLst>
              </a:prstTxWarp>
              <a:spAutoFit/>
            </a:bodyPr>
            <a:lstStyle/>
            <a:p>
              <a:pPr algn="ctr"/>
              <a:r>
                <a:rPr lang="en-US" sz="2000" cap="none" spc="0" dirty="0">
                  <a:ln w="0"/>
                  <a:solidFill>
                    <a:schemeClr val="bg1">
                      <a:lumMod val="85000"/>
                    </a:schemeClr>
                  </a:solidFill>
                  <a:latin typeface="Georgia" panose="02040502050405020303" pitchFamily="18" charset="0"/>
                </a:rPr>
                <a:t>Identify</a:t>
              </a:r>
            </a:p>
          </p:txBody>
        </p:sp>
        <p:sp>
          <p:nvSpPr>
            <p:cNvPr id="13" name="Rectangle 12">
              <a:extLst>
                <a:ext uri="{FF2B5EF4-FFF2-40B4-BE49-F238E27FC236}">
                  <a16:creationId xmlns:a16="http://schemas.microsoft.com/office/drawing/2014/main" id="{E785B61E-62DB-466D-A966-B29541FC238F}"/>
                </a:ext>
              </a:extLst>
            </p:cNvPr>
            <p:cNvSpPr/>
            <p:nvPr/>
          </p:nvSpPr>
          <p:spPr>
            <a:xfrm rot="6516033">
              <a:off x="10078719" y="3892448"/>
              <a:ext cx="2239288" cy="803203"/>
            </a:xfrm>
            <a:prstGeom prst="rect">
              <a:avLst/>
            </a:prstGeom>
            <a:noFill/>
          </p:spPr>
          <p:txBody>
            <a:bodyPr wrap="none" lIns="91440" tIns="45720" rIns="91440" bIns="45720">
              <a:prstTxWarp prst="textArchUp">
                <a:avLst>
                  <a:gd name="adj" fmla="val 5666393"/>
                </a:avLst>
              </a:prstTxWarp>
              <a:spAutoFit/>
            </a:bodyPr>
            <a:lstStyle/>
            <a:p>
              <a:pPr algn="ctr"/>
              <a:r>
                <a:rPr lang="en-US" sz="2000" dirty="0">
                  <a:ln w="0"/>
                  <a:solidFill>
                    <a:schemeClr val="bg1">
                      <a:lumMod val="85000"/>
                    </a:schemeClr>
                  </a:solidFill>
                  <a:latin typeface="Georgia" panose="02040502050405020303" pitchFamily="18" charset="0"/>
                </a:rPr>
                <a:t>Select</a:t>
              </a:r>
              <a:endParaRPr lang="en-US" sz="2000" cap="none" spc="0" dirty="0">
                <a:ln w="0"/>
                <a:solidFill>
                  <a:schemeClr val="bg1">
                    <a:lumMod val="85000"/>
                  </a:schemeClr>
                </a:solidFill>
                <a:latin typeface="Georgia" panose="02040502050405020303" pitchFamily="18" charset="0"/>
              </a:endParaRPr>
            </a:p>
          </p:txBody>
        </p:sp>
        <p:sp>
          <p:nvSpPr>
            <p:cNvPr id="14" name="Rectangle 13">
              <a:extLst>
                <a:ext uri="{FF2B5EF4-FFF2-40B4-BE49-F238E27FC236}">
                  <a16:creationId xmlns:a16="http://schemas.microsoft.com/office/drawing/2014/main" id="{55667054-13DF-4D9F-A082-1D38F7C99C94}"/>
                </a:ext>
              </a:extLst>
            </p:cNvPr>
            <p:cNvSpPr/>
            <p:nvPr/>
          </p:nvSpPr>
          <p:spPr>
            <a:xfrm rot="15079522">
              <a:off x="5997973" y="3933092"/>
              <a:ext cx="2239288" cy="803203"/>
            </a:xfrm>
            <a:prstGeom prst="rect">
              <a:avLst/>
            </a:prstGeom>
            <a:noFill/>
          </p:spPr>
          <p:txBody>
            <a:bodyPr wrap="none" lIns="91440" tIns="45720" rIns="91440" bIns="45720">
              <a:prstTxWarp prst="textArchUp">
                <a:avLst>
                  <a:gd name="adj" fmla="val 5666393"/>
                </a:avLst>
              </a:prstTxWarp>
              <a:spAutoFit/>
            </a:bodyPr>
            <a:lstStyle/>
            <a:p>
              <a:pPr algn="ctr"/>
              <a:r>
                <a:rPr lang="en-US" sz="2000" cap="none" spc="0" dirty="0">
                  <a:ln w="0"/>
                  <a:solidFill>
                    <a:schemeClr val="bg1">
                      <a:lumMod val="85000"/>
                    </a:schemeClr>
                  </a:solidFill>
                  <a:latin typeface="Georgia" panose="02040502050405020303" pitchFamily="18" charset="0"/>
                </a:rPr>
                <a:t>Review</a:t>
              </a:r>
            </a:p>
          </p:txBody>
        </p:sp>
        <p:sp>
          <p:nvSpPr>
            <p:cNvPr id="15" name="Rectangle 14">
              <a:extLst>
                <a:ext uri="{FF2B5EF4-FFF2-40B4-BE49-F238E27FC236}">
                  <a16:creationId xmlns:a16="http://schemas.microsoft.com/office/drawing/2014/main" id="{E11837FF-778F-425D-8CA1-CBFB3AE0084C}"/>
                </a:ext>
              </a:extLst>
            </p:cNvPr>
            <p:cNvSpPr/>
            <p:nvPr/>
          </p:nvSpPr>
          <p:spPr>
            <a:xfrm rot="10800000">
              <a:off x="8023358" y="5079539"/>
              <a:ext cx="2239288" cy="803203"/>
            </a:xfrm>
            <a:prstGeom prst="rect">
              <a:avLst/>
            </a:prstGeom>
            <a:noFill/>
          </p:spPr>
          <p:txBody>
            <a:bodyPr wrap="none" lIns="91440" tIns="45720" rIns="91440" bIns="45720">
              <a:prstTxWarp prst="textArchUp">
                <a:avLst>
                  <a:gd name="adj" fmla="val 5666393"/>
                </a:avLst>
              </a:prstTxWarp>
              <a:spAutoFit/>
            </a:bodyPr>
            <a:lstStyle/>
            <a:p>
              <a:pPr algn="ctr"/>
              <a:r>
                <a:rPr lang="en-US" sz="2000" cap="none" spc="0" dirty="0">
                  <a:ln w="0"/>
                  <a:latin typeface="Georgia" panose="02040502050405020303" pitchFamily="18" charset="0"/>
                </a:rPr>
                <a:t>Abstract</a:t>
              </a:r>
            </a:p>
          </p:txBody>
        </p:sp>
      </p:grpSp>
    </p:spTree>
    <p:extLst>
      <p:ext uri="{BB962C8B-B14F-4D97-AF65-F5344CB8AC3E}">
        <p14:creationId xmlns:p14="http://schemas.microsoft.com/office/powerpoint/2010/main" val="42362179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367A3C-EB8C-4ECB-B1AF-8A55D5B23DD4}"/>
              </a:ext>
            </a:extLst>
          </p:cNvPr>
          <p:cNvSpPr>
            <a:spLocks noGrp="1"/>
          </p:cNvSpPr>
          <p:nvPr>
            <p:ph idx="1"/>
          </p:nvPr>
        </p:nvSpPr>
        <p:spPr>
          <a:xfrm>
            <a:off x="270886" y="1539962"/>
            <a:ext cx="6513660" cy="5006766"/>
          </a:xfrm>
        </p:spPr>
        <p:txBody>
          <a:bodyPr>
            <a:normAutofit/>
          </a:bodyPr>
          <a:lstStyle/>
          <a:p>
            <a:r>
              <a:rPr lang="en-US" sz="3200" dirty="0"/>
              <a:t>Was the death pregnancy-related? </a:t>
            </a:r>
          </a:p>
          <a:p>
            <a:r>
              <a:rPr lang="en-US" sz="3200" dirty="0"/>
              <a:t>What was the underlying cause of death?</a:t>
            </a:r>
          </a:p>
          <a:p>
            <a:r>
              <a:rPr lang="en-US" sz="3200" dirty="0"/>
              <a:t>Was the death preventable?</a:t>
            </a:r>
          </a:p>
          <a:p>
            <a:r>
              <a:rPr lang="en-US" sz="3200" dirty="0"/>
              <a:t>What are the contributing factors to the death? </a:t>
            </a:r>
          </a:p>
          <a:p>
            <a:r>
              <a:rPr lang="en-US" sz="3200" dirty="0"/>
              <a:t>What specific and feasible actions might have changed the course of events?</a:t>
            </a:r>
          </a:p>
          <a:p>
            <a:endParaRPr lang="en-US" sz="3200" dirty="0"/>
          </a:p>
        </p:txBody>
      </p:sp>
      <p:sp>
        <p:nvSpPr>
          <p:cNvPr id="9" name="Title 1">
            <a:extLst>
              <a:ext uri="{FF2B5EF4-FFF2-40B4-BE49-F238E27FC236}">
                <a16:creationId xmlns:a16="http://schemas.microsoft.com/office/drawing/2014/main" id="{3787A126-AA58-4D47-9621-16C13C05F198}"/>
              </a:ext>
            </a:extLst>
          </p:cNvPr>
          <p:cNvSpPr txBox="1">
            <a:spLocks/>
          </p:cNvSpPr>
          <p:nvPr/>
        </p:nvSpPr>
        <p:spPr>
          <a:xfrm>
            <a:off x="373919" y="86494"/>
            <a:ext cx="1117188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005DAA"/>
                </a:solidFill>
                <a:latin typeface="Calibri" pitchFamily="34" charset="0"/>
              </a:rPr>
              <a:t>Guiding Questions for Review Committees </a:t>
            </a:r>
          </a:p>
        </p:txBody>
      </p:sp>
      <p:sp>
        <p:nvSpPr>
          <p:cNvPr id="10" name="Rectangle 9">
            <a:extLst>
              <a:ext uri="{FF2B5EF4-FFF2-40B4-BE49-F238E27FC236}">
                <a16:creationId xmlns:a16="http://schemas.microsoft.com/office/drawing/2014/main" id="{F26FF78A-2665-4190-8CE1-471951898D20}"/>
              </a:ext>
            </a:extLst>
          </p:cNvPr>
          <p:cNvSpPr/>
          <p:nvPr/>
        </p:nvSpPr>
        <p:spPr>
          <a:xfrm>
            <a:off x="3249586" y="6494506"/>
            <a:ext cx="8942414" cy="276999"/>
          </a:xfrm>
          <a:prstGeom prst="rect">
            <a:avLst/>
          </a:prstGeom>
        </p:spPr>
        <p:txBody>
          <a:bodyPr wrap="square">
            <a:spAutoFit/>
          </a:bodyPr>
          <a:lstStyle/>
          <a:p>
            <a:pPr algn="r"/>
            <a:r>
              <a:rPr lang="en-US" sz="1200" dirty="0"/>
              <a:t>Sourced from: Review to Action (</a:t>
            </a:r>
            <a:r>
              <a:rPr lang="en-US" sz="1200" dirty="0">
                <a:hlinkClick r:id="rId3"/>
              </a:rPr>
              <a:t>https://reviewtoaction.org/</a:t>
            </a:r>
            <a:r>
              <a:rPr lang="en-US" sz="1200" dirty="0"/>
              <a:t>) </a:t>
            </a:r>
          </a:p>
        </p:txBody>
      </p:sp>
      <p:grpSp>
        <p:nvGrpSpPr>
          <p:cNvPr id="8" name="Group 7">
            <a:extLst>
              <a:ext uri="{FF2B5EF4-FFF2-40B4-BE49-F238E27FC236}">
                <a16:creationId xmlns:a16="http://schemas.microsoft.com/office/drawing/2014/main" id="{C3817C2B-8775-42F2-B15C-1DDF914FC845}"/>
              </a:ext>
            </a:extLst>
          </p:cNvPr>
          <p:cNvGrpSpPr/>
          <p:nvPr/>
        </p:nvGrpSpPr>
        <p:grpSpPr>
          <a:xfrm>
            <a:off x="7454900" y="1710415"/>
            <a:ext cx="5042195" cy="4017165"/>
            <a:chOff x="5859721" y="1526237"/>
            <a:chExt cx="6548474" cy="4422379"/>
          </a:xfrm>
        </p:grpSpPr>
        <p:grpSp>
          <p:nvGrpSpPr>
            <p:cNvPr id="11" name="Group 10">
              <a:extLst>
                <a:ext uri="{FF2B5EF4-FFF2-40B4-BE49-F238E27FC236}">
                  <a16:creationId xmlns:a16="http://schemas.microsoft.com/office/drawing/2014/main" id="{13C1D325-FE9C-46A2-894E-49910295114B}"/>
                </a:ext>
              </a:extLst>
            </p:cNvPr>
            <p:cNvGrpSpPr/>
            <p:nvPr/>
          </p:nvGrpSpPr>
          <p:grpSpPr>
            <a:xfrm>
              <a:off x="5859721" y="1526237"/>
              <a:ext cx="6548474" cy="4422379"/>
              <a:chOff x="5859721" y="1526237"/>
              <a:chExt cx="6548474" cy="4422379"/>
            </a:xfrm>
          </p:grpSpPr>
          <p:graphicFrame>
            <p:nvGraphicFramePr>
              <p:cNvPr id="17" name="Diagram 16">
                <a:extLst>
                  <a:ext uri="{FF2B5EF4-FFF2-40B4-BE49-F238E27FC236}">
                    <a16:creationId xmlns:a16="http://schemas.microsoft.com/office/drawing/2014/main" id="{B5EAB61F-54CD-483C-A6AF-7AFE48A015D7}"/>
                  </a:ext>
                </a:extLst>
              </p:cNvPr>
              <p:cNvGraphicFramePr/>
              <p:nvPr>
                <p:extLst>
                  <p:ext uri="{D42A27DB-BD31-4B8C-83A1-F6EECF244321}">
                    <p14:modId xmlns:p14="http://schemas.microsoft.com/office/powerpoint/2010/main" val="2237849856"/>
                  </p:ext>
                </p:extLst>
              </p:nvPr>
            </p:nvGraphicFramePr>
            <p:xfrm>
              <a:off x="5859721" y="1526237"/>
              <a:ext cx="6548474" cy="44223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8" name="Rectangle 17">
                <a:extLst>
                  <a:ext uri="{FF2B5EF4-FFF2-40B4-BE49-F238E27FC236}">
                    <a16:creationId xmlns:a16="http://schemas.microsoft.com/office/drawing/2014/main" id="{45A19FB0-766E-41EC-A2AA-B6253CCCE24F}"/>
                  </a:ext>
                </a:extLst>
              </p:cNvPr>
              <p:cNvSpPr/>
              <p:nvPr/>
            </p:nvSpPr>
            <p:spPr>
              <a:xfrm>
                <a:off x="7964376" y="2870791"/>
                <a:ext cx="2339163" cy="17862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Georgia" panose="02040502050405020303" pitchFamily="18" charset="0"/>
                  </a:rPr>
                  <a:t>Action</a:t>
                </a:r>
              </a:p>
              <a:p>
                <a:pPr algn="ctr"/>
                <a:r>
                  <a:rPr lang="en-US" sz="2800" dirty="0">
                    <a:solidFill>
                      <a:schemeClr val="tx1"/>
                    </a:solidFill>
                    <a:latin typeface="Georgia" panose="02040502050405020303" pitchFamily="18" charset="0"/>
                  </a:rPr>
                  <a:t>Cycle</a:t>
                </a:r>
              </a:p>
            </p:txBody>
          </p:sp>
        </p:grpSp>
        <p:sp>
          <p:nvSpPr>
            <p:cNvPr id="12" name="Rectangle 11">
              <a:extLst>
                <a:ext uri="{FF2B5EF4-FFF2-40B4-BE49-F238E27FC236}">
                  <a16:creationId xmlns:a16="http://schemas.microsoft.com/office/drawing/2014/main" id="{E56701C7-AA14-449F-A3EF-53665E6224D4}"/>
                </a:ext>
              </a:extLst>
            </p:cNvPr>
            <p:cNvSpPr/>
            <p:nvPr/>
          </p:nvSpPr>
          <p:spPr>
            <a:xfrm rot="19416110">
              <a:off x="6729126" y="1899825"/>
              <a:ext cx="2239289" cy="803203"/>
            </a:xfrm>
            <a:prstGeom prst="rect">
              <a:avLst/>
            </a:prstGeom>
            <a:noFill/>
          </p:spPr>
          <p:txBody>
            <a:bodyPr wrap="none" lIns="91440" tIns="45720" rIns="91440" bIns="45720">
              <a:prstTxWarp prst="textArchUp">
                <a:avLst>
                  <a:gd name="adj" fmla="val 5666393"/>
                </a:avLst>
              </a:prstTxWarp>
              <a:spAutoFit/>
            </a:bodyPr>
            <a:lstStyle/>
            <a:p>
              <a:pPr algn="ctr"/>
              <a:r>
                <a:rPr lang="en-US" sz="2000" cap="none" spc="0" dirty="0">
                  <a:ln w="0"/>
                  <a:solidFill>
                    <a:schemeClr val="bg1">
                      <a:lumMod val="85000"/>
                    </a:schemeClr>
                  </a:solidFill>
                  <a:latin typeface="Georgia" panose="02040502050405020303" pitchFamily="18" charset="0"/>
                </a:rPr>
                <a:t>Review to Action</a:t>
              </a:r>
            </a:p>
          </p:txBody>
        </p:sp>
        <p:sp>
          <p:nvSpPr>
            <p:cNvPr id="13" name="Rectangle 12">
              <a:extLst>
                <a:ext uri="{FF2B5EF4-FFF2-40B4-BE49-F238E27FC236}">
                  <a16:creationId xmlns:a16="http://schemas.microsoft.com/office/drawing/2014/main" id="{E36B282F-A7E0-4BB9-80B3-69585CAAC3E3}"/>
                </a:ext>
              </a:extLst>
            </p:cNvPr>
            <p:cNvSpPr/>
            <p:nvPr/>
          </p:nvSpPr>
          <p:spPr>
            <a:xfrm rot="2047975">
              <a:off x="9214366" y="1911894"/>
              <a:ext cx="2239289" cy="803203"/>
            </a:xfrm>
            <a:prstGeom prst="rect">
              <a:avLst/>
            </a:prstGeom>
            <a:noFill/>
          </p:spPr>
          <p:txBody>
            <a:bodyPr wrap="none" lIns="91440" tIns="45720" rIns="91440" bIns="45720">
              <a:prstTxWarp prst="textArchUp">
                <a:avLst>
                  <a:gd name="adj" fmla="val 5666393"/>
                </a:avLst>
              </a:prstTxWarp>
              <a:spAutoFit/>
            </a:bodyPr>
            <a:lstStyle/>
            <a:p>
              <a:pPr algn="ctr"/>
              <a:r>
                <a:rPr lang="en-US" sz="2000" cap="none" spc="0" dirty="0">
                  <a:ln w="0"/>
                  <a:solidFill>
                    <a:schemeClr val="bg1">
                      <a:lumMod val="85000"/>
                    </a:schemeClr>
                  </a:solidFill>
                  <a:latin typeface="Georgia" panose="02040502050405020303" pitchFamily="18" charset="0"/>
                </a:rPr>
                <a:t>Identify</a:t>
              </a:r>
            </a:p>
          </p:txBody>
        </p:sp>
        <p:sp>
          <p:nvSpPr>
            <p:cNvPr id="14" name="Rectangle 13">
              <a:extLst>
                <a:ext uri="{FF2B5EF4-FFF2-40B4-BE49-F238E27FC236}">
                  <a16:creationId xmlns:a16="http://schemas.microsoft.com/office/drawing/2014/main" id="{1FE5BD5C-BFF1-4DB0-8438-F6770D83FAD4}"/>
                </a:ext>
              </a:extLst>
            </p:cNvPr>
            <p:cNvSpPr/>
            <p:nvPr/>
          </p:nvSpPr>
          <p:spPr>
            <a:xfrm rot="6516033">
              <a:off x="10078719" y="3892448"/>
              <a:ext cx="2239288" cy="803203"/>
            </a:xfrm>
            <a:prstGeom prst="rect">
              <a:avLst/>
            </a:prstGeom>
            <a:noFill/>
          </p:spPr>
          <p:txBody>
            <a:bodyPr wrap="none" lIns="91440" tIns="45720" rIns="91440" bIns="45720">
              <a:prstTxWarp prst="textArchUp">
                <a:avLst>
                  <a:gd name="adj" fmla="val 5666393"/>
                </a:avLst>
              </a:prstTxWarp>
              <a:spAutoFit/>
            </a:bodyPr>
            <a:lstStyle/>
            <a:p>
              <a:pPr algn="ctr"/>
              <a:r>
                <a:rPr lang="en-US" sz="2000" dirty="0">
                  <a:ln w="0"/>
                  <a:solidFill>
                    <a:schemeClr val="bg1">
                      <a:lumMod val="85000"/>
                    </a:schemeClr>
                  </a:solidFill>
                  <a:latin typeface="Georgia" panose="02040502050405020303" pitchFamily="18" charset="0"/>
                </a:rPr>
                <a:t>Select</a:t>
              </a:r>
              <a:endParaRPr lang="en-US" sz="2000" cap="none" spc="0" dirty="0">
                <a:ln w="0"/>
                <a:solidFill>
                  <a:schemeClr val="bg1">
                    <a:lumMod val="85000"/>
                  </a:schemeClr>
                </a:solidFill>
                <a:latin typeface="Georgia" panose="02040502050405020303" pitchFamily="18" charset="0"/>
              </a:endParaRPr>
            </a:p>
          </p:txBody>
        </p:sp>
        <p:sp>
          <p:nvSpPr>
            <p:cNvPr id="15" name="Rectangle 14">
              <a:extLst>
                <a:ext uri="{FF2B5EF4-FFF2-40B4-BE49-F238E27FC236}">
                  <a16:creationId xmlns:a16="http://schemas.microsoft.com/office/drawing/2014/main" id="{A9866843-8E89-43A9-A451-67B8F9002656}"/>
                </a:ext>
              </a:extLst>
            </p:cNvPr>
            <p:cNvSpPr/>
            <p:nvPr/>
          </p:nvSpPr>
          <p:spPr>
            <a:xfrm rot="15079522">
              <a:off x="5997973" y="3933092"/>
              <a:ext cx="2239288" cy="803203"/>
            </a:xfrm>
            <a:prstGeom prst="rect">
              <a:avLst/>
            </a:prstGeom>
            <a:noFill/>
          </p:spPr>
          <p:txBody>
            <a:bodyPr wrap="none" lIns="91440" tIns="45720" rIns="91440" bIns="45720">
              <a:prstTxWarp prst="textArchUp">
                <a:avLst>
                  <a:gd name="adj" fmla="val 5666393"/>
                </a:avLst>
              </a:prstTxWarp>
              <a:spAutoFit/>
            </a:bodyPr>
            <a:lstStyle/>
            <a:p>
              <a:pPr algn="ctr"/>
              <a:r>
                <a:rPr lang="en-US" sz="2000" cap="none" spc="0" dirty="0">
                  <a:ln w="0"/>
                  <a:latin typeface="Georgia" panose="02040502050405020303" pitchFamily="18" charset="0"/>
                </a:rPr>
                <a:t>Review</a:t>
              </a:r>
            </a:p>
          </p:txBody>
        </p:sp>
        <p:sp>
          <p:nvSpPr>
            <p:cNvPr id="16" name="Rectangle 15">
              <a:extLst>
                <a:ext uri="{FF2B5EF4-FFF2-40B4-BE49-F238E27FC236}">
                  <a16:creationId xmlns:a16="http://schemas.microsoft.com/office/drawing/2014/main" id="{967C5D4D-A3E6-4745-9875-1B4E266CAE00}"/>
                </a:ext>
              </a:extLst>
            </p:cNvPr>
            <p:cNvSpPr/>
            <p:nvPr/>
          </p:nvSpPr>
          <p:spPr>
            <a:xfrm rot="10800000">
              <a:off x="8023358" y="5079539"/>
              <a:ext cx="2239288" cy="803203"/>
            </a:xfrm>
            <a:prstGeom prst="rect">
              <a:avLst/>
            </a:prstGeom>
            <a:noFill/>
          </p:spPr>
          <p:txBody>
            <a:bodyPr wrap="none" lIns="91440" tIns="45720" rIns="91440" bIns="45720">
              <a:prstTxWarp prst="textArchUp">
                <a:avLst>
                  <a:gd name="adj" fmla="val 5666393"/>
                </a:avLst>
              </a:prstTxWarp>
              <a:spAutoFit/>
            </a:bodyPr>
            <a:lstStyle/>
            <a:p>
              <a:pPr algn="ctr"/>
              <a:r>
                <a:rPr lang="en-US" sz="2000" cap="none" spc="0" dirty="0">
                  <a:ln w="0"/>
                  <a:solidFill>
                    <a:schemeClr val="bg1">
                      <a:lumMod val="85000"/>
                    </a:schemeClr>
                  </a:solidFill>
                  <a:latin typeface="Georgia" panose="02040502050405020303" pitchFamily="18" charset="0"/>
                </a:rPr>
                <a:t>Abstract</a:t>
              </a:r>
            </a:p>
          </p:txBody>
        </p:sp>
      </p:grpSp>
    </p:spTree>
    <p:extLst>
      <p:ext uri="{BB962C8B-B14F-4D97-AF65-F5344CB8AC3E}">
        <p14:creationId xmlns:p14="http://schemas.microsoft.com/office/powerpoint/2010/main" val="5891761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D2747-7A0A-46F4-8457-01AC8295A4BE}"/>
              </a:ext>
            </a:extLst>
          </p:cNvPr>
          <p:cNvSpPr>
            <a:spLocks noGrp="1"/>
          </p:cNvSpPr>
          <p:nvPr>
            <p:ph type="title"/>
          </p:nvPr>
        </p:nvSpPr>
        <p:spPr>
          <a:xfrm>
            <a:off x="426720" y="157162"/>
            <a:ext cx="11544300" cy="1325563"/>
          </a:xfrm>
        </p:spPr>
        <p:txBody>
          <a:bodyPr>
            <a:normAutofit/>
          </a:bodyPr>
          <a:lstStyle/>
          <a:p>
            <a:r>
              <a:rPr lang="en-US" sz="3600" b="1" dirty="0">
                <a:solidFill>
                  <a:srgbClr val="005DAA"/>
                </a:solidFill>
                <a:latin typeface="Calibri" pitchFamily="34" charset="0"/>
              </a:rPr>
              <a:t>Page 1: Standardized MMRIA Committee Decisions Form</a:t>
            </a:r>
          </a:p>
        </p:txBody>
      </p:sp>
      <p:sp>
        <p:nvSpPr>
          <p:cNvPr id="5" name="Rectangle 4">
            <a:extLst>
              <a:ext uri="{FF2B5EF4-FFF2-40B4-BE49-F238E27FC236}">
                <a16:creationId xmlns:a16="http://schemas.microsoft.com/office/drawing/2014/main" id="{A24BE0C7-2783-4806-9848-10E9E07C306D}"/>
              </a:ext>
            </a:extLst>
          </p:cNvPr>
          <p:cNvSpPr/>
          <p:nvPr/>
        </p:nvSpPr>
        <p:spPr>
          <a:xfrm>
            <a:off x="2801717" y="6479178"/>
            <a:ext cx="8942414" cy="276999"/>
          </a:xfrm>
          <a:prstGeom prst="rect">
            <a:avLst/>
          </a:prstGeom>
        </p:spPr>
        <p:txBody>
          <a:bodyPr wrap="square">
            <a:spAutoFit/>
          </a:bodyPr>
          <a:lstStyle/>
          <a:p>
            <a:pPr algn="r"/>
            <a:r>
              <a:rPr lang="en-US" sz="1200" dirty="0"/>
              <a:t>Sourced from: </a:t>
            </a:r>
            <a:r>
              <a:rPr lang="en-US" sz="1200" dirty="0">
                <a:hlinkClick r:id="rId3"/>
              </a:rPr>
              <a:t>https://reviewtoaction.org/content/maternal-mortality-review-committee-decisions-form</a:t>
            </a:r>
            <a:r>
              <a:rPr lang="en-US" sz="1200" dirty="0"/>
              <a:t> </a:t>
            </a:r>
          </a:p>
        </p:txBody>
      </p:sp>
      <p:sp>
        <p:nvSpPr>
          <p:cNvPr id="4" name="Content Placeholder 3">
            <a:extLst>
              <a:ext uri="{FF2B5EF4-FFF2-40B4-BE49-F238E27FC236}">
                <a16:creationId xmlns:a16="http://schemas.microsoft.com/office/drawing/2014/main" id="{0DFDB9D1-BC17-4E1C-B46B-17455448BA89}"/>
              </a:ext>
            </a:extLst>
          </p:cNvPr>
          <p:cNvSpPr>
            <a:spLocks noGrp="1"/>
          </p:cNvSpPr>
          <p:nvPr>
            <p:ph idx="1"/>
          </p:nvPr>
        </p:nvSpPr>
        <p:spPr/>
        <p:txBody>
          <a:bodyPr/>
          <a:lstStyle/>
          <a:p>
            <a:endParaRPr lang="en-US"/>
          </a:p>
        </p:txBody>
      </p:sp>
      <p:pic>
        <p:nvPicPr>
          <p:cNvPr id="3" name="Picture 2">
            <a:extLst>
              <a:ext uri="{FF2B5EF4-FFF2-40B4-BE49-F238E27FC236}">
                <a16:creationId xmlns:a16="http://schemas.microsoft.com/office/drawing/2014/main" id="{666DFA36-9C23-47B1-9F04-E8EF0968D918}"/>
              </a:ext>
            </a:extLst>
          </p:cNvPr>
          <p:cNvPicPr>
            <a:picLocks noChangeAspect="1"/>
          </p:cNvPicPr>
          <p:nvPr/>
        </p:nvPicPr>
        <p:blipFill>
          <a:blip r:embed="rId4"/>
          <a:stretch>
            <a:fillRect/>
          </a:stretch>
        </p:blipFill>
        <p:spPr>
          <a:xfrm>
            <a:off x="338667" y="1049867"/>
            <a:ext cx="11632353" cy="5429312"/>
          </a:xfrm>
          <a:prstGeom prst="rect">
            <a:avLst/>
          </a:prstGeom>
        </p:spPr>
      </p:pic>
    </p:spTree>
    <p:extLst>
      <p:ext uri="{BB962C8B-B14F-4D97-AF65-F5344CB8AC3E}">
        <p14:creationId xmlns:p14="http://schemas.microsoft.com/office/powerpoint/2010/main" val="10432693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144D2-B703-490A-AE9C-CE989AC96AE0}"/>
              </a:ext>
            </a:extLst>
          </p:cNvPr>
          <p:cNvSpPr>
            <a:spLocks noGrp="1"/>
          </p:cNvSpPr>
          <p:nvPr>
            <p:ph type="title"/>
          </p:nvPr>
        </p:nvSpPr>
        <p:spPr>
          <a:xfrm>
            <a:off x="838200" y="0"/>
            <a:ext cx="10515600" cy="721856"/>
          </a:xfrm>
        </p:spPr>
        <p:txBody>
          <a:bodyPr anchor="ctr">
            <a:normAutofit fontScale="90000"/>
          </a:bodyPr>
          <a:lstStyle/>
          <a:p>
            <a:br>
              <a:rPr lang="en-US" b="1" dirty="0">
                <a:latin typeface="+mn-lt"/>
              </a:rPr>
            </a:br>
            <a:r>
              <a:rPr lang="en-US" b="1" dirty="0">
                <a:latin typeface="+mn-lt"/>
                <a:hlinkClick r:id="rId3"/>
              </a:rPr>
              <a:t>https://reviewtoaction.org/content/guidance-using-mmria-committee-decisions-form</a:t>
            </a:r>
            <a:endParaRPr lang="en-US" b="1" dirty="0">
              <a:latin typeface="+mn-lt"/>
            </a:endParaRPr>
          </a:p>
        </p:txBody>
      </p:sp>
      <p:sp>
        <p:nvSpPr>
          <p:cNvPr id="5" name="Content Placeholder 4">
            <a:extLst>
              <a:ext uri="{FF2B5EF4-FFF2-40B4-BE49-F238E27FC236}">
                <a16:creationId xmlns:a16="http://schemas.microsoft.com/office/drawing/2014/main" id="{F28072AA-6619-4737-8FCF-30DE9E5A4D34}"/>
              </a:ext>
            </a:extLst>
          </p:cNvPr>
          <p:cNvSpPr>
            <a:spLocks noGrp="1"/>
          </p:cNvSpPr>
          <p:nvPr>
            <p:ph idx="1"/>
          </p:nvPr>
        </p:nvSpPr>
        <p:spPr/>
        <p:txBody>
          <a:bodyPr/>
          <a:lstStyle/>
          <a:p>
            <a:endParaRPr lang="en-US"/>
          </a:p>
        </p:txBody>
      </p:sp>
      <p:pic>
        <p:nvPicPr>
          <p:cNvPr id="3" name="Picture 2">
            <a:extLst>
              <a:ext uri="{FF2B5EF4-FFF2-40B4-BE49-F238E27FC236}">
                <a16:creationId xmlns:a16="http://schemas.microsoft.com/office/drawing/2014/main" id="{0516598E-0953-4899-AF8C-F34A567057AE}"/>
              </a:ext>
            </a:extLst>
          </p:cNvPr>
          <p:cNvPicPr>
            <a:picLocks noChangeAspect="1"/>
          </p:cNvPicPr>
          <p:nvPr/>
        </p:nvPicPr>
        <p:blipFill rotWithShape="1">
          <a:blip r:embed="rId4"/>
          <a:srcRect l="28767" t="24840" r="5000" b="18660"/>
          <a:stretch/>
        </p:blipFill>
        <p:spPr>
          <a:xfrm>
            <a:off x="646858" y="1336110"/>
            <a:ext cx="11127607" cy="5339412"/>
          </a:xfrm>
          <a:prstGeom prst="rect">
            <a:avLst/>
          </a:prstGeom>
        </p:spPr>
      </p:pic>
      <p:pic>
        <p:nvPicPr>
          <p:cNvPr id="4" name="Picture 3">
            <a:extLst>
              <a:ext uri="{FF2B5EF4-FFF2-40B4-BE49-F238E27FC236}">
                <a16:creationId xmlns:a16="http://schemas.microsoft.com/office/drawing/2014/main" id="{B64739C6-022E-4564-8D0F-0773E039C840}"/>
              </a:ext>
            </a:extLst>
          </p:cNvPr>
          <p:cNvPicPr>
            <a:picLocks noChangeAspect="1"/>
          </p:cNvPicPr>
          <p:nvPr/>
        </p:nvPicPr>
        <p:blipFill rotWithShape="1">
          <a:blip r:embed="rId5"/>
          <a:srcRect l="31126" t="34815" r="56004" b="23598"/>
          <a:stretch/>
        </p:blipFill>
        <p:spPr>
          <a:xfrm>
            <a:off x="896882" y="1378150"/>
            <a:ext cx="2479913" cy="4507644"/>
          </a:xfrm>
          <a:prstGeom prst="rect">
            <a:avLst/>
          </a:prstGeom>
        </p:spPr>
      </p:pic>
    </p:spTree>
    <p:extLst>
      <p:ext uri="{BB962C8B-B14F-4D97-AF65-F5344CB8AC3E}">
        <p14:creationId xmlns:p14="http://schemas.microsoft.com/office/powerpoint/2010/main" val="5731296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BE841-7EC9-427B-B0FA-273FE6C2CF18}"/>
              </a:ext>
            </a:extLst>
          </p:cNvPr>
          <p:cNvPicPr>
            <a:picLocks noChangeAspect="1"/>
          </p:cNvPicPr>
          <p:nvPr/>
        </p:nvPicPr>
        <p:blipFill>
          <a:blip r:embed="rId3">
            <a:alphaModFix amt="40000"/>
          </a:blip>
          <a:stretch>
            <a:fillRect/>
          </a:stretch>
        </p:blipFill>
        <p:spPr>
          <a:xfrm>
            <a:off x="163688" y="1038578"/>
            <a:ext cx="11864623" cy="5819422"/>
          </a:xfrm>
          <a:prstGeom prst="rect">
            <a:avLst/>
          </a:prstGeom>
        </p:spPr>
      </p:pic>
      <p:pic>
        <p:nvPicPr>
          <p:cNvPr id="12" name="Content Placeholder 11">
            <a:extLst>
              <a:ext uri="{FF2B5EF4-FFF2-40B4-BE49-F238E27FC236}">
                <a16:creationId xmlns:a16="http://schemas.microsoft.com/office/drawing/2014/main" id="{CE3BD52A-12E9-45B4-B771-5C88676E0F97}"/>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l="4545" t="22387" r="57753" b="42215"/>
          <a:stretch/>
        </p:blipFill>
        <p:spPr>
          <a:xfrm>
            <a:off x="275306" y="2184507"/>
            <a:ext cx="4423410" cy="2311207"/>
          </a:xfrm>
        </p:spPr>
      </p:pic>
      <p:sp>
        <p:nvSpPr>
          <p:cNvPr id="2" name="Title 1">
            <a:extLst>
              <a:ext uri="{FF2B5EF4-FFF2-40B4-BE49-F238E27FC236}">
                <a16:creationId xmlns:a16="http://schemas.microsoft.com/office/drawing/2014/main" id="{51FD2747-7A0A-46F4-8457-01AC8295A4BE}"/>
              </a:ext>
            </a:extLst>
          </p:cNvPr>
          <p:cNvSpPr>
            <a:spLocks noGrp="1"/>
          </p:cNvSpPr>
          <p:nvPr>
            <p:ph type="title"/>
          </p:nvPr>
        </p:nvSpPr>
        <p:spPr>
          <a:xfrm>
            <a:off x="426720" y="157162"/>
            <a:ext cx="10515600" cy="1325563"/>
          </a:xfrm>
        </p:spPr>
        <p:txBody>
          <a:bodyPr>
            <a:normAutofit/>
          </a:bodyPr>
          <a:lstStyle/>
          <a:p>
            <a:r>
              <a:rPr lang="en-US" sz="3600" b="1" dirty="0">
                <a:solidFill>
                  <a:srgbClr val="005DAA"/>
                </a:solidFill>
                <a:latin typeface="Calibri" pitchFamily="34" charset="0"/>
              </a:rPr>
              <a:t>Review: Pregnancy-Related determination </a:t>
            </a:r>
          </a:p>
        </p:txBody>
      </p:sp>
      <p:sp>
        <p:nvSpPr>
          <p:cNvPr id="3" name="Rectangle 2">
            <a:extLst>
              <a:ext uri="{FF2B5EF4-FFF2-40B4-BE49-F238E27FC236}">
                <a16:creationId xmlns:a16="http://schemas.microsoft.com/office/drawing/2014/main" id="{1BBDD0D7-CA57-467F-94F6-4866AFA4CEBA}"/>
              </a:ext>
            </a:extLst>
          </p:cNvPr>
          <p:cNvSpPr/>
          <p:nvPr/>
        </p:nvSpPr>
        <p:spPr>
          <a:xfrm>
            <a:off x="275306" y="2184507"/>
            <a:ext cx="4423410" cy="229987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188468B-1401-4209-8825-159423FC4DD0}"/>
              </a:ext>
            </a:extLst>
          </p:cNvPr>
          <p:cNvSpPr/>
          <p:nvPr/>
        </p:nvSpPr>
        <p:spPr>
          <a:xfrm>
            <a:off x="275306" y="4753148"/>
            <a:ext cx="6303101" cy="1754326"/>
          </a:xfrm>
          <a:prstGeom prst="rect">
            <a:avLst/>
          </a:prstGeom>
          <a:solidFill>
            <a:schemeClr val="bg1"/>
          </a:solidFill>
          <a:ln w="57150">
            <a:solidFill>
              <a:srgbClr val="7030A0"/>
            </a:solidFill>
          </a:ln>
        </p:spPr>
        <p:txBody>
          <a:bodyPr wrap="square">
            <a:spAutoFit/>
          </a:bodyPr>
          <a:lstStyle/>
          <a:p>
            <a:r>
              <a:rPr lang="en-US" sz="3600" b="1" dirty="0">
                <a:solidFill>
                  <a:srgbClr val="005DAA"/>
                </a:solidFill>
                <a:latin typeface="Calibri" pitchFamily="34" charset="0"/>
              </a:rPr>
              <a:t>Pregnancy-related death:</a:t>
            </a:r>
            <a:r>
              <a:rPr lang="en-US" dirty="0"/>
              <a:t> </a:t>
            </a:r>
          </a:p>
          <a:p>
            <a:r>
              <a:rPr lang="en-US" i="1" dirty="0"/>
              <a:t>The death of a woman while pregnant or within one year of the end of pregnancy from a pregnancy complication, a chain of events initiated by pregnancy, or the aggravation of an unrelated condition by the physiologic effects of pregnancy.</a:t>
            </a:r>
          </a:p>
        </p:txBody>
      </p:sp>
      <p:sp>
        <p:nvSpPr>
          <p:cNvPr id="7" name="Oval 6">
            <a:extLst>
              <a:ext uri="{FF2B5EF4-FFF2-40B4-BE49-F238E27FC236}">
                <a16:creationId xmlns:a16="http://schemas.microsoft.com/office/drawing/2014/main" id="{39C8552D-7CDD-4AB6-B573-1F26A9902272}"/>
              </a:ext>
            </a:extLst>
          </p:cNvPr>
          <p:cNvSpPr/>
          <p:nvPr/>
        </p:nvSpPr>
        <p:spPr>
          <a:xfrm>
            <a:off x="7020933" y="3819142"/>
            <a:ext cx="3070352" cy="2881696"/>
          </a:xfrm>
          <a:prstGeom prst="ellipse">
            <a:avLst/>
          </a:prstGeom>
          <a:solidFill>
            <a:schemeClr val="bg1"/>
          </a:solidFill>
          <a:ln w="38100">
            <a:solidFill>
              <a:srgbClr val="F0917B"/>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a:solidFill>
                  <a:schemeClr val="tx1"/>
                </a:solidFill>
              </a:rPr>
              <a:t>If she had not been pregnant would she have died?</a:t>
            </a:r>
          </a:p>
        </p:txBody>
      </p:sp>
    </p:spTree>
    <p:extLst>
      <p:ext uri="{BB962C8B-B14F-4D97-AF65-F5344CB8AC3E}">
        <p14:creationId xmlns:p14="http://schemas.microsoft.com/office/powerpoint/2010/main" val="6872815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alpha val="97000"/>
          </a:scheme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4C0BB03-2A56-447B-979D-29B912ACC3D4}"/>
              </a:ext>
            </a:extLst>
          </p:cNvPr>
          <p:cNvPicPr>
            <a:picLocks noChangeAspect="1"/>
          </p:cNvPicPr>
          <p:nvPr/>
        </p:nvPicPr>
        <p:blipFill>
          <a:blip r:embed="rId3">
            <a:alphaModFix amt="40000"/>
          </a:blip>
          <a:stretch>
            <a:fillRect/>
          </a:stretch>
        </p:blipFill>
        <p:spPr>
          <a:xfrm>
            <a:off x="163688" y="1038578"/>
            <a:ext cx="11864623" cy="5819422"/>
          </a:xfrm>
          <a:prstGeom prst="rect">
            <a:avLst/>
          </a:prstGeom>
        </p:spPr>
      </p:pic>
      <p:sp>
        <p:nvSpPr>
          <p:cNvPr id="2" name="Title 1">
            <a:extLst>
              <a:ext uri="{FF2B5EF4-FFF2-40B4-BE49-F238E27FC236}">
                <a16:creationId xmlns:a16="http://schemas.microsoft.com/office/drawing/2014/main" id="{1063A211-D3BE-42AA-9F41-62A9DCBEEDE7}"/>
              </a:ext>
            </a:extLst>
          </p:cNvPr>
          <p:cNvSpPr>
            <a:spLocks noGrp="1"/>
          </p:cNvSpPr>
          <p:nvPr>
            <p:ph type="title"/>
          </p:nvPr>
        </p:nvSpPr>
        <p:spPr>
          <a:xfrm>
            <a:off x="754912" y="237535"/>
            <a:ext cx="10598888" cy="1325563"/>
          </a:xfrm>
        </p:spPr>
        <p:txBody>
          <a:bodyPr>
            <a:normAutofit/>
          </a:bodyPr>
          <a:lstStyle/>
          <a:p>
            <a:r>
              <a:rPr lang="en-US" sz="3600" b="1" dirty="0">
                <a:solidFill>
                  <a:srgbClr val="005DAA"/>
                </a:solidFill>
                <a:latin typeface="Calibri" pitchFamily="34" charset="0"/>
              </a:rPr>
              <a:t>Review: Completion of Records</a:t>
            </a:r>
            <a:endParaRPr lang="en-US" sz="3600" dirty="0"/>
          </a:p>
        </p:txBody>
      </p:sp>
      <p:pic>
        <p:nvPicPr>
          <p:cNvPr id="4" name="Content Placeholder 11">
            <a:extLst>
              <a:ext uri="{FF2B5EF4-FFF2-40B4-BE49-F238E27FC236}">
                <a16:creationId xmlns:a16="http://schemas.microsoft.com/office/drawing/2014/main" id="{019F4A79-7CE2-4415-83B0-C7DC0961351D}"/>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l="4747" t="55252" r="57967" b="16385"/>
          <a:stretch/>
        </p:blipFill>
        <p:spPr>
          <a:xfrm>
            <a:off x="5191503" y="2490094"/>
            <a:ext cx="6811299" cy="2459906"/>
          </a:xfrm>
          <a:ln w="38100">
            <a:solidFill>
              <a:srgbClr val="FF0000"/>
            </a:solidFill>
          </a:ln>
        </p:spPr>
      </p:pic>
      <p:cxnSp>
        <p:nvCxnSpPr>
          <p:cNvPr id="6" name="Straight Arrow Connector 5">
            <a:extLst>
              <a:ext uri="{FF2B5EF4-FFF2-40B4-BE49-F238E27FC236}">
                <a16:creationId xmlns:a16="http://schemas.microsoft.com/office/drawing/2014/main" id="{9188512B-8BAB-4B5F-98C4-B2C0A1DBF98C}"/>
              </a:ext>
            </a:extLst>
          </p:cNvPr>
          <p:cNvCxnSpPr/>
          <p:nvPr/>
        </p:nvCxnSpPr>
        <p:spPr>
          <a:xfrm flipH="1">
            <a:off x="4103432" y="3720047"/>
            <a:ext cx="887506" cy="83371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38446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EDD0793-4762-4550-AA2C-290B8ED1A411}"/>
              </a:ext>
            </a:extLst>
          </p:cNvPr>
          <p:cNvPicPr>
            <a:picLocks noChangeAspect="1"/>
          </p:cNvPicPr>
          <p:nvPr/>
        </p:nvPicPr>
        <p:blipFill>
          <a:blip r:embed="rId3">
            <a:alphaModFix amt="40000"/>
          </a:blip>
          <a:stretch>
            <a:fillRect/>
          </a:stretch>
        </p:blipFill>
        <p:spPr>
          <a:xfrm>
            <a:off x="163688" y="1465243"/>
            <a:ext cx="11864623" cy="5027632"/>
          </a:xfrm>
          <a:prstGeom prst="rect">
            <a:avLst/>
          </a:prstGeom>
        </p:spPr>
      </p:pic>
      <p:sp>
        <p:nvSpPr>
          <p:cNvPr id="2" name="Title 1">
            <a:extLst>
              <a:ext uri="{FF2B5EF4-FFF2-40B4-BE49-F238E27FC236}">
                <a16:creationId xmlns:a16="http://schemas.microsoft.com/office/drawing/2014/main" id="{5393264F-405C-4033-8D13-1D7F7492E280}"/>
              </a:ext>
            </a:extLst>
          </p:cNvPr>
          <p:cNvSpPr>
            <a:spLocks noGrp="1"/>
          </p:cNvSpPr>
          <p:nvPr>
            <p:ph type="title"/>
          </p:nvPr>
        </p:nvSpPr>
        <p:spPr>
          <a:xfrm>
            <a:off x="754913" y="365125"/>
            <a:ext cx="10951534" cy="1325563"/>
          </a:xfrm>
        </p:spPr>
        <p:txBody>
          <a:bodyPr>
            <a:normAutofit/>
          </a:bodyPr>
          <a:lstStyle/>
          <a:p>
            <a:r>
              <a:rPr lang="en-US" sz="3600" b="1" dirty="0">
                <a:solidFill>
                  <a:srgbClr val="005DAA"/>
                </a:solidFill>
                <a:latin typeface="Calibri" pitchFamily="34" charset="0"/>
              </a:rPr>
              <a:t>Review: Agreement with Death Certificate on Cause of Death?</a:t>
            </a:r>
            <a:endParaRPr lang="en-US" sz="3600" dirty="0"/>
          </a:p>
        </p:txBody>
      </p:sp>
      <p:sp>
        <p:nvSpPr>
          <p:cNvPr id="7" name="Rectangle 6">
            <a:extLst>
              <a:ext uri="{FF2B5EF4-FFF2-40B4-BE49-F238E27FC236}">
                <a16:creationId xmlns:a16="http://schemas.microsoft.com/office/drawing/2014/main" id="{6B0C3550-91CF-4AA3-B44E-61E361CA21AB}"/>
              </a:ext>
            </a:extLst>
          </p:cNvPr>
          <p:cNvSpPr/>
          <p:nvPr/>
        </p:nvSpPr>
        <p:spPr>
          <a:xfrm>
            <a:off x="3096127" y="6492875"/>
            <a:ext cx="9095873" cy="307777"/>
          </a:xfrm>
          <a:prstGeom prst="rect">
            <a:avLst/>
          </a:prstGeom>
        </p:spPr>
        <p:txBody>
          <a:bodyPr wrap="square">
            <a:spAutoFit/>
          </a:bodyPr>
          <a:lstStyle/>
          <a:p>
            <a:pPr algn="r"/>
            <a:r>
              <a:rPr lang="en-US" sz="1400" dirty="0"/>
              <a:t>Sourced from: </a:t>
            </a:r>
            <a:r>
              <a:rPr lang="en-US" sz="1400" dirty="0">
                <a:hlinkClick r:id="rId4"/>
              </a:rPr>
              <a:t>https://reviewtoaction.org/content/maternal-mortality-review-committee-decisions-form</a:t>
            </a:r>
            <a:r>
              <a:rPr lang="en-US" sz="1400" dirty="0"/>
              <a:t> </a:t>
            </a:r>
          </a:p>
        </p:txBody>
      </p:sp>
      <p:cxnSp>
        <p:nvCxnSpPr>
          <p:cNvPr id="4" name="Straight Arrow Connector 3">
            <a:extLst>
              <a:ext uri="{FF2B5EF4-FFF2-40B4-BE49-F238E27FC236}">
                <a16:creationId xmlns:a16="http://schemas.microsoft.com/office/drawing/2014/main" id="{8451FC51-D1F8-4568-8572-5E908E82F326}"/>
              </a:ext>
            </a:extLst>
          </p:cNvPr>
          <p:cNvCxnSpPr>
            <a:cxnSpLocks/>
          </p:cNvCxnSpPr>
          <p:nvPr/>
        </p:nvCxnSpPr>
        <p:spPr>
          <a:xfrm flipH="1">
            <a:off x="3294043" y="4585173"/>
            <a:ext cx="1323113" cy="140800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94FDD23B-A9DA-4181-B167-9D00694D7898}"/>
              </a:ext>
            </a:extLst>
          </p:cNvPr>
          <p:cNvSpPr/>
          <p:nvPr/>
        </p:nvSpPr>
        <p:spPr>
          <a:xfrm>
            <a:off x="5086288" y="4456022"/>
            <a:ext cx="6620159" cy="1754326"/>
          </a:xfrm>
          <a:prstGeom prst="rect">
            <a:avLst/>
          </a:prstGeom>
          <a:solidFill>
            <a:schemeClr val="bg1"/>
          </a:solidFill>
          <a:ln w="38100">
            <a:solidFill>
              <a:srgbClr val="FF0000"/>
            </a:solidFill>
          </a:ln>
        </p:spPr>
        <p:txBody>
          <a:bodyPr wrap="square">
            <a:spAutoFit/>
          </a:bodyPr>
          <a:lstStyle/>
          <a:p>
            <a:r>
              <a:rPr lang="en-US" sz="3600" b="1" dirty="0">
                <a:latin typeface="Calibri" pitchFamily="34" charset="0"/>
              </a:rPr>
              <a:t>Committees often disagree with the underlying cause of death, in some cases 50 – 75% of the time.</a:t>
            </a:r>
            <a:endParaRPr lang="en-US" i="1" dirty="0"/>
          </a:p>
        </p:txBody>
      </p:sp>
      <p:pic>
        <p:nvPicPr>
          <p:cNvPr id="16" name="Picture 15">
            <a:extLst>
              <a:ext uri="{FF2B5EF4-FFF2-40B4-BE49-F238E27FC236}">
                <a16:creationId xmlns:a16="http://schemas.microsoft.com/office/drawing/2014/main" id="{12110DD2-43C7-4034-96CC-B8EFD8698456}"/>
              </a:ext>
            </a:extLst>
          </p:cNvPr>
          <p:cNvPicPr>
            <a:picLocks noChangeAspect="1"/>
          </p:cNvPicPr>
          <p:nvPr/>
        </p:nvPicPr>
        <p:blipFill>
          <a:blip r:embed="rId5"/>
          <a:stretch>
            <a:fillRect/>
          </a:stretch>
        </p:blipFill>
        <p:spPr>
          <a:xfrm>
            <a:off x="4528330" y="3073751"/>
            <a:ext cx="6231466" cy="1195510"/>
          </a:xfrm>
          <a:prstGeom prst="rect">
            <a:avLst/>
          </a:prstGeom>
          <a:ln w="57150">
            <a:solidFill>
              <a:srgbClr val="FF0000"/>
            </a:solidFill>
          </a:ln>
        </p:spPr>
      </p:pic>
    </p:spTree>
    <p:extLst>
      <p:ext uri="{BB962C8B-B14F-4D97-AF65-F5344CB8AC3E}">
        <p14:creationId xmlns:p14="http://schemas.microsoft.com/office/powerpoint/2010/main" val="17607863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E586D15-3996-48A2-BBE7-E0A5C77DE083}"/>
              </a:ext>
            </a:extLst>
          </p:cNvPr>
          <p:cNvPicPr>
            <a:picLocks noChangeAspect="1"/>
          </p:cNvPicPr>
          <p:nvPr/>
        </p:nvPicPr>
        <p:blipFill>
          <a:blip r:embed="rId3">
            <a:alphaModFix amt="40000"/>
          </a:blip>
          <a:stretch>
            <a:fillRect/>
          </a:stretch>
        </p:blipFill>
        <p:spPr>
          <a:xfrm>
            <a:off x="212652" y="1412118"/>
            <a:ext cx="11864623" cy="5027632"/>
          </a:xfrm>
          <a:prstGeom prst="rect">
            <a:avLst/>
          </a:prstGeom>
        </p:spPr>
      </p:pic>
      <p:sp>
        <p:nvSpPr>
          <p:cNvPr id="2" name="Title 1">
            <a:extLst>
              <a:ext uri="{FF2B5EF4-FFF2-40B4-BE49-F238E27FC236}">
                <a16:creationId xmlns:a16="http://schemas.microsoft.com/office/drawing/2014/main" id="{2DFFC87C-D981-41AC-B7A9-11B4E279C507}"/>
              </a:ext>
            </a:extLst>
          </p:cNvPr>
          <p:cNvSpPr>
            <a:spLocks noGrp="1"/>
          </p:cNvSpPr>
          <p:nvPr>
            <p:ph type="title"/>
          </p:nvPr>
        </p:nvSpPr>
        <p:spPr>
          <a:xfrm>
            <a:off x="212652" y="49138"/>
            <a:ext cx="10515600" cy="1325563"/>
          </a:xfrm>
        </p:spPr>
        <p:txBody>
          <a:bodyPr>
            <a:normAutofit/>
          </a:bodyPr>
          <a:lstStyle/>
          <a:p>
            <a:r>
              <a:rPr lang="en-US" sz="3600" b="1" dirty="0">
                <a:solidFill>
                  <a:srgbClr val="005DAA"/>
                </a:solidFill>
                <a:latin typeface="Calibri" pitchFamily="34" charset="0"/>
              </a:rPr>
              <a:t>Review: Cause of Death (PMSS-MM codes)</a:t>
            </a:r>
            <a:endParaRPr lang="en-US" sz="3600" dirty="0"/>
          </a:p>
        </p:txBody>
      </p:sp>
      <p:sp>
        <p:nvSpPr>
          <p:cNvPr id="4" name="Rectangle 3">
            <a:extLst>
              <a:ext uri="{FF2B5EF4-FFF2-40B4-BE49-F238E27FC236}">
                <a16:creationId xmlns:a16="http://schemas.microsoft.com/office/drawing/2014/main" id="{5210CBA9-DCE3-4B80-A0EF-7D8AAE549B66}"/>
              </a:ext>
            </a:extLst>
          </p:cNvPr>
          <p:cNvSpPr/>
          <p:nvPr/>
        </p:nvSpPr>
        <p:spPr>
          <a:xfrm>
            <a:off x="2107529" y="3925934"/>
            <a:ext cx="9467321" cy="1200329"/>
          </a:xfrm>
          <a:prstGeom prst="rect">
            <a:avLst/>
          </a:prstGeom>
          <a:solidFill>
            <a:schemeClr val="bg1"/>
          </a:solidFill>
          <a:ln w="38100">
            <a:solidFill>
              <a:srgbClr val="FF0000"/>
            </a:solidFill>
          </a:ln>
        </p:spPr>
        <p:txBody>
          <a:bodyPr wrap="square">
            <a:spAutoFit/>
          </a:bodyPr>
          <a:lstStyle/>
          <a:p>
            <a:r>
              <a:rPr lang="en-US" sz="2400" b="1" i="1" dirty="0"/>
              <a:t>Underlying cause </a:t>
            </a:r>
            <a:r>
              <a:rPr lang="en-US" sz="2400" i="1" dirty="0"/>
              <a:t>refers to the disease or injury that </a:t>
            </a:r>
            <a:r>
              <a:rPr lang="en-US" sz="2400" b="1" i="1" u="sng" dirty="0"/>
              <a:t>initiated</a:t>
            </a:r>
            <a:r>
              <a:rPr lang="en-US" sz="2400" i="1" dirty="0"/>
              <a:t> the chain of events leading to death or the circumstances of the accident or violence which produced the fatal injury. </a:t>
            </a:r>
          </a:p>
        </p:txBody>
      </p:sp>
      <p:cxnSp>
        <p:nvCxnSpPr>
          <p:cNvPr id="7" name="Straight Arrow Connector 6">
            <a:extLst>
              <a:ext uri="{FF2B5EF4-FFF2-40B4-BE49-F238E27FC236}">
                <a16:creationId xmlns:a16="http://schemas.microsoft.com/office/drawing/2014/main" id="{D47CA1AF-A60E-486F-AA38-841CBB16EBD0}"/>
              </a:ext>
            </a:extLst>
          </p:cNvPr>
          <p:cNvCxnSpPr>
            <a:cxnSpLocks/>
          </p:cNvCxnSpPr>
          <p:nvPr/>
        </p:nvCxnSpPr>
        <p:spPr>
          <a:xfrm>
            <a:off x="3270940" y="3630706"/>
            <a:ext cx="514997" cy="18704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7EC5687-9966-4D67-BB08-8D1469462516}"/>
              </a:ext>
            </a:extLst>
          </p:cNvPr>
          <p:cNvCxnSpPr>
            <a:cxnSpLocks/>
          </p:cNvCxnSpPr>
          <p:nvPr/>
        </p:nvCxnSpPr>
        <p:spPr>
          <a:xfrm>
            <a:off x="3297834" y="3266524"/>
            <a:ext cx="0" cy="36418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B5D6B259-5171-481D-B84D-6728AF163744}"/>
              </a:ext>
            </a:extLst>
          </p:cNvPr>
          <p:cNvPicPr>
            <a:picLocks noChangeAspect="1"/>
          </p:cNvPicPr>
          <p:nvPr/>
        </p:nvPicPr>
        <p:blipFill>
          <a:blip r:embed="rId4"/>
          <a:stretch>
            <a:fillRect/>
          </a:stretch>
        </p:blipFill>
        <p:spPr>
          <a:xfrm>
            <a:off x="2321599" y="1790126"/>
            <a:ext cx="8978263" cy="1437168"/>
          </a:xfrm>
          <a:prstGeom prst="rect">
            <a:avLst/>
          </a:prstGeom>
          <a:ln w="57150">
            <a:solidFill>
              <a:srgbClr val="FF0000"/>
            </a:solidFill>
          </a:ln>
        </p:spPr>
      </p:pic>
    </p:spTree>
    <p:extLst>
      <p:ext uri="{BB962C8B-B14F-4D97-AF65-F5344CB8AC3E}">
        <p14:creationId xmlns:p14="http://schemas.microsoft.com/office/powerpoint/2010/main" val="28577271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81C2C26-8572-4445-9984-8215A7C52A26}"/>
              </a:ext>
            </a:extLst>
          </p:cNvPr>
          <p:cNvPicPr>
            <a:picLocks noChangeAspect="1"/>
          </p:cNvPicPr>
          <p:nvPr/>
        </p:nvPicPr>
        <p:blipFill>
          <a:blip r:embed="rId3">
            <a:alphaModFix amt="40000"/>
          </a:blip>
          <a:stretch>
            <a:fillRect/>
          </a:stretch>
        </p:blipFill>
        <p:spPr>
          <a:xfrm>
            <a:off x="212652" y="1046449"/>
            <a:ext cx="11864623" cy="5626100"/>
          </a:xfrm>
          <a:prstGeom prst="rect">
            <a:avLst/>
          </a:prstGeom>
        </p:spPr>
      </p:pic>
      <p:sp>
        <p:nvSpPr>
          <p:cNvPr id="2" name="Title 1">
            <a:extLst>
              <a:ext uri="{FF2B5EF4-FFF2-40B4-BE49-F238E27FC236}">
                <a16:creationId xmlns:a16="http://schemas.microsoft.com/office/drawing/2014/main" id="{2DFFC87C-D981-41AC-B7A9-11B4E279C507}"/>
              </a:ext>
            </a:extLst>
          </p:cNvPr>
          <p:cNvSpPr>
            <a:spLocks noGrp="1"/>
          </p:cNvSpPr>
          <p:nvPr>
            <p:ph type="title"/>
          </p:nvPr>
        </p:nvSpPr>
        <p:spPr>
          <a:xfrm>
            <a:off x="212652" y="49138"/>
            <a:ext cx="11808125" cy="1325563"/>
          </a:xfrm>
        </p:spPr>
        <p:txBody>
          <a:bodyPr>
            <a:normAutofit/>
          </a:bodyPr>
          <a:lstStyle/>
          <a:p>
            <a:r>
              <a:rPr lang="en-US" sz="3600" b="1" dirty="0">
                <a:solidFill>
                  <a:srgbClr val="005DAA"/>
                </a:solidFill>
                <a:latin typeface="Calibri" pitchFamily="34" charset="0"/>
              </a:rPr>
              <a:t>Review: Determination of Cause of Death (descriptive)</a:t>
            </a:r>
            <a:endParaRPr lang="en-US" sz="3600" dirty="0"/>
          </a:p>
        </p:txBody>
      </p:sp>
      <p:pic>
        <p:nvPicPr>
          <p:cNvPr id="3" name="Picture 2">
            <a:extLst>
              <a:ext uri="{FF2B5EF4-FFF2-40B4-BE49-F238E27FC236}">
                <a16:creationId xmlns:a16="http://schemas.microsoft.com/office/drawing/2014/main" id="{A5C1E996-AE7D-40EF-8538-E13F5DC726AD}"/>
              </a:ext>
            </a:extLst>
          </p:cNvPr>
          <p:cNvPicPr>
            <a:picLocks noChangeAspect="1"/>
          </p:cNvPicPr>
          <p:nvPr/>
        </p:nvPicPr>
        <p:blipFill>
          <a:blip r:embed="rId4"/>
          <a:stretch>
            <a:fillRect/>
          </a:stretch>
        </p:blipFill>
        <p:spPr>
          <a:xfrm>
            <a:off x="5203024" y="2253878"/>
            <a:ext cx="6662142" cy="1866816"/>
          </a:xfrm>
          <a:prstGeom prst="rect">
            <a:avLst/>
          </a:prstGeom>
          <a:solidFill>
            <a:srgbClr val="FF0000"/>
          </a:solidFill>
          <a:ln w="38100">
            <a:solidFill>
              <a:srgbClr val="FF0000"/>
            </a:solidFill>
          </a:ln>
        </p:spPr>
      </p:pic>
    </p:spTree>
    <p:extLst>
      <p:ext uri="{BB962C8B-B14F-4D97-AF65-F5344CB8AC3E}">
        <p14:creationId xmlns:p14="http://schemas.microsoft.com/office/powerpoint/2010/main" val="42289609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2A3A2-5079-499F-9F66-3BFA6BC436EA}"/>
              </a:ext>
            </a:extLst>
          </p:cNvPr>
          <p:cNvSpPr>
            <a:spLocks noGrp="1"/>
          </p:cNvSpPr>
          <p:nvPr>
            <p:ph type="title"/>
          </p:nvPr>
        </p:nvSpPr>
        <p:spPr>
          <a:xfrm>
            <a:off x="176001" y="119367"/>
            <a:ext cx="12015999" cy="1325563"/>
          </a:xfrm>
        </p:spPr>
        <p:txBody>
          <a:bodyPr>
            <a:normAutofit/>
          </a:bodyPr>
          <a:lstStyle/>
          <a:p>
            <a:r>
              <a:rPr lang="en-US" b="1" dirty="0">
                <a:solidFill>
                  <a:srgbClr val="005DAA"/>
                </a:solidFill>
                <a:latin typeface="Calibri" pitchFamily="34" charset="0"/>
              </a:rPr>
              <a:t>Page 3: PMSS-MM Codes for Reference</a:t>
            </a:r>
          </a:p>
        </p:txBody>
      </p:sp>
      <p:sp>
        <p:nvSpPr>
          <p:cNvPr id="3" name="Rectangle 2">
            <a:extLst>
              <a:ext uri="{FF2B5EF4-FFF2-40B4-BE49-F238E27FC236}">
                <a16:creationId xmlns:a16="http://schemas.microsoft.com/office/drawing/2014/main" id="{95C1A17C-E077-4E05-A3F1-50C3A66FCAE8}"/>
              </a:ext>
            </a:extLst>
          </p:cNvPr>
          <p:cNvSpPr/>
          <p:nvPr/>
        </p:nvSpPr>
        <p:spPr>
          <a:xfrm>
            <a:off x="5477277" y="6498702"/>
            <a:ext cx="6714723" cy="276999"/>
          </a:xfrm>
          <a:prstGeom prst="rect">
            <a:avLst/>
          </a:prstGeom>
        </p:spPr>
        <p:txBody>
          <a:bodyPr wrap="none">
            <a:spAutoFit/>
          </a:bodyPr>
          <a:lstStyle/>
          <a:p>
            <a:pPr algn="r"/>
            <a:r>
              <a:rPr lang="en-US" sz="1200" dirty="0"/>
              <a:t>Sourced from: </a:t>
            </a:r>
            <a:r>
              <a:rPr lang="en-US" sz="1200" dirty="0">
                <a:hlinkClick r:id="rId3"/>
              </a:rPr>
              <a:t>https://reviewtoaction.org/content/maternal-mortality-review-committee-decisions-form</a:t>
            </a:r>
            <a:r>
              <a:rPr lang="en-US" sz="1200" dirty="0"/>
              <a:t> </a:t>
            </a:r>
          </a:p>
        </p:txBody>
      </p:sp>
      <p:sp>
        <p:nvSpPr>
          <p:cNvPr id="6" name="Content Placeholder 5">
            <a:extLst>
              <a:ext uri="{FF2B5EF4-FFF2-40B4-BE49-F238E27FC236}">
                <a16:creationId xmlns:a16="http://schemas.microsoft.com/office/drawing/2014/main" id="{ECFDFD5E-4E7A-4377-82C8-85ABC4A9FFDC}"/>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AD4AB69B-C6C8-4BB0-820F-378052906B97}"/>
              </a:ext>
            </a:extLst>
          </p:cNvPr>
          <p:cNvPicPr>
            <a:picLocks noChangeAspect="1"/>
          </p:cNvPicPr>
          <p:nvPr/>
        </p:nvPicPr>
        <p:blipFill>
          <a:blip r:embed="rId4"/>
          <a:stretch>
            <a:fillRect/>
          </a:stretch>
        </p:blipFill>
        <p:spPr>
          <a:xfrm>
            <a:off x="176001" y="1046602"/>
            <a:ext cx="11839998" cy="5452100"/>
          </a:xfrm>
          <a:prstGeom prst="rect">
            <a:avLst/>
          </a:prstGeom>
        </p:spPr>
      </p:pic>
    </p:spTree>
    <p:extLst>
      <p:ext uri="{BB962C8B-B14F-4D97-AF65-F5344CB8AC3E}">
        <p14:creationId xmlns:p14="http://schemas.microsoft.com/office/powerpoint/2010/main" val="1617571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727C9B3-0E59-450D-8289-665F2D1715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4925" y="257163"/>
            <a:ext cx="5943600" cy="6085359"/>
          </a:xfrm>
          <a:prstGeom prst="rect">
            <a:avLst/>
          </a:prstGeom>
        </p:spPr>
      </p:pic>
      <p:sp>
        <p:nvSpPr>
          <p:cNvPr id="3" name="Content Placeholder 2">
            <a:extLst>
              <a:ext uri="{FF2B5EF4-FFF2-40B4-BE49-F238E27FC236}">
                <a16:creationId xmlns:a16="http://schemas.microsoft.com/office/drawing/2014/main" id="{3863CC15-A310-401D-ADD5-A6158B5738CF}"/>
              </a:ext>
            </a:extLst>
          </p:cNvPr>
          <p:cNvSpPr>
            <a:spLocks noGrp="1"/>
          </p:cNvSpPr>
          <p:nvPr>
            <p:ph sz="half" idx="1"/>
          </p:nvPr>
        </p:nvSpPr>
        <p:spPr>
          <a:xfrm>
            <a:off x="-222738" y="210343"/>
            <a:ext cx="8244114" cy="1972066"/>
          </a:xfrm>
        </p:spPr>
        <p:txBody>
          <a:bodyPr>
            <a:normAutofit/>
          </a:bodyPr>
          <a:lstStyle/>
          <a:p>
            <a:pPr lvl="1"/>
            <a:endParaRPr lang="en-US" sz="3600" b="1" dirty="0">
              <a:solidFill>
                <a:srgbClr val="005DAA"/>
              </a:solidFill>
              <a:latin typeface="Calibri" pitchFamily="34" charset="0"/>
              <a:ea typeface="+mj-ea"/>
              <a:cs typeface="+mj-cs"/>
            </a:endParaRPr>
          </a:p>
          <a:p>
            <a:pPr marL="457200" lvl="1" indent="0">
              <a:buNone/>
            </a:pPr>
            <a:r>
              <a:rPr lang="en-US" sz="2900" b="1" dirty="0">
                <a:solidFill>
                  <a:srgbClr val="005DAA"/>
                </a:solidFill>
                <a:latin typeface="Calibri" pitchFamily="34" charset="0"/>
                <a:ea typeface="+mj-ea"/>
                <a:cs typeface="+mj-cs"/>
              </a:rPr>
              <a:t>Pregnancy-associated death: </a:t>
            </a:r>
          </a:p>
          <a:p>
            <a:pPr lvl="2"/>
            <a:r>
              <a:rPr lang="en-US" i="1" dirty="0"/>
              <a:t>A death during or within one year of pregnancy irrespective of cause.</a:t>
            </a:r>
          </a:p>
          <a:p>
            <a:endParaRPr lang="en-US" dirty="0"/>
          </a:p>
        </p:txBody>
      </p:sp>
      <p:sp>
        <p:nvSpPr>
          <p:cNvPr id="4" name="Content Placeholder 3">
            <a:extLst>
              <a:ext uri="{FF2B5EF4-FFF2-40B4-BE49-F238E27FC236}">
                <a16:creationId xmlns:a16="http://schemas.microsoft.com/office/drawing/2014/main" id="{BA541BAA-837E-4264-AB59-7B354805BB0C}"/>
              </a:ext>
            </a:extLst>
          </p:cNvPr>
          <p:cNvSpPr>
            <a:spLocks noGrp="1"/>
          </p:cNvSpPr>
          <p:nvPr>
            <p:ph sz="half" idx="2"/>
          </p:nvPr>
        </p:nvSpPr>
        <p:spPr>
          <a:xfrm>
            <a:off x="250428" y="2477491"/>
            <a:ext cx="6877202" cy="2074937"/>
          </a:xfrm>
        </p:spPr>
        <p:txBody>
          <a:bodyPr>
            <a:normAutofit/>
          </a:bodyPr>
          <a:lstStyle/>
          <a:p>
            <a:pPr marL="0" indent="0">
              <a:buNone/>
            </a:pPr>
            <a:r>
              <a:rPr lang="en-US" sz="2900" b="1" dirty="0">
                <a:solidFill>
                  <a:srgbClr val="005DAA"/>
                </a:solidFill>
                <a:latin typeface="Calibri" pitchFamily="34" charset="0"/>
                <a:ea typeface="+mj-ea"/>
                <a:cs typeface="+mj-cs"/>
              </a:rPr>
              <a:t>Pregnancy-related death:</a:t>
            </a:r>
            <a:r>
              <a:rPr lang="en-US" sz="2900" dirty="0"/>
              <a:t> </a:t>
            </a:r>
          </a:p>
          <a:p>
            <a:pPr lvl="1"/>
            <a:r>
              <a:rPr lang="en-US" sz="2000" i="1" dirty="0"/>
              <a:t>A death while pregnant or within one year of the end of pregnancy from a pregnancy complication, a chain of events initiated by pregnancy, or the aggravation of an unrelated condition by the physiologic effects of pregnancy.</a:t>
            </a:r>
          </a:p>
          <a:p>
            <a:endParaRPr lang="en-US" dirty="0"/>
          </a:p>
        </p:txBody>
      </p:sp>
      <p:sp>
        <p:nvSpPr>
          <p:cNvPr id="5" name="Rectangle 4">
            <a:extLst>
              <a:ext uri="{FF2B5EF4-FFF2-40B4-BE49-F238E27FC236}">
                <a16:creationId xmlns:a16="http://schemas.microsoft.com/office/drawing/2014/main" id="{8C3BED81-4953-458C-8476-3895CFB37DA5}"/>
              </a:ext>
            </a:extLst>
          </p:cNvPr>
          <p:cNvSpPr/>
          <p:nvPr/>
        </p:nvSpPr>
        <p:spPr>
          <a:xfrm>
            <a:off x="3118339" y="6342522"/>
            <a:ext cx="8888046" cy="461665"/>
          </a:xfrm>
          <a:prstGeom prst="rect">
            <a:avLst/>
          </a:prstGeom>
        </p:spPr>
        <p:txBody>
          <a:bodyPr wrap="square">
            <a:spAutoFit/>
          </a:bodyPr>
          <a:lstStyle/>
          <a:p>
            <a:pPr algn="r"/>
            <a:r>
              <a:rPr lang="en-US" sz="1200" dirty="0"/>
              <a:t>Sourced from: MMRIA Facilitation Guide and Review to Action </a:t>
            </a:r>
            <a:r>
              <a:rPr lang="en-US" sz="1200" dirty="0">
                <a:hlinkClick r:id="rId4"/>
              </a:rPr>
              <a:t>https://reviewtoaction.org/content/mmria-committee-facilitation-guide</a:t>
            </a:r>
            <a:r>
              <a:rPr lang="en-US" sz="1200" dirty="0"/>
              <a:t> </a:t>
            </a:r>
          </a:p>
          <a:p>
            <a:pPr algn="r"/>
            <a:r>
              <a:rPr lang="en-US" sz="1200" dirty="0"/>
              <a:t>Graphic sourced from: South Dakota Department of Health </a:t>
            </a:r>
            <a:r>
              <a:rPr lang="en-US" sz="1200" u="sng" dirty="0">
                <a:hlinkClick r:id="rId5"/>
              </a:rPr>
              <a:t>https://doh.sd.gov/statistics/maternalmortality.aspx</a:t>
            </a:r>
            <a:r>
              <a:rPr lang="en-US" sz="1200" dirty="0"/>
              <a:t> </a:t>
            </a:r>
          </a:p>
        </p:txBody>
      </p:sp>
      <p:sp>
        <p:nvSpPr>
          <p:cNvPr id="2" name="TextBox 1">
            <a:extLst>
              <a:ext uri="{FF2B5EF4-FFF2-40B4-BE49-F238E27FC236}">
                <a16:creationId xmlns:a16="http://schemas.microsoft.com/office/drawing/2014/main" id="{BE8F38BC-F98D-43BE-957F-9E7869D5B6C2}"/>
              </a:ext>
            </a:extLst>
          </p:cNvPr>
          <p:cNvSpPr txBox="1"/>
          <p:nvPr/>
        </p:nvSpPr>
        <p:spPr>
          <a:xfrm>
            <a:off x="250428" y="4929321"/>
            <a:ext cx="7088218" cy="1154162"/>
          </a:xfrm>
          <a:prstGeom prst="rect">
            <a:avLst/>
          </a:prstGeom>
          <a:noFill/>
        </p:spPr>
        <p:txBody>
          <a:bodyPr wrap="square" rtlCol="0">
            <a:spAutoFit/>
          </a:bodyPr>
          <a:lstStyle/>
          <a:p>
            <a:r>
              <a:rPr lang="en-US" sz="2900" b="1" dirty="0">
                <a:solidFill>
                  <a:srgbClr val="005DAA"/>
                </a:solidFill>
                <a:latin typeface="Calibri" pitchFamily="34" charset="0"/>
                <a:ea typeface="+mj-ea"/>
                <a:cs typeface="+mj-cs"/>
              </a:rPr>
              <a:t>Pregnancy-associated but NOT related death:</a:t>
            </a:r>
          </a:p>
          <a:p>
            <a:pPr marL="742950" lvl="1" indent="-285750">
              <a:buFont typeface="Arial" panose="020B0604020202020204" pitchFamily="34" charset="0"/>
              <a:buChar char="•"/>
            </a:pPr>
            <a:r>
              <a:rPr lang="en-US" sz="2000" i="1" dirty="0"/>
              <a:t>A death during or within on year of the end of pregnancy from a cause that is not related to pregnancy.</a:t>
            </a:r>
          </a:p>
        </p:txBody>
      </p:sp>
    </p:spTree>
    <p:extLst>
      <p:ext uri="{BB962C8B-B14F-4D97-AF65-F5344CB8AC3E}">
        <p14:creationId xmlns:p14="http://schemas.microsoft.com/office/powerpoint/2010/main" val="26097924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9E902FF-D50A-4563-8C96-1F57CA533D9E}"/>
              </a:ext>
            </a:extLst>
          </p:cNvPr>
          <p:cNvPicPr>
            <a:picLocks noChangeAspect="1"/>
          </p:cNvPicPr>
          <p:nvPr/>
        </p:nvPicPr>
        <p:blipFill>
          <a:blip r:embed="rId3">
            <a:alphaModFix amt="40000"/>
          </a:blip>
          <a:stretch>
            <a:fillRect/>
          </a:stretch>
        </p:blipFill>
        <p:spPr>
          <a:xfrm>
            <a:off x="212652" y="1035586"/>
            <a:ext cx="11864623" cy="5822414"/>
          </a:xfrm>
          <a:prstGeom prst="rect">
            <a:avLst/>
          </a:prstGeom>
        </p:spPr>
      </p:pic>
      <p:sp>
        <p:nvSpPr>
          <p:cNvPr id="2" name="Title 1">
            <a:extLst>
              <a:ext uri="{FF2B5EF4-FFF2-40B4-BE49-F238E27FC236}">
                <a16:creationId xmlns:a16="http://schemas.microsoft.com/office/drawing/2014/main" id="{DA7013A6-5B99-471C-9DD2-D6D7385C55B5}"/>
              </a:ext>
            </a:extLst>
          </p:cNvPr>
          <p:cNvSpPr>
            <a:spLocks noGrp="1"/>
          </p:cNvSpPr>
          <p:nvPr>
            <p:ph type="title"/>
          </p:nvPr>
        </p:nvSpPr>
        <p:spPr>
          <a:xfrm>
            <a:off x="226882" y="161535"/>
            <a:ext cx="11738236" cy="1325563"/>
          </a:xfrm>
        </p:spPr>
        <p:txBody>
          <a:bodyPr anchor="t">
            <a:normAutofit/>
          </a:bodyPr>
          <a:lstStyle/>
          <a:p>
            <a:r>
              <a:rPr lang="en-US" sz="3200" b="1" dirty="0">
                <a:solidFill>
                  <a:srgbClr val="005DAA"/>
                </a:solidFill>
                <a:latin typeface="Calibri" pitchFamily="34" charset="0"/>
              </a:rPr>
              <a:t>Review: </a:t>
            </a:r>
            <a:br>
              <a:rPr lang="en-US" sz="3200" b="1" dirty="0">
                <a:solidFill>
                  <a:srgbClr val="005DAA"/>
                </a:solidFill>
                <a:latin typeface="Calibri" pitchFamily="34" charset="0"/>
              </a:rPr>
            </a:br>
            <a:r>
              <a:rPr lang="en-US" sz="3200" b="1" dirty="0">
                <a:solidFill>
                  <a:srgbClr val="005DAA"/>
                </a:solidFill>
                <a:latin typeface="Calibri" pitchFamily="34" charset="0"/>
              </a:rPr>
              <a:t>Committee Determinations on Circumstances Surrounding Death</a:t>
            </a:r>
            <a:endParaRPr lang="en-US" sz="3600" dirty="0"/>
          </a:p>
        </p:txBody>
      </p:sp>
      <p:sp>
        <p:nvSpPr>
          <p:cNvPr id="8" name="TextBox 7">
            <a:extLst>
              <a:ext uri="{FF2B5EF4-FFF2-40B4-BE49-F238E27FC236}">
                <a16:creationId xmlns:a16="http://schemas.microsoft.com/office/drawing/2014/main" id="{8990F88A-2948-4F4D-BB9A-6A03DC32185E}"/>
              </a:ext>
            </a:extLst>
          </p:cNvPr>
          <p:cNvSpPr txBox="1"/>
          <p:nvPr/>
        </p:nvSpPr>
        <p:spPr>
          <a:xfrm>
            <a:off x="3696833" y="1507585"/>
            <a:ext cx="7777866" cy="830997"/>
          </a:xfrm>
          <a:prstGeom prst="rect">
            <a:avLst/>
          </a:prstGeom>
          <a:solidFill>
            <a:schemeClr val="bg1"/>
          </a:solidFill>
          <a:ln w="57150">
            <a:solidFill>
              <a:srgbClr val="FF0000"/>
            </a:solidFill>
          </a:ln>
        </p:spPr>
        <p:txBody>
          <a:bodyPr wrap="square" rtlCol="0">
            <a:spAutoFit/>
          </a:bodyPr>
          <a:lstStyle/>
          <a:p>
            <a:r>
              <a:rPr lang="en-US" sz="2400" b="1" i="1" dirty="0"/>
              <a:t>Complete section for all pregnancy-associated deaths reviewed by your committee, regardless of relatedness. </a:t>
            </a:r>
            <a:endParaRPr lang="en-US" sz="2400" b="1" dirty="0"/>
          </a:p>
        </p:txBody>
      </p:sp>
      <p:pic>
        <p:nvPicPr>
          <p:cNvPr id="4" name="Picture 3">
            <a:extLst>
              <a:ext uri="{FF2B5EF4-FFF2-40B4-BE49-F238E27FC236}">
                <a16:creationId xmlns:a16="http://schemas.microsoft.com/office/drawing/2014/main" id="{C091160F-6DD9-4F99-B1CB-90BDD4BE31AF}"/>
              </a:ext>
            </a:extLst>
          </p:cNvPr>
          <p:cNvPicPr>
            <a:picLocks noChangeAspect="1"/>
          </p:cNvPicPr>
          <p:nvPr/>
        </p:nvPicPr>
        <p:blipFill>
          <a:blip r:embed="rId4"/>
          <a:stretch>
            <a:fillRect/>
          </a:stretch>
        </p:blipFill>
        <p:spPr>
          <a:xfrm>
            <a:off x="5199961" y="2619765"/>
            <a:ext cx="6779387" cy="4076700"/>
          </a:xfrm>
          <a:prstGeom prst="rect">
            <a:avLst/>
          </a:prstGeom>
          <a:ln w="38100">
            <a:solidFill>
              <a:srgbClr val="FF0000"/>
            </a:solidFill>
          </a:ln>
        </p:spPr>
      </p:pic>
    </p:spTree>
    <p:extLst>
      <p:ext uri="{BB962C8B-B14F-4D97-AF65-F5344CB8AC3E}">
        <p14:creationId xmlns:p14="http://schemas.microsoft.com/office/powerpoint/2010/main" val="16438646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57A9023-1BB7-48FE-B86E-4C95B65D7567}"/>
              </a:ext>
            </a:extLst>
          </p:cNvPr>
          <p:cNvPicPr>
            <a:picLocks noChangeAspect="1"/>
          </p:cNvPicPr>
          <p:nvPr/>
        </p:nvPicPr>
        <p:blipFill>
          <a:blip r:embed="rId3">
            <a:alphaModFix amt="40000"/>
          </a:blip>
          <a:stretch>
            <a:fillRect/>
          </a:stretch>
        </p:blipFill>
        <p:spPr>
          <a:xfrm>
            <a:off x="212652" y="1035586"/>
            <a:ext cx="11864623" cy="5822414"/>
          </a:xfrm>
          <a:prstGeom prst="rect">
            <a:avLst/>
          </a:prstGeom>
        </p:spPr>
      </p:pic>
      <p:sp>
        <p:nvSpPr>
          <p:cNvPr id="2" name="Title 1">
            <a:extLst>
              <a:ext uri="{FF2B5EF4-FFF2-40B4-BE49-F238E27FC236}">
                <a16:creationId xmlns:a16="http://schemas.microsoft.com/office/drawing/2014/main" id="{DA7013A6-5B99-471C-9DD2-D6D7385C55B5}"/>
              </a:ext>
            </a:extLst>
          </p:cNvPr>
          <p:cNvSpPr>
            <a:spLocks noGrp="1"/>
          </p:cNvSpPr>
          <p:nvPr>
            <p:ph type="title"/>
          </p:nvPr>
        </p:nvSpPr>
        <p:spPr>
          <a:xfrm>
            <a:off x="226881" y="161535"/>
            <a:ext cx="11565725" cy="1325563"/>
          </a:xfrm>
        </p:spPr>
        <p:txBody>
          <a:bodyPr anchor="t">
            <a:noAutofit/>
          </a:bodyPr>
          <a:lstStyle/>
          <a:p>
            <a:r>
              <a:rPr lang="en-US" sz="3200" b="1" dirty="0">
                <a:solidFill>
                  <a:srgbClr val="005DAA"/>
                </a:solidFill>
                <a:latin typeface="Calibri" pitchFamily="34" charset="0"/>
              </a:rPr>
              <a:t>Review: </a:t>
            </a:r>
            <a:br>
              <a:rPr lang="en-US" sz="3200" b="1" dirty="0">
                <a:solidFill>
                  <a:srgbClr val="005DAA"/>
                </a:solidFill>
                <a:latin typeface="Calibri" pitchFamily="34" charset="0"/>
              </a:rPr>
            </a:br>
            <a:r>
              <a:rPr lang="en-US" sz="3200" b="1" dirty="0">
                <a:solidFill>
                  <a:srgbClr val="005DAA"/>
                </a:solidFill>
                <a:latin typeface="Calibri" pitchFamily="34" charset="0"/>
              </a:rPr>
              <a:t>Committee Determinations on Circumstances Surrounding Death</a:t>
            </a:r>
            <a:endParaRPr lang="en-US" sz="3600" dirty="0"/>
          </a:p>
        </p:txBody>
      </p:sp>
      <p:sp>
        <p:nvSpPr>
          <p:cNvPr id="8" name="TextBox 7">
            <a:extLst>
              <a:ext uri="{FF2B5EF4-FFF2-40B4-BE49-F238E27FC236}">
                <a16:creationId xmlns:a16="http://schemas.microsoft.com/office/drawing/2014/main" id="{8990F88A-2948-4F4D-BB9A-6A03DC32185E}"/>
              </a:ext>
            </a:extLst>
          </p:cNvPr>
          <p:cNvSpPr txBox="1"/>
          <p:nvPr/>
        </p:nvSpPr>
        <p:spPr>
          <a:xfrm>
            <a:off x="3696833" y="1759691"/>
            <a:ext cx="7777866" cy="830997"/>
          </a:xfrm>
          <a:prstGeom prst="rect">
            <a:avLst/>
          </a:prstGeom>
          <a:solidFill>
            <a:schemeClr val="bg1"/>
          </a:solidFill>
          <a:ln w="57150">
            <a:solidFill>
              <a:srgbClr val="FF0000"/>
            </a:solidFill>
          </a:ln>
        </p:spPr>
        <p:txBody>
          <a:bodyPr wrap="square" rtlCol="0">
            <a:spAutoFit/>
          </a:bodyPr>
          <a:lstStyle/>
          <a:p>
            <a:r>
              <a:rPr lang="en-US" sz="2400" b="1" i="1" dirty="0"/>
              <a:t>The checkboxes refer to the woman’s own experience, </a:t>
            </a:r>
            <a:r>
              <a:rPr lang="en-US" sz="2400" b="1" i="1" u="sng" dirty="0"/>
              <a:t>not</a:t>
            </a:r>
            <a:r>
              <a:rPr lang="en-US" sz="2400" b="1" i="1" dirty="0"/>
              <a:t> the broader context surrounding her death. </a:t>
            </a:r>
          </a:p>
        </p:txBody>
      </p:sp>
      <p:pic>
        <p:nvPicPr>
          <p:cNvPr id="10" name="Picture 9">
            <a:extLst>
              <a:ext uri="{FF2B5EF4-FFF2-40B4-BE49-F238E27FC236}">
                <a16:creationId xmlns:a16="http://schemas.microsoft.com/office/drawing/2014/main" id="{53755550-A49E-4023-AC9D-BED286AA061B}"/>
              </a:ext>
            </a:extLst>
          </p:cNvPr>
          <p:cNvPicPr>
            <a:picLocks noChangeAspect="1"/>
          </p:cNvPicPr>
          <p:nvPr/>
        </p:nvPicPr>
        <p:blipFill>
          <a:blip r:embed="rId4"/>
          <a:stretch>
            <a:fillRect/>
          </a:stretch>
        </p:blipFill>
        <p:spPr>
          <a:xfrm>
            <a:off x="3789803" y="2776251"/>
            <a:ext cx="8189546" cy="3920214"/>
          </a:xfrm>
          <a:prstGeom prst="rect">
            <a:avLst/>
          </a:prstGeom>
          <a:ln w="38100">
            <a:solidFill>
              <a:srgbClr val="FF0000"/>
            </a:solidFill>
          </a:ln>
        </p:spPr>
      </p:pic>
    </p:spTree>
    <p:extLst>
      <p:ext uri="{BB962C8B-B14F-4D97-AF65-F5344CB8AC3E}">
        <p14:creationId xmlns:p14="http://schemas.microsoft.com/office/powerpoint/2010/main" val="582769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AC81931-241D-4DC6-9559-8E0C9D0A5907}"/>
              </a:ext>
            </a:extLst>
          </p:cNvPr>
          <p:cNvPicPr>
            <a:picLocks noChangeAspect="1"/>
          </p:cNvPicPr>
          <p:nvPr/>
        </p:nvPicPr>
        <p:blipFill>
          <a:blip r:embed="rId3">
            <a:alphaModFix amt="40000"/>
          </a:blip>
          <a:stretch>
            <a:fillRect/>
          </a:stretch>
        </p:blipFill>
        <p:spPr>
          <a:xfrm>
            <a:off x="212652" y="892366"/>
            <a:ext cx="11864623" cy="5965634"/>
          </a:xfrm>
          <a:prstGeom prst="rect">
            <a:avLst/>
          </a:prstGeom>
        </p:spPr>
      </p:pic>
      <p:sp>
        <p:nvSpPr>
          <p:cNvPr id="2" name="Title 1">
            <a:extLst>
              <a:ext uri="{FF2B5EF4-FFF2-40B4-BE49-F238E27FC236}">
                <a16:creationId xmlns:a16="http://schemas.microsoft.com/office/drawing/2014/main" id="{DA7013A6-5B99-471C-9DD2-D6D7385C55B5}"/>
              </a:ext>
            </a:extLst>
          </p:cNvPr>
          <p:cNvSpPr>
            <a:spLocks noGrp="1"/>
          </p:cNvSpPr>
          <p:nvPr>
            <p:ph type="title"/>
          </p:nvPr>
        </p:nvSpPr>
        <p:spPr>
          <a:xfrm>
            <a:off x="211891" y="-74950"/>
            <a:ext cx="11863513" cy="1325563"/>
          </a:xfrm>
        </p:spPr>
        <p:txBody>
          <a:bodyPr>
            <a:normAutofit/>
          </a:bodyPr>
          <a:lstStyle/>
          <a:p>
            <a:r>
              <a:rPr lang="en-US" sz="4000" b="1" dirty="0">
                <a:solidFill>
                  <a:srgbClr val="005DAA"/>
                </a:solidFill>
                <a:latin typeface="Calibri" pitchFamily="34" charset="0"/>
              </a:rPr>
              <a:t>Review: Committee Determination on Obesity</a:t>
            </a:r>
            <a:endParaRPr lang="en-US" dirty="0"/>
          </a:p>
        </p:txBody>
      </p:sp>
      <p:sp>
        <p:nvSpPr>
          <p:cNvPr id="8" name="TextBox 7">
            <a:extLst>
              <a:ext uri="{FF2B5EF4-FFF2-40B4-BE49-F238E27FC236}">
                <a16:creationId xmlns:a16="http://schemas.microsoft.com/office/drawing/2014/main" id="{8990F88A-2948-4F4D-BB9A-6A03DC32185E}"/>
              </a:ext>
            </a:extLst>
          </p:cNvPr>
          <p:cNvSpPr txBox="1"/>
          <p:nvPr/>
        </p:nvSpPr>
        <p:spPr>
          <a:xfrm>
            <a:off x="3154425" y="2459278"/>
            <a:ext cx="8979278" cy="1200329"/>
          </a:xfrm>
          <a:prstGeom prst="rect">
            <a:avLst/>
          </a:prstGeom>
          <a:solidFill>
            <a:schemeClr val="bg1"/>
          </a:solidFill>
          <a:ln w="57150">
            <a:solidFill>
              <a:srgbClr val="FF0000"/>
            </a:solidFill>
          </a:ln>
        </p:spPr>
        <p:txBody>
          <a:bodyPr wrap="square" rtlCol="0">
            <a:spAutoFit/>
          </a:bodyPr>
          <a:lstStyle/>
          <a:p>
            <a:r>
              <a:rPr lang="en-US" sz="2400" i="1" dirty="0"/>
              <a:t>This checkbox refers to obesity.  It is intended to capture </a:t>
            </a:r>
            <a:r>
              <a:rPr lang="en-US" sz="2400" b="1" i="1" dirty="0"/>
              <a:t>whether obesity contributed to the death</a:t>
            </a:r>
            <a:r>
              <a:rPr lang="en-US" sz="2400" i="1" dirty="0"/>
              <a:t>, not whether the woman was obese / obesity was present.</a:t>
            </a:r>
            <a:endParaRPr lang="en-US" sz="2400" b="1" i="1" dirty="0"/>
          </a:p>
        </p:txBody>
      </p:sp>
      <p:pic>
        <p:nvPicPr>
          <p:cNvPr id="6" name="Picture 5">
            <a:extLst>
              <a:ext uri="{FF2B5EF4-FFF2-40B4-BE49-F238E27FC236}">
                <a16:creationId xmlns:a16="http://schemas.microsoft.com/office/drawing/2014/main" id="{1DA7FAF7-84AA-4137-A163-E62E2231129C}"/>
              </a:ext>
            </a:extLst>
          </p:cNvPr>
          <p:cNvPicPr>
            <a:picLocks noChangeAspect="1"/>
          </p:cNvPicPr>
          <p:nvPr/>
        </p:nvPicPr>
        <p:blipFill rotWithShape="1">
          <a:blip r:embed="rId4">
            <a:extLst>
              <a:ext uri="{28A0092B-C50C-407E-A947-70E740481C1C}">
                <a14:useLocalDpi xmlns:a14="http://schemas.microsoft.com/office/drawing/2010/main" val="0"/>
              </a:ext>
            </a:extLst>
          </a:blip>
          <a:srcRect t="3542" b="89731"/>
          <a:stretch/>
        </p:blipFill>
        <p:spPr>
          <a:xfrm>
            <a:off x="3212723" y="3798558"/>
            <a:ext cx="8862682" cy="468642"/>
          </a:xfrm>
          <a:prstGeom prst="rect">
            <a:avLst/>
          </a:prstGeom>
          <a:ln w="28575">
            <a:solidFill>
              <a:srgbClr val="FF0000"/>
            </a:solidFill>
          </a:ln>
        </p:spPr>
      </p:pic>
    </p:spTree>
    <p:extLst>
      <p:ext uri="{BB962C8B-B14F-4D97-AF65-F5344CB8AC3E}">
        <p14:creationId xmlns:p14="http://schemas.microsoft.com/office/powerpoint/2010/main" val="21571926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E062D7-1CF3-48CF-A0DB-AAE0592AF8A5}"/>
              </a:ext>
            </a:extLst>
          </p:cNvPr>
          <p:cNvPicPr>
            <a:picLocks noChangeAspect="1"/>
          </p:cNvPicPr>
          <p:nvPr/>
        </p:nvPicPr>
        <p:blipFill>
          <a:blip r:embed="rId3">
            <a:alphaModFix amt="40000"/>
          </a:blip>
          <a:stretch>
            <a:fillRect/>
          </a:stretch>
        </p:blipFill>
        <p:spPr>
          <a:xfrm>
            <a:off x="212652" y="952504"/>
            <a:ext cx="11864623" cy="5822869"/>
          </a:xfrm>
          <a:prstGeom prst="rect">
            <a:avLst/>
          </a:prstGeom>
        </p:spPr>
      </p:pic>
      <p:sp>
        <p:nvSpPr>
          <p:cNvPr id="2" name="Title 1">
            <a:extLst>
              <a:ext uri="{FF2B5EF4-FFF2-40B4-BE49-F238E27FC236}">
                <a16:creationId xmlns:a16="http://schemas.microsoft.com/office/drawing/2014/main" id="{42CE4901-6112-4737-93BA-9E9E4536E39D}"/>
              </a:ext>
            </a:extLst>
          </p:cNvPr>
          <p:cNvSpPr>
            <a:spLocks noGrp="1"/>
          </p:cNvSpPr>
          <p:nvPr>
            <p:ph type="title"/>
          </p:nvPr>
        </p:nvSpPr>
        <p:spPr>
          <a:xfrm>
            <a:off x="581526" y="188661"/>
            <a:ext cx="10515600" cy="763843"/>
          </a:xfrm>
        </p:spPr>
        <p:txBody>
          <a:bodyPr>
            <a:normAutofit/>
          </a:bodyPr>
          <a:lstStyle/>
          <a:p>
            <a:r>
              <a:rPr lang="en-US" sz="3600" b="1" dirty="0">
                <a:solidFill>
                  <a:srgbClr val="005DAA"/>
                </a:solidFill>
                <a:latin typeface="Calibri" pitchFamily="34" charset="0"/>
              </a:rPr>
              <a:t>Review: Committee Determination on Discrimination</a:t>
            </a:r>
            <a:endParaRPr lang="en-US" sz="3600" dirty="0"/>
          </a:p>
        </p:txBody>
      </p:sp>
      <p:pic>
        <p:nvPicPr>
          <p:cNvPr id="5" name="Picture 4">
            <a:extLst>
              <a:ext uri="{FF2B5EF4-FFF2-40B4-BE49-F238E27FC236}">
                <a16:creationId xmlns:a16="http://schemas.microsoft.com/office/drawing/2014/main" id="{20D0A559-C487-4699-9FAA-49AA850E16F1}"/>
              </a:ext>
            </a:extLst>
          </p:cNvPr>
          <p:cNvPicPr>
            <a:picLocks noChangeAspect="1"/>
          </p:cNvPicPr>
          <p:nvPr/>
        </p:nvPicPr>
        <p:blipFill>
          <a:blip r:embed="rId4"/>
          <a:stretch>
            <a:fillRect/>
          </a:stretch>
        </p:blipFill>
        <p:spPr>
          <a:xfrm>
            <a:off x="2546132" y="4010961"/>
            <a:ext cx="9188227" cy="641250"/>
          </a:xfrm>
          <a:prstGeom prst="rect">
            <a:avLst/>
          </a:prstGeom>
          <a:ln w="57150">
            <a:solidFill>
              <a:srgbClr val="FF0000"/>
            </a:solidFill>
          </a:ln>
        </p:spPr>
      </p:pic>
      <p:sp>
        <p:nvSpPr>
          <p:cNvPr id="7" name="TextBox 6">
            <a:extLst>
              <a:ext uri="{FF2B5EF4-FFF2-40B4-BE49-F238E27FC236}">
                <a16:creationId xmlns:a16="http://schemas.microsoft.com/office/drawing/2014/main" id="{AFFCEA92-8B6C-437E-AB46-189683A7D97B}"/>
              </a:ext>
            </a:extLst>
          </p:cNvPr>
          <p:cNvSpPr txBox="1"/>
          <p:nvPr/>
        </p:nvSpPr>
        <p:spPr>
          <a:xfrm>
            <a:off x="3212722" y="1509301"/>
            <a:ext cx="8521637" cy="2308324"/>
          </a:xfrm>
          <a:prstGeom prst="rect">
            <a:avLst/>
          </a:prstGeom>
          <a:solidFill>
            <a:schemeClr val="bg1"/>
          </a:solidFill>
          <a:ln w="57150">
            <a:solidFill>
              <a:srgbClr val="FF0000"/>
            </a:solidFill>
          </a:ln>
        </p:spPr>
        <p:txBody>
          <a:bodyPr wrap="square" rtlCol="0">
            <a:spAutoFit/>
          </a:bodyPr>
          <a:lstStyle/>
          <a:p>
            <a:r>
              <a:rPr lang="en-US" sz="2400" i="1" dirty="0"/>
              <a:t>This checkbox refers to discrimination. Discrimination is treating someone less or more favorably based on the group, class or category they belong to resulting from biases, prejudices, and stereotyping. It can manifest as differences in care, clinical communication and shared decision-making. (Smedley et al, 2003 and Dr. Rachel Hardeman)</a:t>
            </a:r>
            <a:endParaRPr lang="en-US" sz="2400" b="1" i="1" dirty="0"/>
          </a:p>
        </p:txBody>
      </p:sp>
    </p:spTree>
    <p:extLst>
      <p:ext uri="{BB962C8B-B14F-4D97-AF65-F5344CB8AC3E}">
        <p14:creationId xmlns:p14="http://schemas.microsoft.com/office/powerpoint/2010/main" val="3978167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144D2-B703-490A-AE9C-CE989AC96AE0}"/>
              </a:ext>
            </a:extLst>
          </p:cNvPr>
          <p:cNvSpPr>
            <a:spLocks noGrp="1"/>
          </p:cNvSpPr>
          <p:nvPr>
            <p:ph type="title"/>
          </p:nvPr>
        </p:nvSpPr>
        <p:spPr>
          <a:xfrm>
            <a:off x="261681" y="-2405"/>
            <a:ext cx="10515600" cy="1325563"/>
          </a:xfrm>
        </p:spPr>
        <p:txBody>
          <a:bodyPr anchor="ctr"/>
          <a:lstStyle/>
          <a:p>
            <a:r>
              <a:rPr lang="en-US" b="1">
                <a:latin typeface="+mn-lt"/>
                <a:hlinkClick r:id="rId3"/>
              </a:rPr>
              <a:t>https://reviewtoaction.org/content/using-mmria-document-discrimination-and-racism</a:t>
            </a:r>
            <a:endParaRPr lang="en-US" b="1">
              <a:latin typeface="+mn-lt"/>
            </a:endParaRPr>
          </a:p>
        </p:txBody>
      </p:sp>
      <p:sp>
        <p:nvSpPr>
          <p:cNvPr id="3" name="Content Placeholder 2">
            <a:extLst>
              <a:ext uri="{FF2B5EF4-FFF2-40B4-BE49-F238E27FC236}">
                <a16:creationId xmlns:a16="http://schemas.microsoft.com/office/drawing/2014/main" id="{71450563-AF1E-4F36-98CB-FFC23F320016}"/>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C1106730-73B4-4547-B739-D817A4BA6982}"/>
              </a:ext>
            </a:extLst>
          </p:cNvPr>
          <p:cNvPicPr>
            <a:picLocks noChangeAspect="1"/>
          </p:cNvPicPr>
          <p:nvPr/>
        </p:nvPicPr>
        <p:blipFill rotWithShape="1">
          <a:blip r:embed="rId4"/>
          <a:srcRect l="44129" t="37349" r="5833" b="20247"/>
          <a:stretch/>
        </p:blipFill>
        <p:spPr>
          <a:xfrm>
            <a:off x="325678" y="1202940"/>
            <a:ext cx="11604641" cy="5531745"/>
          </a:xfrm>
          <a:prstGeom prst="rect">
            <a:avLst/>
          </a:prstGeom>
        </p:spPr>
      </p:pic>
    </p:spTree>
    <p:extLst>
      <p:ext uri="{BB962C8B-B14F-4D97-AF65-F5344CB8AC3E}">
        <p14:creationId xmlns:p14="http://schemas.microsoft.com/office/powerpoint/2010/main" val="22142477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22527FB-F9F6-4788-9017-4010E42268E2}"/>
              </a:ext>
            </a:extLst>
          </p:cNvPr>
          <p:cNvPicPr>
            <a:picLocks noChangeAspect="1"/>
          </p:cNvPicPr>
          <p:nvPr/>
        </p:nvPicPr>
        <p:blipFill>
          <a:blip r:embed="rId3">
            <a:alphaModFix amt="40000"/>
          </a:blip>
          <a:stretch>
            <a:fillRect/>
          </a:stretch>
        </p:blipFill>
        <p:spPr>
          <a:xfrm>
            <a:off x="212652" y="1035586"/>
            <a:ext cx="11864623" cy="5728771"/>
          </a:xfrm>
          <a:prstGeom prst="rect">
            <a:avLst/>
          </a:prstGeom>
        </p:spPr>
      </p:pic>
      <p:sp>
        <p:nvSpPr>
          <p:cNvPr id="2" name="Title 1">
            <a:extLst>
              <a:ext uri="{FF2B5EF4-FFF2-40B4-BE49-F238E27FC236}">
                <a16:creationId xmlns:a16="http://schemas.microsoft.com/office/drawing/2014/main" id="{DA7013A6-5B99-471C-9DD2-D6D7385C55B5}"/>
              </a:ext>
            </a:extLst>
          </p:cNvPr>
          <p:cNvSpPr>
            <a:spLocks noGrp="1"/>
          </p:cNvSpPr>
          <p:nvPr>
            <p:ph type="title"/>
          </p:nvPr>
        </p:nvSpPr>
        <p:spPr>
          <a:xfrm>
            <a:off x="211891" y="-74950"/>
            <a:ext cx="11863513" cy="1325563"/>
          </a:xfrm>
        </p:spPr>
        <p:txBody>
          <a:bodyPr>
            <a:normAutofit/>
          </a:bodyPr>
          <a:lstStyle/>
          <a:p>
            <a:r>
              <a:rPr lang="en-US" sz="3200" b="1" dirty="0">
                <a:solidFill>
                  <a:srgbClr val="005DAA"/>
                </a:solidFill>
                <a:latin typeface="Calibri" pitchFamily="34" charset="0"/>
              </a:rPr>
              <a:t>Review: </a:t>
            </a:r>
            <a:br>
              <a:rPr lang="en-US" sz="3200" b="1" dirty="0">
                <a:solidFill>
                  <a:srgbClr val="005DAA"/>
                </a:solidFill>
                <a:latin typeface="Calibri" pitchFamily="34" charset="0"/>
              </a:rPr>
            </a:br>
            <a:r>
              <a:rPr lang="en-US" sz="3200" b="1" dirty="0">
                <a:solidFill>
                  <a:srgbClr val="005DAA"/>
                </a:solidFill>
                <a:latin typeface="Calibri" pitchFamily="34" charset="0"/>
              </a:rPr>
              <a:t>Substance Use versus Substance Use Disorder (FAQ)</a:t>
            </a:r>
            <a:endParaRPr lang="en-US" sz="3600" dirty="0"/>
          </a:p>
        </p:txBody>
      </p:sp>
      <p:sp>
        <p:nvSpPr>
          <p:cNvPr id="8" name="TextBox 7">
            <a:extLst>
              <a:ext uri="{FF2B5EF4-FFF2-40B4-BE49-F238E27FC236}">
                <a16:creationId xmlns:a16="http://schemas.microsoft.com/office/drawing/2014/main" id="{8990F88A-2948-4F4D-BB9A-6A03DC32185E}"/>
              </a:ext>
            </a:extLst>
          </p:cNvPr>
          <p:cNvSpPr txBox="1"/>
          <p:nvPr/>
        </p:nvSpPr>
        <p:spPr>
          <a:xfrm>
            <a:off x="3212722" y="1509301"/>
            <a:ext cx="8521637" cy="2677656"/>
          </a:xfrm>
          <a:prstGeom prst="rect">
            <a:avLst/>
          </a:prstGeom>
          <a:solidFill>
            <a:schemeClr val="bg1"/>
          </a:solidFill>
          <a:ln w="57150">
            <a:solidFill>
              <a:srgbClr val="FF0000"/>
            </a:solidFill>
          </a:ln>
        </p:spPr>
        <p:txBody>
          <a:bodyPr wrap="square" rtlCol="0">
            <a:spAutoFit/>
          </a:bodyPr>
          <a:lstStyle/>
          <a:p>
            <a:r>
              <a:rPr lang="en-US" sz="2400" i="1" dirty="0"/>
              <a:t>This checkbox refers to ‘substance use disorder’, not just substance use. The committee should only choose ‘yes’ or ‘probably’ if there is indication of a substance use disorder diagnosis or an expert on the committee (e.g. psychiatrist, psychologist, licensed counselor) who feels that the criteria for a diagnosis of substance use disorder are met based on the available information. If so, enter substance use disorder a contributing factor in the death on page 2 of the form.</a:t>
            </a:r>
            <a:endParaRPr lang="en-US" sz="2400" b="1" i="1" dirty="0"/>
          </a:p>
        </p:txBody>
      </p:sp>
      <p:pic>
        <p:nvPicPr>
          <p:cNvPr id="3" name="Picture 2">
            <a:extLst>
              <a:ext uri="{FF2B5EF4-FFF2-40B4-BE49-F238E27FC236}">
                <a16:creationId xmlns:a16="http://schemas.microsoft.com/office/drawing/2014/main" id="{C53FCBF6-A26C-4C4E-B354-2D467FEC84B2}"/>
              </a:ext>
            </a:extLst>
          </p:cNvPr>
          <p:cNvPicPr>
            <a:picLocks noChangeAspect="1"/>
          </p:cNvPicPr>
          <p:nvPr/>
        </p:nvPicPr>
        <p:blipFill>
          <a:blip r:embed="rId4"/>
          <a:stretch>
            <a:fillRect/>
          </a:stretch>
        </p:blipFill>
        <p:spPr>
          <a:xfrm>
            <a:off x="3212722" y="4445644"/>
            <a:ext cx="8321552" cy="526680"/>
          </a:xfrm>
          <a:prstGeom prst="rect">
            <a:avLst/>
          </a:prstGeom>
          <a:solidFill>
            <a:srgbClr val="FF0000"/>
          </a:solidFill>
          <a:ln w="57150">
            <a:solidFill>
              <a:srgbClr val="FF0000"/>
            </a:solidFill>
          </a:ln>
        </p:spPr>
      </p:pic>
    </p:spTree>
    <p:extLst>
      <p:ext uri="{BB962C8B-B14F-4D97-AF65-F5344CB8AC3E}">
        <p14:creationId xmlns:p14="http://schemas.microsoft.com/office/powerpoint/2010/main" val="14704530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82031-0298-4C1B-9312-5352B4F893DE}"/>
              </a:ext>
            </a:extLst>
          </p:cNvPr>
          <p:cNvSpPr>
            <a:spLocks noGrp="1"/>
          </p:cNvSpPr>
          <p:nvPr>
            <p:ph type="title"/>
          </p:nvPr>
        </p:nvSpPr>
        <p:spPr>
          <a:xfrm>
            <a:off x="418475" y="78970"/>
            <a:ext cx="10515600" cy="1325563"/>
          </a:xfrm>
        </p:spPr>
        <p:txBody>
          <a:bodyPr>
            <a:normAutofit/>
          </a:bodyPr>
          <a:lstStyle/>
          <a:p>
            <a:r>
              <a:rPr lang="en-US" sz="3600" b="1" dirty="0">
                <a:solidFill>
                  <a:srgbClr val="005DAA"/>
                </a:solidFill>
                <a:latin typeface="Calibri" pitchFamily="34" charset="0"/>
              </a:rPr>
              <a:t>Page 2: Standardized Committee Decisions Form</a:t>
            </a:r>
            <a:endParaRPr lang="en-US" sz="3600" dirty="0"/>
          </a:p>
        </p:txBody>
      </p:sp>
      <p:sp>
        <p:nvSpPr>
          <p:cNvPr id="7" name="Rectangle 6">
            <a:extLst>
              <a:ext uri="{FF2B5EF4-FFF2-40B4-BE49-F238E27FC236}">
                <a16:creationId xmlns:a16="http://schemas.microsoft.com/office/drawing/2014/main" id="{576377DD-3061-4472-9035-3F9A51603EE5}"/>
              </a:ext>
            </a:extLst>
          </p:cNvPr>
          <p:cNvSpPr/>
          <p:nvPr/>
        </p:nvSpPr>
        <p:spPr>
          <a:xfrm>
            <a:off x="3096127" y="6507392"/>
            <a:ext cx="9095873" cy="276999"/>
          </a:xfrm>
          <a:prstGeom prst="rect">
            <a:avLst/>
          </a:prstGeom>
        </p:spPr>
        <p:txBody>
          <a:bodyPr wrap="square">
            <a:spAutoFit/>
          </a:bodyPr>
          <a:lstStyle/>
          <a:p>
            <a:pPr algn="r"/>
            <a:r>
              <a:rPr lang="en-US" sz="1200" dirty="0"/>
              <a:t>Sourced from: </a:t>
            </a:r>
            <a:r>
              <a:rPr lang="en-US" sz="1200" dirty="0">
                <a:hlinkClick r:id="rId3"/>
              </a:rPr>
              <a:t>https://reviewtoaction.org/content/maternal-mortality-review-committee-decisions-form</a:t>
            </a:r>
            <a:r>
              <a:rPr lang="en-US" sz="1200" dirty="0"/>
              <a:t> </a:t>
            </a:r>
          </a:p>
        </p:txBody>
      </p:sp>
      <p:pic>
        <p:nvPicPr>
          <p:cNvPr id="3" name="Picture 2">
            <a:extLst>
              <a:ext uri="{FF2B5EF4-FFF2-40B4-BE49-F238E27FC236}">
                <a16:creationId xmlns:a16="http://schemas.microsoft.com/office/drawing/2014/main" id="{091E7D1A-B3DF-4DB3-ADA4-E6CEDB52908B}"/>
              </a:ext>
            </a:extLst>
          </p:cNvPr>
          <p:cNvPicPr>
            <a:picLocks noChangeAspect="1"/>
          </p:cNvPicPr>
          <p:nvPr/>
        </p:nvPicPr>
        <p:blipFill>
          <a:blip r:embed="rId4"/>
          <a:stretch>
            <a:fillRect/>
          </a:stretch>
        </p:blipFill>
        <p:spPr>
          <a:xfrm>
            <a:off x="122528" y="991518"/>
            <a:ext cx="11940942" cy="5515874"/>
          </a:xfrm>
          <a:prstGeom prst="rect">
            <a:avLst/>
          </a:prstGeom>
        </p:spPr>
      </p:pic>
    </p:spTree>
    <p:extLst>
      <p:ext uri="{BB962C8B-B14F-4D97-AF65-F5344CB8AC3E}">
        <p14:creationId xmlns:p14="http://schemas.microsoft.com/office/powerpoint/2010/main" val="24637634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01EED9-9D83-4A0E-BA24-3536B7B03E6C}"/>
              </a:ext>
            </a:extLst>
          </p:cNvPr>
          <p:cNvPicPr>
            <a:picLocks noChangeAspect="1"/>
          </p:cNvPicPr>
          <p:nvPr/>
        </p:nvPicPr>
        <p:blipFill>
          <a:blip r:embed="rId3">
            <a:alphaModFix amt="35000"/>
          </a:blip>
          <a:stretch>
            <a:fillRect/>
          </a:stretch>
        </p:blipFill>
        <p:spPr>
          <a:xfrm>
            <a:off x="121857" y="914400"/>
            <a:ext cx="11948286" cy="5380415"/>
          </a:xfrm>
          <a:prstGeom prst="rect">
            <a:avLst/>
          </a:prstGeom>
        </p:spPr>
      </p:pic>
      <p:sp>
        <p:nvSpPr>
          <p:cNvPr id="2" name="Title 1">
            <a:extLst>
              <a:ext uri="{FF2B5EF4-FFF2-40B4-BE49-F238E27FC236}">
                <a16:creationId xmlns:a16="http://schemas.microsoft.com/office/drawing/2014/main" id="{39282031-0298-4C1B-9312-5352B4F893DE}"/>
              </a:ext>
            </a:extLst>
          </p:cNvPr>
          <p:cNvSpPr>
            <a:spLocks noGrp="1"/>
          </p:cNvSpPr>
          <p:nvPr>
            <p:ph type="title"/>
          </p:nvPr>
        </p:nvSpPr>
        <p:spPr>
          <a:xfrm>
            <a:off x="830178" y="161758"/>
            <a:ext cx="10515600" cy="996190"/>
          </a:xfrm>
        </p:spPr>
        <p:txBody>
          <a:bodyPr>
            <a:normAutofit/>
          </a:bodyPr>
          <a:lstStyle/>
          <a:p>
            <a:r>
              <a:rPr lang="en-US" sz="3600" b="1" dirty="0">
                <a:solidFill>
                  <a:srgbClr val="005DAA"/>
                </a:solidFill>
                <a:latin typeface="Calibri" pitchFamily="34" charset="0"/>
              </a:rPr>
              <a:t>Preventability </a:t>
            </a:r>
            <a:endParaRPr lang="en-US" sz="3600" dirty="0"/>
          </a:p>
        </p:txBody>
      </p:sp>
      <p:sp>
        <p:nvSpPr>
          <p:cNvPr id="7" name="Rectangle 6">
            <a:extLst>
              <a:ext uri="{FF2B5EF4-FFF2-40B4-BE49-F238E27FC236}">
                <a16:creationId xmlns:a16="http://schemas.microsoft.com/office/drawing/2014/main" id="{219EAA73-85C8-42E8-B18D-BAF84413345F}"/>
              </a:ext>
            </a:extLst>
          </p:cNvPr>
          <p:cNvSpPr/>
          <p:nvPr/>
        </p:nvSpPr>
        <p:spPr>
          <a:xfrm>
            <a:off x="559204" y="6294815"/>
            <a:ext cx="11598442" cy="461665"/>
          </a:xfrm>
          <a:prstGeom prst="rect">
            <a:avLst/>
          </a:prstGeom>
        </p:spPr>
        <p:txBody>
          <a:bodyPr wrap="square">
            <a:spAutoFit/>
          </a:bodyPr>
          <a:lstStyle/>
          <a:p>
            <a:pPr algn="r"/>
            <a:r>
              <a:rPr lang="en-US" sz="1200" dirty="0"/>
              <a:t>Sourced from: Berg CJ, Harper MA, Atkinson SM, Bell EA, Brown HL, </a:t>
            </a:r>
            <a:r>
              <a:rPr lang="en-US" sz="1200" dirty="0" err="1"/>
              <a:t>Hage</a:t>
            </a:r>
            <a:r>
              <a:rPr lang="en-US" sz="1200" dirty="0"/>
              <a:t> ML, et al. Preventability of pregnancy-related deaths: results of a state-wide review. </a:t>
            </a:r>
            <a:r>
              <a:rPr lang="en-US" sz="1200" dirty="0" err="1"/>
              <a:t>Obstet</a:t>
            </a:r>
            <a:r>
              <a:rPr lang="en-US" sz="1200" dirty="0"/>
              <a:t> </a:t>
            </a:r>
            <a:r>
              <a:rPr lang="en-US" sz="1200" dirty="0" err="1"/>
              <a:t>Gynecol</a:t>
            </a:r>
            <a:r>
              <a:rPr lang="en-US" sz="1200" dirty="0"/>
              <a:t> 2005;106:1228–34. and </a:t>
            </a:r>
            <a:r>
              <a:rPr lang="en-US" sz="1200" dirty="0">
                <a:hlinkClick r:id="rId4"/>
              </a:rPr>
              <a:t>https://reviewtoaction.org/content/maternal-mortality-review-committee-decisions-form</a:t>
            </a:r>
            <a:r>
              <a:rPr lang="en-US" sz="1200" dirty="0"/>
              <a:t> </a:t>
            </a:r>
          </a:p>
        </p:txBody>
      </p:sp>
      <p:sp>
        <p:nvSpPr>
          <p:cNvPr id="16" name="Rectangle 15">
            <a:extLst>
              <a:ext uri="{FF2B5EF4-FFF2-40B4-BE49-F238E27FC236}">
                <a16:creationId xmlns:a16="http://schemas.microsoft.com/office/drawing/2014/main" id="{701FD779-91B3-43F3-AC6C-7CF86CD1D5BD}"/>
              </a:ext>
            </a:extLst>
          </p:cNvPr>
          <p:cNvSpPr/>
          <p:nvPr/>
        </p:nvSpPr>
        <p:spPr>
          <a:xfrm>
            <a:off x="2111070" y="2789492"/>
            <a:ext cx="8257583" cy="2144113"/>
          </a:xfrm>
          <a:prstGeom prst="rect">
            <a:avLst/>
          </a:prstGeom>
          <a:solidFill>
            <a:schemeClr val="bg1"/>
          </a:solidFill>
          <a:ln w="57150">
            <a:solidFill>
              <a:srgbClr val="7030A0"/>
            </a:solidFill>
          </a:ln>
        </p:spPr>
        <p:txBody>
          <a:bodyPr wrap="square">
            <a:spAutoFit/>
          </a:bodyPr>
          <a:lstStyle/>
          <a:p>
            <a:r>
              <a:rPr lang="en-US" sz="3733" b="1" dirty="0">
                <a:solidFill>
                  <a:srgbClr val="005DAA"/>
                </a:solidFill>
                <a:latin typeface="Calibri" pitchFamily="34" charset="0"/>
                <a:ea typeface="+mj-ea"/>
                <a:cs typeface="+mj-cs"/>
              </a:rPr>
              <a:t>Preventability</a:t>
            </a:r>
          </a:p>
          <a:p>
            <a:r>
              <a:rPr lang="en-US" sz="2400" i="1" dirty="0"/>
              <a:t>A death is considered preventable if the committee determines that there was at least some chance of the death being averted by one or more reasonable changes to patient, family, provider, facility, system and/or community factors.</a:t>
            </a:r>
            <a:endParaRPr lang="en-US" sz="2400" i="1" baseline="30000" dirty="0"/>
          </a:p>
        </p:txBody>
      </p:sp>
      <p:pic>
        <p:nvPicPr>
          <p:cNvPr id="4" name="Picture 3">
            <a:extLst>
              <a:ext uri="{FF2B5EF4-FFF2-40B4-BE49-F238E27FC236}">
                <a16:creationId xmlns:a16="http://schemas.microsoft.com/office/drawing/2014/main" id="{C8080CC4-D5D9-49F6-BA38-C7787A829601}"/>
              </a:ext>
            </a:extLst>
          </p:cNvPr>
          <p:cNvPicPr>
            <a:picLocks noChangeAspect="1"/>
          </p:cNvPicPr>
          <p:nvPr/>
        </p:nvPicPr>
        <p:blipFill>
          <a:blip r:embed="rId5"/>
          <a:stretch>
            <a:fillRect/>
          </a:stretch>
        </p:blipFill>
        <p:spPr>
          <a:xfrm>
            <a:off x="225778" y="1297444"/>
            <a:ext cx="11390489" cy="903889"/>
          </a:xfrm>
          <a:prstGeom prst="rect">
            <a:avLst/>
          </a:prstGeom>
          <a:ln w="38100">
            <a:solidFill>
              <a:srgbClr val="FF0000"/>
            </a:solidFill>
          </a:ln>
        </p:spPr>
      </p:pic>
    </p:spTree>
    <p:extLst>
      <p:ext uri="{BB962C8B-B14F-4D97-AF65-F5344CB8AC3E}">
        <p14:creationId xmlns:p14="http://schemas.microsoft.com/office/powerpoint/2010/main" val="20687369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3B432DC-E59A-4FAE-8864-6EE29F7EBCBC}"/>
              </a:ext>
            </a:extLst>
          </p:cNvPr>
          <p:cNvPicPr>
            <a:picLocks noChangeAspect="1"/>
          </p:cNvPicPr>
          <p:nvPr/>
        </p:nvPicPr>
        <p:blipFill>
          <a:blip r:embed="rId3"/>
          <a:stretch>
            <a:fillRect/>
          </a:stretch>
        </p:blipFill>
        <p:spPr>
          <a:xfrm>
            <a:off x="400279" y="1075766"/>
            <a:ext cx="11391441" cy="5401234"/>
          </a:xfrm>
          <a:prstGeom prst="rect">
            <a:avLst/>
          </a:prstGeom>
        </p:spPr>
      </p:pic>
      <p:sp>
        <p:nvSpPr>
          <p:cNvPr id="2" name="Title 1">
            <a:extLst>
              <a:ext uri="{FF2B5EF4-FFF2-40B4-BE49-F238E27FC236}">
                <a16:creationId xmlns:a16="http://schemas.microsoft.com/office/drawing/2014/main" id="{59B00FCE-4F47-4EF4-934E-9CFAE3900A3A}"/>
              </a:ext>
            </a:extLst>
          </p:cNvPr>
          <p:cNvSpPr>
            <a:spLocks noGrp="1"/>
          </p:cNvSpPr>
          <p:nvPr>
            <p:ph type="title"/>
          </p:nvPr>
        </p:nvSpPr>
        <p:spPr>
          <a:xfrm>
            <a:off x="838200" y="101054"/>
            <a:ext cx="10515600" cy="1325563"/>
          </a:xfrm>
        </p:spPr>
        <p:txBody>
          <a:bodyPr>
            <a:normAutofit/>
          </a:bodyPr>
          <a:lstStyle/>
          <a:p>
            <a:r>
              <a:rPr lang="en-US" sz="3733" b="1" dirty="0">
                <a:solidFill>
                  <a:srgbClr val="005DAA"/>
                </a:solidFill>
                <a:latin typeface="Calibri" pitchFamily="34" charset="0"/>
              </a:rPr>
              <a:t>Contributing Factors</a:t>
            </a:r>
          </a:p>
        </p:txBody>
      </p:sp>
      <p:cxnSp>
        <p:nvCxnSpPr>
          <p:cNvPr id="6" name="Straight Arrow Connector 5">
            <a:extLst>
              <a:ext uri="{FF2B5EF4-FFF2-40B4-BE49-F238E27FC236}">
                <a16:creationId xmlns:a16="http://schemas.microsoft.com/office/drawing/2014/main" id="{A3AEF9AA-943F-4EFC-AE43-F32E51B6E079}"/>
              </a:ext>
            </a:extLst>
          </p:cNvPr>
          <p:cNvCxnSpPr>
            <a:cxnSpLocks/>
          </p:cNvCxnSpPr>
          <p:nvPr/>
        </p:nvCxnSpPr>
        <p:spPr>
          <a:xfrm>
            <a:off x="3088246" y="2144070"/>
            <a:ext cx="1143117" cy="92384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64334ED0-27F3-4D9C-AF1D-CC6BEACA6499}"/>
              </a:ext>
            </a:extLst>
          </p:cNvPr>
          <p:cNvSpPr/>
          <p:nvPr/>
        </p:nvSpPr>
        <p:spPr>
          <a:xfrm>
            <a:off x="2379644" y="1729648"/>
            <a:ext cx="1447290" cy="4747352"/>
          </a:xfrm>
          <a:prstGeom prst="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9" name="Picture 8">
            <a:extLst>
              <a:ext uri="{FF2B5EF4-FFF2-40B4-BE49-F238E27FC236}">
                <a16:creationId xmlns:a16="http://schemas.microsoft.com/office/drawing/2014/main" id="{E0F2C43E-4960-43D2-BFBB-86894147D952}"/>
              </a:ext>
            </a:extLst>
          </p:cNvPr>
          <p:cNvPicPr>
            <a:picLocks noChangeAspect="1"/>
          </p:cNvPicPr>
          <p:nvPr/>
        </p:nvPicPr>
        <p:blipFill>
          <a:blip r:embed="rId4"/>
          <a:stretch>
            <a:fillRect/>
          </a:stretch>
        </p:blipFill>
        <p:spPr>
          <a:xfrm>
            <a:off x="4441940" y="2923821"/>
            <a:ext cx="3708638" cy="3081867"/>
          </a:xfrm>
          <a:prstGeom prst="rect">
            <a:avLst/>
          </a:prstGeom>
          <a:ln w="38100">
            <a:solidFill>
              <a:srgbClr val="FF0000"/>
            </a:solidFill>
          </a:ln>
        </p:spPr>
      </p:pic>
    </p:spTree>
    <p:extLst>
      <p:ext uri="{BB962C8B-B14F-4D97-AF65-F5344CB8AC3E}">
        <p14:creationId xmlns:p14="http://schemas.microsoft.com/office/powerpoint/2010/main" val="31289259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0503DB2-453E-442C-8600-1062CEE37561}"/>
              </a:ext>
            </a:extLst>
          </p:cNvPr>
          <p:cNvPicPr>
            <a:picLocks noChangeAspect="1"/>
          </p:cNvPicPr>
          <p:nvPr/>
        </p:nvPicPr>
        <p:blipFill>
          <a:blip r:embed="rId3"/>
          <a:stretch>
            <a:fillRect/>
          </a:stretch>
        </p:blipFill>
        <p:spPr>
          <a:xfrm>
            <a:off x="400279" y="1075766"/>
            <a:ext cx="11391441" cy="5401234"/>
          </a:xfrm>
          <a:prstGeom prst="rect">
            <a:avLst/>
          </a:prstGeom>
        </p:spPr>
      </p:pic>
      <p:sp>
        <p:nvSpPr>
          <p:cNvPr id="2" name="Title 1">
            <a:extLst>
              <a:ext uri="{FF2B5EF4-FFF2-40B4-BE49-F238E27FC236}">
                <a16:creationId xmlns:a16="http://schemas.microsoft.com/office/drawing/2014/main" id="{59B00FCE-4F47-4EF4-934E-9CFAE3900A3A}"/>
              </a:ext>
            </a:extLst>
          </p:cNvPr>
          <p:cNvSpPr>
            <a:spLocks noGrp="1"/>
          </p:cNvSpPr>
          <p:nvPr>
            <p:ph type="title"/>
          </p:nvPr>
        </p:nvSpPr>
        <p:spPr>
          <a:xfrm>
            <a:off x="838200" y="1663"/>
            <a:ext cx="10515600" cy="1325563"/>
          </a:xfrm>
        </p:spPr>
        <p:txBody>
          <a:bodyPr>
            <a:normAutofit/>
          </a:bodyPr>
          <a:lstStyle/>
          <a:p>
            <a:r>
              <a:rPr lang="en-US" sz="3733" b="1" dirty="0">
                <a:solidFill>
                  <a:srgbClr val="005DAA"/>
                </a:solidFill>
                <a:latin typeface="Calibri" pitchFamily="34" charset="0"/>
              </a:rPr>
              <a:t>Contributing Factors</a:t>
            </a:r>
          </a:p>
        </p:txBody>
      </p:sp>
      <p:pic>
        <p:nvPicPr>
          <p:cNvPr id="12" name="Picture 11">
            <a:extLst>
              <a:ext uri="{FF2B5EF4-FFF2-40B4-BE49-F238E27FC236}">
                <a16:creationId xmlns:a16="http://schemas.microsoft.com/office/drawing/2014/main" id="{5669CF27-FC76-4B50-8CA4-B51617E83F4C}"/>
              </a:ext>
            </a:extLst>
          </p:cNvPr>
          <p:cNvPicPr>
            <a:picLocks noChangeAspect="1"/>
          </p:cNvPicPr>
          <p:nvPr/>
        </p:nvPicPr>
        <p:blipFill rotWithShape="1">
          <a:blip r:embed="rId4"/>
          <a:srcRect t="11578" r="2418" b="16378"/>
          <a:stretch/>
        </p:blipFill>
        <p:spPr>
          <a:xfrm>
            <a:off x="2943994" y="2932457"/>
            <a:ext cx="6593336" cy="1475874"/>
          </a:xfrm>
          <a:prstGeom prst="rect">
            <a:avLst/>
          </a:prstGeom>
          <a:ln w="44450">
            <a:solidFill>
              <a:srgbClr val="FF0000"/>
            </a:solidFill>
          </a:ln>
        </p:spPr>
      </p:pic>
      <p:cxnSp>
        <p:nvCxnSpPr>
          <p:cNvPr id="13" name="Straight Arrow Connector 12">
            <a:extLst>
              <a:ext uri="{FF2B5EF4-FFF2-40B4-BE49-F238E27FC236}">
                <a16:creationId xmlns:a16="http://schemas.microsoft.com/office/drawing/2014/main" id="{871BD7AD-EDDD-439F-8F05-28CB38B30C46}"/>
              </a:ext>
            </a:extLst>
          </p:cNvPr>
          <p:cNvCxnSpPr>
            <a:cxnSpLocks/>
          </p:cNvCxnSpPr>
          <p:nvPr/>
        </p:nvCxnSpPr>
        <p:spPr>
          <a:xfrm>
            <a:off x="2266659" y="2210471"/>
            <a:ext cx="513316" cy="59925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2153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575C2F-076F-4023-9C0B-136DD87AE36F}"/>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pPr marL="0" indent="0">
              <a:buNone/>
            </a:pPr>
            <a:r>
              <a:rPr lang="en-US" sz="3600" b="1" dirty="0">
                <a:solidFill>
                  <a:srgbClr val="005DAA"/>
                </a:solidFill>
                <a:latin typeface="Calibri" pitchFamily="34" charset="0"/>
                <a:ea typeface="+mj-ea"/>
                <a:cs typeface="+mj-cs"/>
              </a:rPr>
              <a:t>Maternal Mortality Review History and Data</a:t>
            </a:r>
          </a:p>
          <a:p>
            <a:pPr marL="0" indent="0">
              <a:buNone/>
            </a:pPr>
            <a:r>
              <a:rPr lang="en-US" sz="1600" i="1" dirty="0">
                <a:solidFill>
                  <a:srgbClr val="FF0000"/>
                </a:solidFill>
                <a:latin typeface="Calibri" pitchFamily="34" charset="0"/>
                <a:ea typeface="+mj-ea"/>
                <a:cs typeface="+mj-cs"/>
              </a:rPr>
              <a:t>(enter corresponding slides, as appropriate)</a:t>
            </a:r>
          </a:p>
        </p:txBody>
      </p:sp>
    </p:spTree>
    <p:extLst>
      <p:ext uri="{BB962C8B-B14F-4D97-AF65-F5344CB8AC3E}">
        <p14:creationId xmlns:p14="http://schemas.microsoft.com/office/powerpoint/2010/main" val="17537016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3FD832D-CFB4-4339-8AF8-E1242F8C258B}"/>
              </a:ext>
            </a:extLst>
          </p:cNvPr>
          <p:cNvPicPr>
            <a:picLocks noChangeAspect="1"/>
          </p:cNvPicPr>
          <p:nvPr/>
        </p:nvPicPr>
        <p:blipFill>
          <a:blip r:embed="rId3"/>
          <a:stretch>
            <a:fillRect/>
          </a:stretch>
        </p:blipFill>
        <p:spPr>
          <a:xfrm>
            <a:off x="400279" y="939092"/>
            <a:ext cx="11391441" cy="5066598"/>
          </a:xfrm>
          <a:prstGeom prst="rect">
            <a:avLst/>
          </a:prstGeom>
        </p:spPr>
      </p:pic>
      <p:sp>
        <p:nvSpPr>
          <p:cNvPr id="7" name="Title 1">
            <a:extLst>
              <a:ext uri="{FF2B5EF4-FFF2-40B4-BE49-F238E27FC236}">
                <a16:creationId xmlns:a16="http://schemas.microsoft.com/office/drawing/2014/main" id="{E877BF99-2661-487A-B5DB-EFA1FE0EF1BD}"/>
              </a:ext>
            </a:extLst>
          </p:cNvPr>
          <p:cNvSpPr>
            <a:spLocks noGrp="1"/>
          </p:cNvSpPr>
          <p:nvPr>
            <p:ph type="title"/>
          </p:nvPr>
        </p:nvSpPr>
        <p:spPr>
          <a:xfrm>
            <a:off x="838199" y="-29025"/>
            <a:ext cx="10515600" cy="968116"/>
          </a:xfrm>
        </p:spPr>
        <p:txBody>
          <a:bodyPr>
            <a:normAutofit/>
          </a:bodyPr>
          <a:lstStyle/>
          <a:p>
            <a:r>
              <a:rPr lang="en-US" sz="3600" b="1" dirty="0">
                <a:solidFill>
                  <a:srgbClr val="005DAA"/>
                </a:solidFill>
                <a:latin typeface="Calibri" pitchFamily="34" charset="0"/>
              </a:rPr>
              <a:t>Recommendations for Action</a:t>
            </a:r>
            <a:endParaRPr lang="en-US" sz="3600" dirty="0"/>
          </a:p>
        </p:txBody>
      </p:sp>
      <p:sp>
        <p:nvSpPr>
          <p:cNvPr id="11" name="Rectangle 10">
            <a:extLst>
              <a:ext uri="{FF2B5EF4-FFF2-40B4-BE49-F238E27FC236}">
                <a16:creationId xmlns:a16="http://schemas.microsoft.com/office/drawing/2014/main" id="{FB13D995-5FF0-466A-9008-D2AE2F900913}"/>
              </a:ext>
            </a:extLst>
          </p:cNvPr>
          <p:cNvSpPr/>
          <p:nvPr/>
        </p:nvSpPr>
        <p:spPr>
          <a:xfrm>
            <a:off x="4858976" y="1546578"/>
            <a:ext cx="3144845" cy="4459111"/>
          </a:xfrm>
          <a:prstGeom prst="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607814663"/>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91BB3-7DFC-4AA7-97F4-665D75AE6889}"/>
              </a:ext>
            </a:extLst>
          </p:cNvPr>
          <p:cNvSpPr>
            <a:spLocks noGrp="1"/>
          </p:cNvSpPr>
          <p:nvPr>
            <p:ph type="title"/>
          </p:nvPr>
        </p:nvSpPr>
        <p:spPr>
          <a:xfrm>
            <a:off x="609600" y="367691"/>
            <a:ext cx="10972800" cy="601211"/>
          </a:xfrm>
        </p:spPr>
        <p:txBody>
          <a:bodyPr/>
          <a:lstStyle/>
          <a:p>
            <a:r>
              <a:rPr lang="en-US" dirty="0"/>
              <a:t>Specific and Actionable Recommendations</a:t>
            </a:r>
          </a:p>
        </p:txBody>
      </p:sp>
      <p:graphicFrame>
        <p:nvGraphicFramePr>
          <p:cNvPr id="7" name="Table 6">
            <a:extLst>
              <a:ext uri="{FF2B5EF4-FFF2-40B4-BE49-F238E27FC236}">
                <a16:creationId xmlns:a16="http://schemas.microsoft.com/office/drawing/2014/main" id="{42B03F7B-B4C9-4D3E-B65E-DBDA6A3A0E74}"/>
              </a:ext>
            </a:extLst>
          </p:cNvPr>
          <p:cNvGraphicFramePr>
            <a:graphicFrameLocks noGrp="1"/>
          </p:cNvGraphicFramePr>
          <p:nvPr>
            <p:extLst>
              <p:ext uri="{D42A27DB-BD31-4B8C-83A1-F6EECF244321}">
                <p14:modId xmlns:p14="http://schemas.microsoft.com/office/powerpoint/2010/main" val="1970271077"/>
              </p:ext>
            </p:extLst>
          </p:nvPr>
        </p:nvGraphicFramePr>
        <p:xfrm>
          <a:off x="1247888" y="2837458"/>
          <a:ext cx="10842511" cy="3495247"/>
        </p:xfrm>
        <a:graphic>
          <a:graphicData uri="http://schemas.openxmlformats.org/drawingml/2006/table">
            <a:tbl>
              <a:tblPr firstRow="1" firstCol="1" bandRow="1">
                <a:tableStyleId>{5C22544A-7EE6-4342-B048-85BDC9FD1C3A}</a:tableStyleId>
              </a:tblPr>
              <a:tblGrid>
                <a:gridCol w="2492764">
                  <a:extLst>
                    <a:ext uri="{9D8B030D-6E8A-4147-A177-3AD203B41FA5}">
                      <a16:colId xmlns:a16="http://schemas.microsoft.com/office/drawing/2014/main" val="1723703368"/>
                    </a:ext>
                  </a:extLst>
                </a:gridCol>
                <a:gridCol w="2492764">
                  <a:extLst>
                    <a:ext uri="{9D8B030D-6E8A-4147-A177-3AD203B41FA5}">
                      <a16:colId xmlns:a16="http://schemas.microsoft.com/office/drawing/2014/main" val="2728359221"/>
                    </a:ext>
                  </a:extLst>
                </a:gridCol>
                <a:gridCol w="5856983">
                  <a:extLst>
                    <a:ext uri="{9D8B030D-6E8A-4147-A177-3AD203B41FA5}">
                      <a16:colId xmlns:a16="http://schemas.microsoft.com/office/drawing/2014/main" val="1357547874"/>
                    </a:ext>
                  </a:extLst>
                </a:gridCol>
              </a:tblGrid>
              <a:tr h="3495247">
                <a:tc>
                  <a:txBody>
                    <a:bodyPr/>
                    <a:lstStyle/>
                    <a:p>
                      <a:pPr marL="0" marR="0">
                        <a:lnSpc>
                          <a:spcPct val="107000"/>
                        </a:lnSpc>
                        <a:spcBef>
                          <a:spcPts val="0"/>
                        </a:spcBef>
                        <a:spcAft>
                          <a:spcPts val="0"/>
                        </a:spcAft>
                      </a:pPr>
                      <a:r>
                        <a:rPr lang="en-US" sz="2100" dirty="0">
                          <a:ln>
                            <a:noFill/>
                          </a:ln>
                          <a:solidFill>
                            <a:srgbClr val="5F5F5F"/>
                          </a:solidFill>
                          <a:effectLst/>
                        </a:rPr>
                        <a:t>WHO </a:t>
                      </a:r>
                      <a:r>
                        <a:rPr lang="en-US" sz="2100" b="0" dirty="0">
                          <a:ln>
                            <a:noFill/>
                          </a:ln>
                          <a:solidFill>
                            <a:srgbClr val="5F5F5F"/>
                          </a:solidFill>
                          <a:effectLst/>
                        </a:rPr>
                        <a:t>is the entity/agency who would have been/be responsible for the intervention?*</a:t>
                      </a:r>
                      <a:endParaRPr lang="en-US" sz="2100" b="0" dirty="0">
                        <a:ln>
                          <a:noFill/>
                        </a:ln>
                        <a:solidFill>
                          <a:srgbClr val="5F5F5F"/>
                        </a:solidFill>
                        <a:effectLst/>
                        <a:latin typeface="Calibri" panose="020F0502020204030204" pitchFamily="34" charset="0"/>
                        <a:ea typeface="Calibri" panose="020F0502020204030204" pitchFamily="34" charset="0"/>
                        <a:cs typeface="Times New Roman" panose="02020603050405020304" pitchFamily="18" charset="0"/>
                      </a:endParaRPr>
                    </a:p>
                  </a:txBody>
                  <a:tcPr marT="0" marB="0">
                    <a:noFill/>
                  </a:tcPr>
                </a:tc>
                <a:tc>
                  <a:txBody>
                    <a:bodyPr/>
                    <a:lstStyle/>
                    <a:p>
                      <a:pPr marL="0" marR="0">
                        <a:lnSpc>
                          <a:spcPct val="107000"/>
                        </a:lnSpc>
                        <a:spcBef>
                          <a:spcPts val="0"/>
                        </a:spcBef>
                        <a:spcAft>
                          <a:spcPts val="0"/>
                        </a:spcAft>
                      </a:pPr>
                      <a:r>
                        <a:rPr lang="en-US" sz="2100" dirty="0">
                          <a:ln>
                            <a:noFill/>
                          </a:ln>
                          <a:solidFill>
                            <a:srgbClr val="5F5F5F"/>
                          </a:solidFill>
                          <a:effectLst/>
                        </a:rPr>
                        <a:t>WHAT </a:t>
                      </a:r>
                      <a:r>
                        <a:rPr lang="en-US" sz="2100" b="0" dirty="0">
                          <a:ln>
                            <a:noFill/>
                          </a:ln>
                          <a:solidFill>
                            <a:srgbClr val="5F5F5F"/>
                          </a:solidFill>
                          <a:effectLst/>
                        </a:rPr>
                        <a:t>is the intervention and </a:t>
                      </a:r>
                      <a:r>
                        <a:rPr lang="en-US" sz="2100" dirty="0">
                          <a:ln>
                            <a:noFill/>
                          </a:ln>
                          <a:solidFill>
                            <a:srgbClr val="5F5F5F"/>
                          </a:solidFill>
                          <a:effectLst/>
                        </a:rPr>
                        <a:t>WHERE </a:t>
                      </a:r>
                      <a:r>
                        <a:rPr lang="en-US" sz="2100" b="0" dirty="0">
                          <a:ln>
                            <a:noFill/>
                          </a:ln>
                          <a:solidFill>
                            <a:srgbClr val="5F5F5F"/>
                          </a:solidFill>
                          <a:effectLst/>
                        </a:rPr>
                        <a:t>is the intervention point?*</a:t>
                      </a:r>
                    </a:p>
                    <a:p>
                      <a:pPr marL="342900" lvl="0" indent="-342900">
                        <a:buFont typeface="Courier New" panose="02070309020205020404" pitchFamily="49" charset="0"/>
                        <a:buChar char="o"/>
                      </a:pPr>
                      <a:r>
                        <a:rPr lang="en-US" sz="2100" b="0" dirty="0">
                          <a:ln>
                            <a:noFill/>
                          </a:ln>
                          <a:solidFill>
                            <a:srgbClr val="5F5F5F"/>
                          </a:solidFill>
                          <a:effectLst/>
                        </a:rPr>
                        <a:t>Patient/Family</a:t>
                      </a:r>
                    </a:p>
                    <a:p>
                      <a:pPr marL="342900" lvl="0" indent="-342900">
                        <a:buFont typeface="Courier New" panose="02070309020205020404" pitchFamily="49" charset="0"/>
                        <a:buChar char="o"/>
                      </a:pPr>
                      <a:r>
                        <a:rPr lang="en-US" sz="2100" b="0" dirty="0">
                          <a:ln>
                            <a:noFill/>
                          </a:ln>
                          <a:solidFill>
                            <a:srgbClr val="5F5F5F"/>
                          </a:solidFill>
                          <a:effectLst/>
                        </a:rPr>
                        <a:t>Provider</a:t>
                      </a:r>
                    </a:p>
                    <a:p>
                      <a:pPr marL="342900" lvl="0" indent="-342900">
                        <a:buFont typeface="Courier New" panose="02070309020205020404" pitchFamily="49" charset="0"/>
                        <a:buChar char="o"/>
                      </a:pPr>
                      <a:r>
                        <a:rPr lang="en-US" sz="2100" b="0" dirty="0">
                          <a:ln>
                            <a:noFill/>
                          </a:ln>
                          <a:solidFill>
                            <a:srgbClr val="5F5F5F"/>
                          </a:solidFill>
                          <a:effectLst/>
                        </a:rPr>
                        <a:t>Facility</a:t>
                      </a:r>
                    </a:p>
                    <a:p>
                      <a:pPr marL="342900" lvl="0" indent="-342900">
                        <a:buFont typeface="Courier New" panose="02070309020205020404" pitchFamily="49" charset="0"/>
                        <a:buChar char="o"/>
                      </a:pPr>
                      <a:r>
                        <a:rPr lang="en-US" sz="2100" b="0" dirty="0">
                          <a:ln>
                            <a:noFill/>
                          </a:ln>
                          <a:solidFill>
                            <a:srgbClr val="5F5F5F"/>
                          </a:solidFill>
                          <a:effectLst/>
                        </a:rPr>
                        <a:t>System</a:t>
                      </a:r>
                    </a:p>
                    <a:p>
                      <a:pPr marL="342900" lvl="0" indent="-342900">
                        <a:buFont typeface="Courier New" panose="02070309020205020404" pitchFamily="49" charset="0"/>
                        <a:buChar char="o"/>
                      </a:pPr>
                      <a:r>
                        <a:rPr lang="en-US" sz="2100" b="0" dirty="0">
                          <a:ln>
                            <a:noFill/>
                          </a:ln>
                          <a:solidFill>
                            <a:srgbClr val="5F5F5F"/>
                          </a:solidFill>
                          <a:effectLst/>
                        </a:rPr>
                        <a:t>Community</a:t>
                      </a:r>
                      <a:endParaRPr lang="en-US" sz="2100" b="0" dirty="0">
                        <a:ln>
                          <a:noFill/>
                        </a:ln>
                        <a:solidFill>
                          <a:srgbClr val="5F5F5F"/>
                        </a:solidFill>
                        <a:effectLst/>
                        <a:latin typeface="Calibri" panose="020F0502020204030204" pitchFamily="34" charset="0"/>
                        <a:cs typeface="Times New Roman" panose="02020603050405020304" pitchFamily="18" charset="0"/>
                      </a:endParaRPr>
                    </a:p>
                  </a:txBody>
                  <a:tcPr marT="0" marB="0">
                    <a:noFill/>
                  </a:tcPr>
                </a:tc>
                <a:tc>
                  <a:txBody>
                    <a:bodyPr/>
                    <a:lstStyle/>
                    <a:p>
                      <a:pPr marL="0" marR="0">
                        <a:lnSpc>
                          <a:spcPct val="107000"/>
                        </a:lnSpc>
                        <a:spcBef>
                          <a:spcPts val="0"/>
                        </a:spcBef>
                        <a:spcAft>
                          <a:spcPts val="0"/>
                        </a:spcAft>
                      </a:pPr>
                      <a:r>
                        <a:rPr lang="en-US" sz="2100" dirty="0">
                          <a:ln>
                            <a:noFill/>
                          </a:ln>
                          <a:solidFill>
                            <a:srgbClr val="5F5F5F"/>
                          </a:solidFill>
                          <a:effectLst/>
                        </a:rPr>
                        <a:t>WHEN </a:t>
                      </a:r>
                      <a:r>
                        <a:rPr lang="en-US" sz="2100" b="0" dirty="0">
                          <a:ln>
                            <a:noFill/>
                          </a:ln>
                          <a:solidFill>
                            <a:srgbClr val="5F5F5F"/>
                          </a:solidFill>
                          <a:effectLst/>
                        </a:rPr>
                        <a:t>is the proposed intervention point?</a:t>
                      </a:r>
                    </a:p>
                    <a:p>
                      <a:pPr marL="285750" lvl="0" indent="-285750">
                        <a:buClr>
                          <a:srgbClr val="5F5F5F"/>
                        </a:buClr>
                        <a:buSzPct val="100000"/>
                        <a:buFont typeface="Arial" panose="020B0604020202020204" pitchFamily="34" charset="0"/>
                        <a:buChar char="•"/>
                      </a:pPr>
                      <a:r>
                        <a:rPr lang="en-US" sz="2100" b="0" dirty="0">
                          <a:ln>
                            <a:noFill/>
                          </a:ln>
                          <a:solidFill>
                            <a:srgbClr val="5F5F5F"/>
                          </a:solidFill>
                          <a:effectLst/>
                        </a:rPr>
                        <a:t>Among women of reproductive age (“preconception”)</a:t>
                      </a:r>
                    </a:p>
                    <a:p>
                      <a:pPr marL="285750" lvl="0" indent="-285750">
                        <a:buClr>
                          <a:srgbClr val="5F5F5F"/>
                        </a:buClr>
                        <a:buSzPct val="100000"/>
                        <a:buFont typeface="Arial" panose="020B0604020202020204" pitchFamily="34" charset="0"/>
                        <a:buChar char="•"/>
                      </a:pPr>
                      <a:r>
                        <a:rPr lang="en-US" sz="2100" b="0" dirty="0">
                          <a:ln>
                            <a:noFill/>
                          </a:ln>
                          <a:solidFill>
                            <a:srgbClr val="5F5F5F"/>
                          </a:solidFill>
                          <a:effectLst/>
                        </a:rPr>
                        <a:t>In pregnancy and in the postpartum period</a:t>
                      </a:r>
                    </a:p>
                    <a:p>
                      <a:pPr marL="742950" lvl="1" indent="-285750">
                        <a:buFont typeface="Courier New" panose="02070309020205020404" pitchFamily="49" charset="0"/>
                        <a:buChar char="o"/>
                      </a:pPr>
                      <a:r>
                        <a:rPr lang="en-US" sz="2100" b="0" dirty="0">
                          <a:ln>
                            <a:noFill/>
                          </a:ln>
                          <a:solidFill>
                            <a:srgbClr val="5F5F5F"/>
                          </a:solidFill>
                          <a:effectLst/>
                        </a:rPr>
                        <a:t>Labor &amp; Delivery (L&amp;D)</a:t>
                      </a:r>
                    </a:p>
                    <a:p>
                      <a:pPr marL="742950" lvl="1" indent="-285750">
                        <a:buFont typeface="Courier New" panose="02070309020205020404" pitchFamily="49" charset="0"/>
                        <a:buChar char="o"/>
                      </a:pPr>
                      <a:r>
                        <a:rPr lang="en-US" sz="2100" b="0" dirty="0">
                          <a:ln>
                            <a:noFill/>
                          </a:ln>
                          <a:solidFill>
                            <a:srgbClr val="5F5F5F"/>
                          </a:solidFill>
                          <a:effectLst/>
                        </a:rPr>
                        <a:t>Prior to L&amp;D hospitalization discharge</a:t>
                      </a:r>
                    </a:p>
                    <a:p>
                      <a:pPr marL="742950" lvl="1" indent="-285750">
                        <a:buFont typeface="Courier New" panose="02070309020205020404" pitchFamily="49" charset="0"/>
                        <a:buChar char="o"/>
                      </a:pPr>
                      <a:r>
                        <a:rPr lang="en-US" sz="2100" b="0" dirty="0">
                          <a:ln>
                            <a:noFill/>
                          </a:ln>
                          <a:solidFill>
                            <a:srgbClr val="5F5F5F"/>
                          </a:solidFill>
                          <a:effectLst/>
                        </a:rPr>
                        <a:t>First 6 weeks postpartum</a:t>
                      </a:r>
                    </a:p>
                    <a:p>
                      <a:pPr marL="742950" lvl="1" indent="-285750">
                        <a:buFont typeface="Courier New" panose="02070309020205020404" pitchFamily="49" charset="0"/>
                        <a:buChar char="o"/>
                      </a:pPr>
                      <a:r>
                        <a:rPr lang="en-US" sz="2100" b="0" dirty="0">
                          <a:ln>
                            <a:noFill/>
                          </a:ln>
                          <a:solidFill>
                            <a:srgbClr val="5F5F5F"/>
                          </a:solidFill>
                          <a:effectLst/>
                        </a:rPr>
                        <a:t>42-365 days postpartum</a:t>
                      </a:r>
                      <a:endParaRPr lang="en-US" sz="2100" b="0" dirty="0">
                        <a:ln>
                          <a:noFill/>
                        </a:ln>
                        <a:solidFill>
                          <a:srgbClr val="5F5F5F"/>
                        </a:solidFill>
                        <a:effectLst/>
                        <a:latin typeface="Calibri" panose="020F0502020204030204" pitchFamily="34" charset="0"/>
                        <a:cs typeface="Times New Roman" panose="02020603050405020304" pitchFamily="18" charset="0"/>
                      </a:endParaRPr>
                    </a:p>
                  </a:txBody>
                  <a:tcPr marT="0" marB="0">
                    <a:noFill/>
                  </a:tcPr>
                </a:tc>
                <a:extLst>
                  <a:ext uri="{0D108BD9-81ED-4DB2-BD59-A6C34878D82A}">
                    <a16:rowId xmlns:a16="http://schemas.microsoft.com/office/drawing/2014/main" val="3831529860"/>
                  </a:ext>
                </a:extLst>
              </a:tr>
            </a:tbl>
          </a:graphicData>
        </a:graphic>
      </p:graphicFrame>
      <p:sp>
        <p:nvSpPr>
          <p:cNvPr id="8" name="Rectangle 7">
            <a:extLst>
              <a:ext uri="{FF2B5EF4-FFF2-40B4-BE49-F238E27FC236}">
                <a16:creationId xmlns:a16="http://schemas.microsoft.com/office/drawing/2014/main" id="{035F3D17-7C42-4F4A-AC84-D9A9A7122C96}"/>
              </a:ext>
            </a:extLst>
          </p:cNvPr>
          <p:cNvSpPr/>
          <p:nvPr/>
        </p:nvSpPr>
        <p:spPr>
          <a:xfrm>
            <a:off x="101600" y="6083367"/>
            <a:ext cx="11988799" cy="427938"/>
          </a:xfrm>
          <a:prstGeom prst="rect">
            <a:avLst/>
          </a:prstGeom>
        </p:spPr>
        <p:txBody>
          <a:bodyPr wrap="square">
            <a:spAutoFit/>
          </a:bodyPr>
          <a:lstStyle/>
          <a:p>
            <a:pPr marL="518147">
              <a:lnSpc>
                <a:spcPct val="107000"/>
              </a:lnSpc>
              <a:spcAft>
                <a:spcPts val="1067"/>
              </a:spcAft>
            </a:pPr>
            <a:r>
              <a:rPr lang="en-US" sz="2133" dirty="0">
                <a:solidFill>
                  <a:srgbClr val="5F5F5F"/>
                </a:solidFill>
                <a:latin typeface="Calibri" panose="020F0502020204030204" pitchFamily="34" charset="0"/>
                <a:ea typeface="Calibri" panose="020F0502020204030204" pitchFamily="34" charset="0"/>
                <a:cs typeface="Times New Roman" panose="02020603050405020304" pitchFamily="18" charset="0"/>
              </a:rPr>
              <a:t>*Enter recommendation at the relevant level (Patient/Family, Provider, Facility, System, Community).</a:t>
            </a:r>
          </a:p>
        </p:txBody>
      </p:sp>
      <p:sp>
        <p:nvSpPr>
          <p:cNvPr id="9" name="Rectangle 8">
            <a:extLst>
              <a:ext uri="{FF2B5EF4-FFF2-40B4-BE49-F238E27FC236}">
                <a16:creationId xmlns:a16="http://schemas.microsoft.com/office/drawing/2014/main" id="{0FD0A7BE-335C-4197-8330-D487AF50E589}"/>
              </a:ext>
            </a:extLst>
          </p:cNvPr>
          <p:cNvSpPr/>
          <p:nvPr/>
        </p:nvSpPr>
        <p:spPr>
          <a:xfrm>
            <a:off x="3502702" y="6490309"/>
            <a:ext cx="8486098" cy="276999"/>
          </a:xfrm>
          <a:prstGeom prst="rect">
            <a:avLst/>
          </a:prstGeom>
        </p:spPr>
        <p:txBody>
          <a:bodyPr wrap="square">
            <a:spAutoFit/>
          </a:bodyPr>
          <a:lstStyle/>
          <a:p>
            <a:pPr algn="r"/>
            <a:r>
              <a:rPr lang="en-US" sz="1200" dirty="0"/>
              <a:t>Sourced from: MMRIA Facilitation Guide, </a:t>
            </a:r>
            <a:r>
              <a:rPr lang="en-US" sz="1200" dirty="0">
                <a:hlinkClick r:id="rId3"/>
              </a:rPr>
              <a:t>https://reviewtoaction.org/content/committee-facilitation-guide</a:t>
            </a:r>
            <a:r>
              <a:rPr lang="en-US" sz="1200" dirty="0"/>
              <a:t> </a:t>
            </a:r>
          </a:p>
        </p:txBody>
      </p:sp>
      <p:sp>
        <p:nvSpPr>
          <p:cNvPr id="11" name="Rectangle 10">
            <a:extLst>
              <a:ext uri="{FF2B5EF4-FFF2-40B4-BE49-F238E27FC236}">
                <a16:creationId xmlns:a16="http://schemas.microsoft.com/office/drawing/2014/main" id="{76D27E39-1C15-4D72-A477-C3C634A45865}"/>
              </a:ext>
            </a:extLst>
          </p:cNvPr>
          <p:cNvSpPr/>
          <p:nvPr/>
        </p:nvSpPr>
        <p:spPr>
          <a:xfrm>
            <a:off x="1667764" y="1232227"/>
            <a:ext cx="8800316" cy="1455761"/>
          </a:xfrm>
          <a:prstGeom prst="rect">
            <a:avLst/>
          </a:prstGeom>
          <a:noFill/>
          <a:ln w="317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Text Placeholder 1">
            <a:extLst>
              <a:ext uri="{FF2B5EF4-FFF2-40B4-BE49-F238E27FC236}">
                <a16:creationId xmlns:a16="http://schemas.microsoft.com/office/drawing/2014/main" id="{273C423D-A3ED-48E6-AD3E-502BDD68BE43}"/>
              </a:ext>
            </a:extLst>
          </p:cNvPr>
          <p:cNvSpPr txBox="1">
            <a:spLocks/>
          </p:cNvSpPr>
          <p:nvPr/>
        </p:nvSpPr>
        <p:spPr>
          <a:xfrm>
            <a:off x="1795720" y="1232226"/>
            <a:ext cx="11330033" cy="3172747"/>
          </a:xfrm>
          <a:prstGeom prst="rect">
            <a:avLst/>
          </a:prstGeom>
        </p:spPr>
        <p:txBody>
          <a:bodyPr vert="horz" lIns="91440" tIns="45720" rIns="91440" bIns="45720" rtlCol="0">
            <a:normAutofit/>
          </a:bodyPr>
          <a:lstStyle>
            <a:lvl1pPr marL="457189" indent="-457189" algn="l" defTabSz="914400" rtl="0" eaLnBrk="1" latinLnBrk="0" hangingPunct="1">
              <a:lnSpc>
                <a:spcPct val="90000"/>
              </a:lnSpc>
              <a:spcBef>
                <a:spcPts val="1000"/>
              </a:spcBef>
              <a:buClr>
                <a:srgbClr val="005DAA"/>
              </a:buClr>
              <a:buFont typeface="Wingdings" panose="05000000000000000000" pitchFamily="2" charset="2"/>
              <a:buChar char="§"/>
              <a:defRPr sz="2667" kern="1200">
                <a:solidFill>
                  <a:schemeClr val="accent4">
                    <a:lumMod val="75000"/>
                  </a:schemeClr>
                </a:solidFill>
                <a:latin typeface="+mn-lt"/>
                <a:ea typeface="+mn-ea"/>
                <a:cs typeface="+mn-cs"/>
              </a:defRPr>
            </a:lvl1pPr>
            <a:lvl2pPr marL="685800" indent="-228600" algn="l" defTabSz="914400" rtl="0" eaLnBrk="1" latinLnBrk="0" hangingPunct="1">
              <a:lnSpc>
                <a:spcPct val="90000"/>
              </a:lnSpc>
              <a:spcBef>
                <a:spcPts val="500"/>
              </a:spcBef>
              <a:buClr>
                <a:srgbClr val="532E63"/>
              </a:buClr>
              <a:buFont typeface="Arial" panose="020B0604020202020204" pitchFamily="34" charset="0"/>
              <a:buChar char="•"/>
              <a:defRPr sz="2667" kern="1200">
                <a:solidFill>
                  <a:schemeClr val="accent4">
                    <a:lumMod val="75000"/>
                  </a:schemeClr>
                </a:solidFill>
                <a:latin typeface="+mn-lt"/>
                <a:ea typeface="+mn-ea"/>
                <a:cs typeface="+mn-cs"/>
              </a:defRPr>
            </a:lvl2pPr>
            <a:lvl3pPr marL="1143000" indent="-228600" algn="l" defTabSz="914400" rtl="0" eaLnBrk="1" latinLnBrk="0" hangingPunct="1">
              <a:lnSpc>
                <a:spcPct val="90000"/>
              </a:lnSpc>
              <a:spcBef>
                <a:spcPts val="500"/>
              </a:spcBef>
              <a:buClr>
                <a:srgbClr val="9A3B26"/>
              </a:buClr>
              <a:buFont typeface="Arial" panose="020B0604020202020204" pitchFamily="34" charset="0"/>
              <a:buChar char="•"/>
              <a:defRPr sz="2667" kern="1200">
                <a:solidFill>
                  <a:schemeClr val="accent4">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667" kern="1200">
                <a:solidFill>
                  <a:schemeClr val="accent4">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667" kern="1200">
                <a:solidFill>
                  <a:schemeClr val="accent4">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Clr>
                <a:srgbClr val="3FCFBA"/>
              </a:buClr>
              <a:buFont typeface="Wingdings" panose="05000000000000000000" pitchFamily="2" charset="2"/>
              <a:buNone/>
            </a:pPr>
            <a:r>
              <a:rPr lang="en-US" sz="2933" dirty="0">
                <a:solidFill>
                  <a:srgbClr val="535B68"/>
                </a:solidFill>
              </a:rPr>
              <a:t>	______ should _________     ________.</a:t>
            </a:r>
          </a:p>
          <a:p>
            <a:pPr marL="0" indent="0">
              <a:lnSpc>
                <a:spcPct val="100000"/>
              </a:lnSpc>
              <a:buClr>
                <a:srgbClr val="3FCFBA"/>
              </a:buClr>
              <a:buFont typeface="Wingdings" panose="05000000000000000000" pitchFamily="2" charset="2"/>
              <a:buNone/>
            </a:pPr>
            <a:r>
              <a:rPr lang="en-US" sz="2933" dirty="0">
                <a:solidFill>
                  <a:srgbClr val="535B68"/>
                </a:solidFill>
              </a:rPr>
              <a:t>	(who?)	      (do what?)      (when?) </a:t>
            </a:r>
          </a:p>
        </p:txBody>
      </p:sp>
    </p:spTree>
    <p:extLst>
      <p:ext uri="{BB962C8B-B14F-4D97-AF65-F5344CB8AC3E}">
        <p14:creationId xmlns:p14="http://schemas.microsoft.com/office/powerpoint/2010/main" val="2718592199"/>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F2CF5-E964-47B7-90CA-5604D5701C51}"/>
              </a:ext>
            </a:extLst>
          </p:cNvPr>
          <p:cNvSpPr>
            <a:spLocks noGrp="1"/>
          </p:cNvSpPr>
          <p:nvPr>
            <p:ph type="title"/>
          </p:nvPr>
        </p:nvSpPr>
        <p:spPr>
          <a:xfrm>
            <a:off x="88054" y="190676"/>
            <a:ext cx="12015893" cy="1143000"/>
          </a:xfrm>
        </p:spPr>
        <p:txBody>
          <a:bodyPr/>
          <a:lstStyle/>
          <a:p>
            <a:r>
              <a:rPr lang="en-US" dirty="0"/>
              <a:t>Map Contributing Factors to Recommendations for Action</a:t>
            </a:r>
            <a:br>
              <a:rPr lang="en-US" dirty="0"/>
            </a:br>
            <a:endParaRPr lang="en-US" dirty="0"/>
          </a:p>
        </p:txBody>
      </p:sp>
      <p:sp>
        <p:nvSpPr>
          <p:cNvPr id="5" name="TextBox 4">
            <a:extLst>
              <a:ext uri="{FF2B5EF4-FFF2-40B4-BE49-F238E27FC236}">
                <a16:creationId xmlns:a16="http://schemas.microsoft.com/office/drawing/2014/main" id="{B2007CF9-5AA7-4295-AB58-8C2B0EB2DF2D}"/>
              </a:ext>
            </a:extLst>
          </p:cNvPr>
          <p:cNvSpPr txBox="1"/>
          <p:nvPr/>
        </p:nvSpPr>
        <p:spPr>
          <a:xfrm>
            <a:off x="306469" y="5593656"/>
            <a:ext cx="8929687" cy="461665"/>
          </a:xfrm>
          <a:prstGeom prst="rect">
            <a:avLst/>
          </a:prstGeom>
        </p:spPr>
        <p:txBody>
          <a:bodyPr wrap="square">
            <a:spAutoFit/>
          </a:bodyPr>
          <a:lstStyle>
            <a:defPPr>
              <a:defRPr lang="en-US"/>
            </a:defPPr>
            <a:lvl1pPr>
              <a:defRPr sz="1200">
                <a:solidFill>
                  <a:srgbClr val="535B68"/>
                </a:solidFill>
                <a:latin typeface="Work Sans" charset="0"/>
                <a:ea typeface="Work Sans" charset="0"/>
                <a:cs typeface="Work Sans" charset="0"/>
              </a:defRPr>
            </a:lvl1pPr>
          </a:lstStyle>
          <a:p>
            <a:pPr marL="171446" indent="-171446">
              <a:buFont typeface="Arial" panose="020B0604020202020204" pitchFamily="34" charset="0"/>
              <a:buChar char="•"/>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MMRIA committee decisions form (</a:t>
            </a:r>
            <a:r>
              <a:rPr lang="en-US" dirty="0">
                <a:hlinkClick r:id="rId3"/>
              </a:rPr>
              <a:t>https://reviewtoaction.org/content/maternal-mortality-review-committee-decisions-form</a:t>
            </a:r>
            <a:r>
              <a:rPr lang="en-US" dirty="0"/>
              <a:t>)</a:t>
            </a:r>
            <a:endParaRPr lang="en-US"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EAB37282-10D6-4E63-82D5-127ED2E3FCC3}"/>
              </a:ext>
            </a:extLst>
          </p:cNvPr>
          <p:cNvPicPr>
            <a:picLocks noChangeAspect="1"/>
          </p:cNvPicPr>
          <p:nvPr/>
        </p:nvPicPr>
        <p:blipFill rotWithShape="1">
          <a:blip r:embed="rId4"/>
          <a:srcRect l="17017" t="28247" r="30000" b="64806"/>
          <a:stretch/>
        </p:blipFill>
        <p:spPr>
          <a:xfrm>
            <a:off x="268148" y="788165"/>
            <a:ext cx="9916263" cy="731436"/>
          </a:xfrm>
          <a:prstGeom prst="rect">
            <a:avLst/>
          </a:prstGeom>
        </p:spPr>
      </p:pic>
      <p:pic>
        <p:nvPicPr>
          <p:cNvPr id="8" name="Picture 7">
            <a:extLst>
              <a:ext uri="{FF2B5EF4-FFF2-40B4-BE49-F238E27FC236}">
                <a16:creationId xmlns:a16="http://schemas.microsoft.com/office/drawing/2014/main" id="{988A0962-DF76-47E8-A36D-8E6454396134}"/>
              </a:ext>
            </a:extLst>
          </p:cNvPr>
          <p:cNvPicPr>
            <a:picLocks noChangeAspect="1"/>
          </p:cNvPicPr>
          <p:nvPr/>
        </p:nvPicPr>
        <p:blipFill rotWithShape="1">
          <a:blip r:embed="rId4"/>
          <a:srcRect l="7223" t="44237" r="82900" b="14864"/>
          <a:stretch/>
        </p:blipFill>
        <p:spPr>
          <a:xfrm>
            <a:off x="10121302" y="1346789"/>
            <a:ext cx="1880174" cy="4379170"/>
          </a:xfrm>
          <a:prstGeom prst="rect">
            <a:avLst/>
          </a:prstGeom>
        </p:spPr>
      </p:pic>
      <p:pic>
        <p:nvPicPr>
          <p:cNvPr id="9" name="Picture 8">
            <a:extLst>
              <a:ext uri="{FF2B5EF4-FFF2-40B4-BE49-F238E27FC236}">
                <a16:creationId xmlns:a16="http://schemas.microsoft.com/office/drawing/2014/main" id="{EEF5815E-7155-4CB2-958A-9079774DA715}"/>
              </a:ext>
            </a:extLst>
          </p:cNvPr>
          <p:cNvPicPr>
            <a:picLocks noChangeAspect="1"/>
          </p:cNvPicPr>
          <p:nvPr/>
        </p:nvPicPr>
        <p:blipFill rotWithShape="1">
          <a:blip r:embed="rId4"/>
          <a:srcRect l="7223" t="28247" r="82900" b="65084"/>
          <a:stretch/>
        </p:blipFill>
        <p:spPr>
          <a:xfrm>
            <a:off x="10184413" y="786972"/>
            <a:ext cx="1817063" cy="690138"/>
          </a:xfrm>
          <a:prstGeom prst="rect">
            <a:avLst/>
          </a:prstGeom>
        </p:spPr>
      </p:pic>
      <p:pic>
        <p:nvPicPr>
          <p:cNvPr id="10" name="Picture 9">
            <a:extLst>
              <a:ext uri="{FF2B5EF4-FFF2-40B4-BE49-F238E27FC236}">
                <a16:creationId xmlns:a16="http://schemas.microsoft.com/office/drawing/2014/main" id="{89D02327-92CC-4BCC-AFA5-87C01EC91C72}"/>
              </a:ext>
            </a:extLst>
          </p:cNvPr>
          <p:cNvPicPr>
            <a:picLocks noChangeAspect="1"/>
          </p:cNvPicPr>
          <p:nvPr/>
        </p:nvPicPr>
        <p:blipFill rotWithShape="1">
          <a:blip r:embed="rId4"/>
          <a:srcRect l="17017" t="44956" r="30000" b="14864"/>
          <a:stretch/>
        </p:blipFill>
        <p:spPr>
          <a:xfrm>
            <a:off x="306469" y="1529460"/>
            <a:ext cx="9814834" cy="4186658"/>
          </a:xfrm>
          <a:prstGeom prst="rect">
            <a:avLst/>
          </a:prstGeom>
        </p:spPr>
      </p:pic>
    </p:spTree>
    <p:extLst>
      <p:ext uri="{BB962C8B-B14F-4D97-AF65-F5344CB8AC3E}">
        <p14:creationId xmlns:p14="http://schemas.microsoft.com/office/powerpoint/2010/main" val="546123302"/>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1BC9488-1A2F-4D63-95AA-5A8A2AA46490}"/>
              </a:ext>
            </a:extLst>
          </p:cNvPr>
          <p:cNvPicPr>
            <a:picLocks noChangeAspect="1"/>
          </p:cNvPicPr>
          <p:nvPr/>
        </p:nvPicPr>
        <p:blipFill>
          <a:blip r:embed="rId3"/>
          <a:stretch>
            <a:fillRect/>
          </a:stretch>
        </p:blipFill>
        <p:spPr>
          <a:xfrm>
            <a:off x="400279" y="1075766"/>
            <a:ext cx="11391441" cy="5401234"/>
          </a:xfrm>
          <a:prstGeom prst="rect">
            <a:avLst/>
          </a:prstGeom>
        </p:spPr>
      </p:pic>
      <p:sp>
        <p:nvSpPr>
          <p:cNvPr id="2" name="Title 1">
            <a:extLst>
              <a:ext uri="{FF2B5EF4-FFF2-40B4-BE49-F238E27FC236}">
                <a16:creationId xmlns:a16="http://schemas.microsoft.com/office/drawing/2014/main" id="{39282031-0298-4C1B-9312-5352B4F893DE}"/>
              </a:ext>
            </a:extLst>
          </p:cNvPr>
          <p:cNvSpPr>
            <a:spLocks noGrp="1"/>
          </p:cNvSpPr>
          <p:nvPr>
            <p:ph type="title"/>
          </p:nvPr>
        </p:nvSpPr>
        <p:spPr>
          <a:xfrm>
            <a:off x="838200" y="185244"/>
            <a:ext cx="10515600" cy="1163872"/>
          </a:xfrm>
        </p:spPr>
        <p:txBody>
          <a:bodyPr>
            <a:normAutofit/>
          </a:bodyPr>
          <a:lstStyle/>
          <a:p>
            <a:r>
              <a:rPr lang="en-US" sz="3600" b="1" dirty="0">
                <a:solidFill>
                  <a:srgbClr val="005DAA"/>
                </a:solidFill>
                <a:latin typeface="Calibri" pitchFamily="34" charset="0"/>
              </a:rPr>
              <a:t>Recommendations for Action</a:t>
            </a:r>
            <a:endParaRPr lang="en-US" sz="3600" dirty="0"/>
          </a:p>
        </p:txBody>
      </p:sp>
      <p:sp>
        <p:nvSpPr>
          <p:cNvPr id="10" name="Rectangle 9">
            <a:extLst>
              <a:ext uri="{FF2B5EF4-FFF2-40B4-BE49-F238E27FC236}">
                <a16:creationId xmlns:a16="http://schemas.microsoft.com/office/drawing/2014/main" id="{0C4BF979-E6BA-4041-BEE1-D94482DC91ED}"/>
              </a:ext>
            </a:extLst>
          </p:cNvPr>
          <p:cNvSpPr/>
          <p:nvPr/>
        </p:nvSpPr>
        <p:spPr>
          <a:xfrm>
            <a:off x="8997244" y="1704622"/>
            <a:ext cx="2709334" cy="486169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76E1F210-54B6-4239-BB55-6C4A27D89024}"/>
              </a:ext>
            </a:extLst>
          </p:cNvPr>
          <p:cNvCxnSpPr>
            <a:cxnSpLocks/>
          </p:cNvCxnSpPr>
          <p:nvPr/>
        </p:nvCxnSpPr>
        <p:spPr>
          <a:xfrm flipH="1">
            <a:off x="7888077" y="1963271"/>
            <a:ext cx="1024026" cy="77992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DE994463-E8A1-4914-BBB4-9B08CCF56168}"/>
              </a:ext>
            </a:extLst>
          </p:cNvPr>
          <p:cNvPicPr>
            <a:picLocks noChangeAspect="1"/>
          </p:cNvPicPr>
          <p:nvPr/>
        </p:nvPicPr>
        <p:blipFill>
          <a:blip r:embed="rId4"/>
          <a:stretch>
            <a:fillRect/>
          </a:stretch>
        </p:blipFill>
        <p:spPr>
          <a:xfrm>
            <a:off x="1586429" y="2929799"/>
            <a:ext cx="6566053" cy="2931174"/>
          </a:xfrm>
          <a:prstGeom prst="rect">
            <a:avLst/>
          </a:prstGeom>
          <a:ln w="38100">
            <a:solidFill>
              <a:srgbClr val="FF0000"/>
            </a:solidFill>
          </a:ln>
        </p:spPr>
      </p:pic>
    </p:spTree>
    <p:extLst>
      <p:ext uri="{BB962C8B-B14F-4D97-AF65-F5344CB8AC3E}">
        <p14:creationId xmlns:p14="http://schemas.microsoft.com/office/powerpoint/2010/main" val="3334452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575C2F-076F-4023-9C0B-136DD87AE36F}"/>
              </a:ext>
            </a:extLst>
          </p:cNvPr>
          <p:cNvSpPr>
            <a:spLocks noGrp="1"/>
          </p:cNvSpPr>
          <p:nvPr>
            <p:ph idx="1"/>
          </p:nvPr>
        </p:nvSpPr>
        <p:spPr/>
        <p:txBody>
          <a:bodyPr>
            <a:normAutofit/>
          </a:bodyPr>
          <a:lstStyle/>
          <a:p>
            <a:endParaRPr lang="en-US" dirty="0"/>
          </a:p>
          <a:p>
            <a:endParaRPr lang="en-US" dirty="0"/>
          </a:p>
          <a:p>
            <a:endParaRPr lang="en-US" dirty="0"/>
          </a:p>
          <a:p>
            <a:endParaRPr lang="en-US" dirty="0"/>
          </a:p>
          <a:p>
            <a:endParaRPr lang="en-US" dirty="0"/>
          </a:p>
          <a:p>
            <a:endParaRPr lang="en-US" dirty="0"/>
          </a:p>
          <a:p>
            <a:pPr marL="0" indent="0">
              <a:buNone/>
            </a:pPr>
            <a:r>
              <a:rPr lang="en-US" sz="3600" b="1" dirty="0">
                <a:solidFill>
                  <a:srgbClr val="005DAA"/>
                </a:solidFill>
                <a:latin typeface="Calibri" pitchFamily="34" charset="0"/>
                <a:ea typeface="+mj-ea"/>
                <a:cs typeface="+mj-cs"/>
              </a:rPr>
              <a:t>MMRIA Overview</a:t>
            </a:r>
          </a:p>
          <a:p>
            <a:pPr marL="0" indent="0">
              <a:buNone/>
            </a:pPr>
            <a:r>
              <a:rPr lang="en-US" sz="1800" i="1" dirty="0">
                <a:solidFill>
                  <a:srgbClr val="005DAA"/>
                </a:solidFill>
                <a:latin typeface="Calibri" pitchFamily="34" charset="0"/>
                <a:ea typeface="+mj-ea"/>
                <a:cs typeface="+mj-cs"/>
              </a:rPr>
              <a:t>&lt;</a:t>
            </a:r>
            <a:r>
              <a:rPr lang="en-US" sz="1800" i="1" dirty="0">
                <a:solidFill>
                  <a:srgbClr val="FF0000"/>
                </a:solidFill>
                <a:latin typeface="Calibri" pitchFamily="34" charset="0"/>
                <a:ea typeface="+mj-ea"/>
                <a:cs typeface="+mj-cs"/>
              </a:rPr>
              <a:t>insert MMRIA jurisdiction page link here</a:t>
            </a:r>
            <a:r>
              <a:rPr lang="en-US" sz="1800" i="1" dirty="0">
                <a:solidFill>
                  <a:srgbClr val="005DAA"/>
                </a:solidFill>
                <a:latin typeface="Calibri" pitchFamily="34" charset="0"/>
                <a:ea typeface="+mj-ea"/>
                <a:cs typeface="+mj-cs"/>
              </a:rPr>
              <a:t>&gt;</a:t>
            </a:r>
          </a:p>
        </p:txBody>
      </p:sp>
    </p:spTree>
    <p:extLst>
      <p:ext uri="{BB962C8B-B14F-4D97-AF65-F5344CB8AC3E}">
        <p14:creationId xmlns:p14="http://schemas.microsoft.com/office/powerpoint/2010/main" val="28137714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57420"/>
            <a:ext cx="10972800" cy="1143000"/>
          </a:xfrm>
        </p:spPr>
        <p:txBody>
          <a:bodyPr/>
          <a:lstStyle/>
          <a:p>
            <a:r>
              <a:rPr lang="en-US" sz="3600" dirty="0"/>
              <a:t>MMRIA OVERVIEW</a:t>
            </a:r>
          </a:p>
        </p:txBody>
      </p:sp>
      <p:sp>
        <p:nvSpPr>
          <p:cNvPr id="13" name="Rectangle 12">
            <a:extLst>
              <a:ext uri="{FF2B5EF4-FFF2-40B4-BE49-F238E27FC236}">
                <a16:creationId xmlns:a16="http://schemas.microsoft.com/office/drawing/2014/main" id="{E8595BE9-7535-465E-BDC7-DCE5AC61196F}"/>
              </a:ext>
            </a:extLst>
          </p:cNvPr>
          <p:cNvSpPr/>
          <p:nvPr/>
        </p:nvSpPr>
        <p:spPr>
          <a:xfrm>
            <a:off x="609600" y="1417639"/>
            <a:ext cx="7916883" cy="3016210"/>
          </a:xfrm>
          <a:prstGeom prst="rect">
            <a:avLst/>
          </a:prstGeom>
        </p:spPr>
        <p:txBody>
          <a:bodyPr wrap="square">
            <a:spAutoFit/>
          </a:bodyPr>
          <a:lstStyle/>
          <a:p>
            <a:pPr>
              <a:buClr>
                <a:srgbClr val="000000"/>
              </a:buClr>
            </a:pPr>
            <a:r>
              <a:rPr lang="en-US" sz="2400" kern="0" dirty="0">
                <a:cs typeface="Arial"/>
                <a:sym typeface="Arial"/>
              </a:rPr>
              <a:t>MMRIA is a data management system designed to house data necessary for facilitating comprehensive maternal mortality review. </a:t>
            </a:r>
          </a:p>
          <a:p>
            <a:pPr marL="380990" indent="-380990">
              <a:buClr>
                <a:srgbClr val="000000"/>
              </a:buClr>
              <a:buFont typeface="Arial" panose="020B0604020202020204" pitchFamily="34" charset="0"/>
              <a:buChar char="•"/>
            </a:pPr>
            <a:endParaRPr lang="en-US" sz="2400" kern="0" dirty="0">
              <a:cs typeface="Arial"/>
              <a:sym typeface="Arial"/>
            </a:endParaRPr>
          </a:p>
          <a:p>
            <a:pPr>
              <a:buClr>
                <a:srgbClr val="000000"/>
              </a:buClr>
            </a:pPr>
            <a:r>
              <a:rPr lang="en-US" sz="2400" kern="0" dirty="0">
                <a:cs typeface="Arial"/>
                <a:sym typeface="Arial"/>
              </a:rPr>
              <a:t>MMRIA’s </a:t>
            </a:r>
            <a:r>
              <a:rPr lang="en-US" sz="2400" b="1" kern="0" dirty="0">
                <a:cs typeface="Arial"/>
                <a:sym typeface="Arial"/>
              </a:rPr>
              <a:t>13 Abstraction Forms + 1 Committee Decisions Form </a:t>
            </a:r>
            <a:r>
              <a:rPr lang="en-US" sz="2400" kern="0" dirty="0">
                <a:cs typeface="Arial"/>
                <a:sym typeface="Arial"/>
              </a:rPr>
              <a:t>help MMRC members understand the story of a woman’s life, and the events leading to her death. </a:t>
            </a:r>
          </a:p>
          <a:p>
            <a:pPr marL="380990" indent="-380990">
              <a:buClr>
                <a:srgbClr val="000000"/>
              </a:buClr>
              <a:buFont typeface="Wingdings" panose="05000000000000000000" pitchFamily="2" charset="2"/>
              <a:buChar char="q"/>
            </a:pPr>
            <a:endParaRPr lang="en-US" sz="2200" kern="0" dirty="0">
              <a:solidFill>
                <a:srgbClr val="000000"/>
              </a:solidFill>
              <a:cs typeface="Arial"/>
              <a:sym typeface="Arial"/>
            </a:endParaRPr>
          </a:p>
        </p:txBody>
      </p:sp>
      <p:pic>
        <p:nvPicPr>
          <p:cNvPr id="14" name="Picture 13">
            <a:extLst>
              <a:ext uri="{FF2B5EF4-FFF2-40B4-BE49-F238E27FC236}">
                <a16:creationId xmlns:a16="http://schemas.microsoft.com/office/drawing/2014/main" id="{F3A73269-724A-4AD1-A471-2AF7EDA0A1F5}"/>
              </a:ext>
            </a:extLst>
          </p:cNvPr>
          <p:cNvPicPr>
            <a:picLocks noChangeAspect="1"/>
          </p:cNvPicPr>
          <p:nvPr/>
        </p:nvPicPr>
        <p:blipFill>
          <a:blip r:embed="rId4"/>
          <a:stretch>
            <a:fillRect/>
          </a:stretch>
        </p:blipFill>
        <p:spPr>
          <a:xfrm>
            <a:off x="8526483" y="940820"/>
            <a:ext cx="3532092" cy="4976359"/>
          </a:xfrm>
          <a:prstGeom prst="rect">
            <a:avLst/>
          </a:prstGeom>
          <a:ln>
            <a:solidFill>
              <a:srgbClr val="FFAB40"/>
            </a:solidFill>
          </a:ln>
        </p:spPr>
      </p:pic>
    </p:spTree>
    <p:extLst>
      <p:ext uri="{BB962C8B-B14F-4D97-AF65-F5344CB8AC3E}">
        <p14:creationId xmlns:p14="http://schemas.microsoft.com/office/powerpoint/2010/main" val="2605514885"/>
      </p:ext>
    </p:extLst>
  </p:cSld>
  <p:clrMapOvr>
    <a:overrideClrMapping bg1="lt1" tx1="dk1" bg2="lt2" tx2="dk2" accent1="accent1" accent2="accent2" accent3="accent3" accent4="accent4" accent5="accent5" accent6="accent6" hlink="hlink" folHlink="folHlink"/>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PURPOSE</a:t>
            </a:r>
          </a:p>
        </p:txBody>
      </p:sp>
      <p:sp>
        <p:nvSpPr>
          <p:cNvPr id="5" name="Rectangle 4">
            <a:extLst>
              <a:ext uri="{FF2B5EF4-FFF2-40B4-BE49-F238E27FC236}">
                <a16:creationId xmlns:a16="http://schemas.microsoft.com/office/drawing/2014/main" id="{DDBE511F-24F8-4205-B2A5-A2411DBB3C54}"/>
              </a:ext>
            </a:extLst>
          </p:cNvPr>
          <p:cNvSpPr/>
          <p:nvPr/>
        </p:nvSpPr>
        <p:spPr>
          <a:xfrm>
            <a:off x="609601" y="1744775"/>
            <a:ext cx="11081801" cy="2677656"/>
          </a:xfrm>
          <a:prstGeom prst="rect">
            <a:avLst/>
          </a:prstGeom>
        </p:spPr>
        <p:txBody>
          <a:bodyPr wrap="square">
            <a:spAutoFit/>
          </a:bodyPr>
          <a:lstStyle/>
          <a:p>
            <a:pPr>
              <a:buClr>
                <a:srgbClr val="000000"/>
              </a:buClr>
            </a:pPr>
            <a:r>
              <a:rPr lang="en-US" sz="2400" i="1" kern="0" dirty="0">
                <a:cs typeface="Arial"/>
                <a:sym typeface="Arial"/>
              </a:rPr>
              <a:t>Primary purpose </a:t>
            </a:r>
            <a:r>
              <a:rPr lang="en-US" sz="2400" kern="0" dirty="0">
                <a:cs typeface="Arial"/>
                <a:sym typeface="Arial"/>
              </a:rPr>
              <a:t>is to serve as a </a:t>
            </a:r>
            <a:r>
              <a:rPr lang="en-US" sz="2400" b="1" kern="0" dirty="0">
                <a:cs typeface="Arial"/>
                <a:sym typeface="Arial"/>
              </a:rPr>
              <a:t>repository</a:t>
            </a:r>
            <a:r>
              <a:rPr lang="en-US" sz="2400" kern="0" dirty="0">
                <a:cs typeface="Arial"/>
                <a:sym typeface="Arial"/>
              </a:rPr>
              <a:t> of medical and non-clinical information needed </a:t>
            </a:r>
            <a:r>
              <a:rPr lang="en-US" sz="2400" b="1" kern="0" dirty="0">
                <a:cs typeface="Arial"/>
                <a:sym typeface="Arial"/>
              </a:rPr>
              <a:t>for</a:t>
            </a:r>
            <a:r>
              <a:rPr lang="en-US" sz="2400" kern="0" dirty="0">
                <a:cs typeface="Arial"/>
                <a:sym typeface="Arial"/>
              </a:rPr>
              <a:t> Maternal Mortality Review Committee </a:t>
            </a:r>
            <a:r>
              <a:rPr lang="en-US" sz="2400" b="1" kern="0" dirty="0">
                <a:cs typeface="Arial"/>
                <a:sym typeface="Arial"/>
              </a:rPr>
              <a:t>case review</a:t>
            </a:r>
            <a:r>
              <a:rPr lang="en-US" sz="2400" kern="0" dirty="0">
                <a:cs typeface="Arial"/>
                <a:sym typeface="Arial"/>
              </a:rPr>
              <a:t>.</a:t>
            </a:r>
          </a:p>
          <a:p>
            <a:pPr>
              <a:buClr>
                <a:srgbClr val="000000"/>
              </a:buClr>
            </a:pPr>
            <a:endParaRPr lang="en-US" sz="2400" b="1" kern="0" dirty="0">
              <a:cs typeface="Arial"/>
              <a:sym typeface="Arial"/>
            </a:endParaRPr>
          </a:p>
          <a:p>
            <a:pPr>
              <a:buClr>
                <a:srgbClr val="000000"/>
              </a:buClr>
            </a:pPr>
            <a:r>
              <a:rPr lang="en-US" sz="2400" i="1" kern="0" dirty="0">
                <a:cs typeface="Arial"/>
                <a:sym typeface="Arial"/>
              </a:rPr>
              <a:t>Secondary purpose </a:t>
            </a:r>
            <a:r>
              <a:rPr lang="en-US" sz="2400" kern="0" dirty="0">
                <a:cs typeface="Arial"/>
                <a:sym typeface="Arial"/>
              </a:rPr>
              <a:t>is to </a:t>
            </a:r>
            <a:r>
              <a:rPr lang="en-US" sz="2400" b="1" kern="0" dirty="0">
                <a:cs typeface="Arial"/>
                <a:sym typeface="Arial"/>
              </a:rPr>
              <a:t>standardize</a:t>
            </a:r>
            <a:r>
              <a:rPr lang="en-US" sz="2400" kern="0" dirty="0">
                <a:cs typeface="Arial"/>
                <a:sym typeface="Arial"/>
              </a:rPr>
              <a:t> maternal mortality data collection, so that it can be used for surveillance, monitoring, and research.</a:t>
            </a:r>
          </a:p>
          <a:p>
            <a:pPr>
              <a:buClr>
                <a:srgbClr val="000000"/>
              </a:buClr>
            </a:pPr>
            <a:endParaRPr lang="en-US" sz="2400" kern="0" dirty="0">
              <a:cs typeface="Arial"/>
              <a:sym typeface="Arial"/>
            </a:endParaRPr>
          </a:p>
          <a:p>
            <a:pPr>
              <a:buClr>
                <a:srgbClr val="000000"/>
              </a:buClr>
            </a:pPr>
            <a:r>
              <a:rPr lang="en-US" sz="2400" kern="0" dirty="0">
                <a:cs typeface="Arial"/>
                <a:sym typeface="Arial"/>
              </a:rPr>
              <a:t>MMRIA serves as a </a:t>
            </a:r>
            <a:r>
              <a:rPr lang="en-US" sz="2400" i="1" kern="0" dirty="0">
                <a:cs typeface="Arial"/>
                <a:sym typeface="Arial"/>
              </a:rPr>
              <a:t>one-stop shop </a:t>
            </a:r>
            <a:r>
              <a:rPr lang="en-US" sz="2400" kern="0" dirty="0">
                <a:cs typeface="Arial"/>
                <a:sym typeface="Arial"/>
              </a:rPr>
              <a:t>for Abstracted and Committee decision data.</a:t>
            </a:r>
          </a:p>
        </p:txBody>
      </p:sp>
    </p:spTree>
    <p:extLst>
      <p:ext uri="{BB962C8B-B14F-4D97-AF65-F5344CB8AC3E}">
        <p14:creationId xmlns:p14="http://schemas.microsoft.com/office/powerpoint/2010/main" val="2729190906"/>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1C1FBB2-8635-4AA2-AAE6-DD76FF5AA88F}"/>
              </a:ext>
            </a:extLst>
          </p:cNvPr>
          <p:cNvPicPr>
            <a:picLocks noChangeAspect="1"/>
          </p:cNvPicPr>
          <p:nvPr/>
        </p:nvPicPr>
        <p:blipFill>
          <a:blip r:embed="rId3"/>
          <a:stretch>
            <a:fillRect/>
          </a:stretch>
        </p:blipFill>
        <p:spPr>
          <a:xfrm>
            <a:off x="1883391" y="161614"/>
            <a:ext cx="8717039" cy="5648004"/>
          </a:xfrm>
          <a:prstGeom prst="rect">
            <a:avLst/>
          </a:prstGeom>
        </p:spPr>
      </p:pic>
    </p:spTree>
    <p:extLst>
      <p:ext uri="{BB962C8B-B14F-4D97-AF65-F5344CB8AC3E}">
        <p14:creationId xmlns:p14="http://schemas.microsoft.com/office/powerpoint/2010/main" val="428453664"/>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9B853-DEE6-446F-BEA4-01F8D960C429}"/>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BC575C2F-076F-4023-9C0B-136DD87AE36F}"/>
              </a:ext>
            </a:extLst>
          </p:cNvPr>
          <p:cNvSpPr>
            <a:spLocks noGrp="1"/>
          </p:cNvSpPr>
          <p:nvPr>
            <p:ph idx="1"/>
          </p:nvPr>
        </p:nvSpPr>
        <p:spPr/>
        <p:txBody>
          <a:bodyPr>
            <a:normAutofit/>
          </a:bodyPr>
          <a:lstStyle/>
          <a:p>
            <a:endParaRPr lang="en-US" dirty="0"/>
          </a:p>
          <a:p>
            <a:endParaRPr lang="en-US" dirty="0"/>
          </a:p>
          <a:p>
            <a:endParaRPr lang="en-US" dirty="0"/>
          </a:p>
          <a:p>
            <a:endParaRPr lang="en-US" dirty="0"/>
          </a:p>
          <a:p>
            <a:endParaRPr lang="en-US" dirty="0"/>
          </a:p>
          <a:p>
            <a:endParaRPr lang="en-US" dirty="0"/>
          </a:p>
          <a:p>
            <a:pPr marL="0" indent="0">
              <a:buNone/>
            </a:pPr>
            <a:r>
              <a:rPr lang="en-US" sz="3600" b="1" dirty="0">
                <a:solidFill>
                  <a:srgbClr val="005DAA"/>
                </a:solidFill>
                <a:latin typeface="Calibri" pitchFamily="34" charset="0"/>
                <a:ea typeface="+mj-ea"/>
                <a:cs typeface="+mj-cs"/>
              </a:rPr>
              <a:t>MMRC Structure and Member Responsibilities </a:t>
            </a:r>
          </a:p>
          <a:p>
            <a:pPr marL="0" indent="0">
              <a:buNone/>
            </a:pPr>
            <a:r>
              <a:rPr lang="en-US" sz="1600" i="1" dirty="0">
                <a:solidFill>
                  <a:srgbClr val="FF0000"/>
                </a:solidFill>
                <a:latin typeface="Calibri" pitchFamily="34" charset="0"/>
                <a:ea typeface="+mj-ea"/>
                <a:cs typeface="+mj-cs"/>
              </a:rPr>
              <a:t>(enter corresponding slides, as appropriate, to explain your specific committee member responsibilities and structure) </a:t>
            </a:r>
          </a:p>
        </p:txBody>
      </p:sp>
    </p:spTree>
    <p:extLst>
      <p:ext uri="{BB962C8B-B14F-4D97-AF65-F5344CB8AC3E}">
        <p14:creationId xmlns:p14="http://schemas.microsoft.com/office/powerpoint/2010/main" val="22913955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60DFA-4EC9-45BC-9AFB-E0E093EB9C0F}"/>
              </a:ext>
            </a:extLst>
          </p:cNvPr>
          <p:cNvSpPr>
            <a:spLocks noGrp="1"/>
          </p:cNvSpPr>
          <p:nvPr>
            <p:ph type="title"/>
          </p:nvPr>
        </p:nvSpPr>
        <p:spPr/>
        <p:txBody>
          <a:bodyPr>
            <a:normAutofit/>
          </a:bodyPr>
          <a:lstStyle/>
          <a:p>
            <a:r>
              <a:rPr lang="en-US" sz="3600" b="1" dirty="0">
                <a:solidFill>
                  <a:srgbClr val="005DAA"/>
                </a:solidFill>
                <a:latin typeface="Calibri" pitchFamily="34" charset="0"/>
              </a:rPr>
              <a:t>&lt;</a:t>
            </a:r>
            <a:r>
              <a:rPr lang="en-US" sz="3600" b="1" dirty="0">
                <a:solidFill>
                  <a:srgbClr val="FF0000"/>
                </a:solidFill>
                <a:latin typeface="Calibri" pitchFamily="34" charset="0"/>
              </a:rPr>
              <a:t>state</a:t>
            </a:r>
            <a:r>
              <a:rPr lang="en-US" sz="3600" b="1" dirty="0">
                <a:solidFill>
                  <a:srgbClr val="005DAA"/>
                </a:solidFill>
                <a:latin typeface="Calibri" pitchFamily="34" charset="0"/>
              </a:rPr>
              <a:t>&gt; Committee Structure</a:t>
            </a:r>
          </a:p>
        </p:txBody>
      </p:sp>
      <p:sp>
        <p:nvSpPr>
          <p:cNvPr id="3" name="Content Placeholder 2">
            <a:extLst>
              <a:ext uri="{FF2B5EF4-FFF2-40B4-BE49-F238E27FC236}">
                <a16:creationId xmlns:a16="http://schemas.microsoft.com/office/drawing/2014/main" id="{ABAF5B61-CEA2-485E-99CC-AC200271A24C}"/>
              </a:ext>
            </a:extLst>
          </p:cNvPr>
          <p:cNvSpPr>
            <a:spLocks noGrp="1"/>
          </p:cNvSpPr>
          <p:nvPr>
            <p:ph idx="1"/>
          </p:nvPr>
        </p:nvSpPr>
        <p:spPr>
          <a:xfrm>
            <a:off x="838200" y="1690688"/>
            <a:ext cx="10515600" cy="4425299"/>
          </a:xfrm>
        </p:spPr>
        <p:txBody>
          <a:bodyPr>
            <a:normAutofit fontScale="85000" lnSpcReduction="20000"/>
          </a:bodyPr>
          <a:lstStyle/>
          <a:p>
            <a:pPr marL="0" indent="0">
              <a:buNone/>
            </a:pPr>
            <a:r>
              <a:rPr lang="en-US" dirty="0"/>
              <a:t>Representation </a:t>
            </a:r>
          </a:p>
          <a:p>
            <a:pPr marL="457200" lvl="1" indent="0">
              <a:lnSpc>
                <a:spcPct val="120000"/>
              </a:lnSpc>
              <a:buNone/>
            </a:pPr>
            <a:r>
              <a:rPr lang="en-US" dirty="0"/>
              <a:t>The Committee is comprised of a multidisciplinary team including representatives from rural and urban midwifery, family medicine, nursing, forensic pathology, psychology and psychiatry, anesthesiology, maternal-fetal medicine, and obstetrics and gynecology; doula services and patient advocacy; social work; health systems; state and local public health and epidemiology; addiction treatment; home visiting; and violence prevention. </a:t>
            </a:r>
            <a:r>
              <a:rPr lang="en-US" dirty="0">
                <a:solidFill>
                  <a:srgbClr val="FF0000"/>
                </a:solidFill>
              </a:rPr>
              <a:t>&lt;or edit&gt;</a:t>
            </a:r>
            <a:endParaRPr lang="en-US" dirty="0"/>
          </a:p>
          <a:p>
            <a:pPr lvl="1"/>
            <a:endParaRPr lang="en-US" dirty="0"/>
          </a:p>
          <a:p>
            <a:pPr marL="0" indent="0">
              <a:buNone/>
            </a:pPr>
            <a:r>
              <a:rPr lang="en-US" dirty="0"/>
              <a:t>Appointment</a:t>
            </a:r>
          </a:p>
          <a:p>
            <a:pPr marL="457200" lvl="1" indent="0">
              <a:lnSpc>
                <a:spcPct val="120000"/>
              </a:lnSpc>
              <a:buNone/>
            </a:pPr>
            <a:r>
              <a:rPr lang="en-US" dirty="0"/>
              <a:t>Committee members are selected via competitive application and appointed by the Department </a:t>
            </a:r>
            <a:r>
              <a:rPr lang="en-US" dirty="0">
                <a:solidFill>
                  <a:srgbClr val="FF0000"/>
                </a:solidFill>
              </a:rPr>
              <a:t>&lt;or edit&gt;</a:t>
            </a:r>
          </a:p>
          <a:p>
            <a:pPr lvl="1"/>
            <a:endParaRPr lang="en-US" dirty="0"/>
          </a:p>
          <a:p>
            <a:pPr marL="0" indent="0">
              <a:lnSpc>
                <a:spcPct val="120000"/>
              </a:lnSpc>
              <a:buNone/>
            </a:pPr>
            <a:r>
              <a:rPr lang="en-US" dirty="0"/>
              <a:t>Term limits</a:t>
            </a:r>
          </a:p>
          <a:p>
            <a:pPr marL="457200" lvl="1" indent="0">
              <a:lnSpc>
                <a:spcPct val="120000"/>
              </a:lnSpc>
              <a:buNone/>
            </a:pPr>
            <a:r>
              <a:rPr lang="en-US" dirty="0"/>
              <a:t>MMRC members serve three-year terms and may serve up to three terms </a:t>
            </a:r>
            <a:r>
              <a:rPr lang="en-US" dirty="0">
                <a:solidFill>
                  <a:srgbClr val="FF0000"/>
                </a:solidFill>
              </a:rPr>
              <a:t>&lt;or edit&gt;</a:t>
            </a:r>
          </a:p>
          <a:p>
            <a:pPr lvl="1"/>
            <a:endParaRPr lang="en-US" dirty="0"/>
          </a:p>
        </p:txBody>
      </p:sp>
      <p:sp>
        <p:nvSpPr>
          <p:cNvPr id="5" name="Rectangle 4">
            <a:extLst>
              <a:ext uri="{FF2B5EF4-FFF2-40B4-BE49-F238E27FC236}">
                <a16:creationId xmlns:a16="http://schemas.microsoft.com/office/drawing/2014/main" id="{9FC11282-1D87-4301-9BED-AF22F6F06B69}"/>
              </a:ext>
            </a:extLst>
          </p:cNvPr>
          <p:cNvSpPr/>
          <p:nvPr/>
        </p:nvSpPr>
        <p:spPr>
          <a:xfrm>
            <a:off x="3372073" y="6492875"/>
            <a:ext cx="8486098" cy="276999"/>
          </a:xfrm>
          <a:prstGeom prst="rect">
            <a:avLst/>
          </a:prstGeom>
        </p:spPr>
        <p:txBody>
          <a:bodyPr wrap="square">
            <a:spAutoFit/>
          </a:bodyPr>
          <a:lstStyle/>
          <a:p>
            <a:pPr algn="r"/>
            <a:r>
              <a:rPr lang="en-US" sz="1200" dirty="0"/>
              <a:t>Sourced from: MMRIA Facilitation Guide, </a:t>
            </a:r>
            <a:r>
              <a:rPr lang="en-US" sz="1200" dirty="0">
                <a:hlinkClick r:id="rId3"/>
              </a:rPr>
              <a:t>https://reviewtoaction.org/content/committee-facilitation-guide</a:t>
            </a:r>
            <a:r>
              <a:rPr lang="en-US" sz="1200" dirty="0"/>
              <a:t> </a:t>
            </a:r>
          </a:p>
        </p:txBody>
      </p:sp>
    </p:spTree>
    <p:extLst>
      <p:ext uri="{BB962C8B-B14F-4D97-AF65-F5344CB8AC3E}">
        <p14:creationId xmlns:p14="http://schemas.microsoft.com/office/powerpoint/2010/main" val="4026583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997857" y="1887517"/>
            <a:ext cx="10515600" cy="5391398"/>
          </a:xfrm>
        </p:spPr>
        <p:txBody>
          <a:bodyPr>
            <a:normAutofit/>
          </a:bodyPr>
          <a:lstStyle/>
          <a:p>
            <a:pPr marL="0" indent="0" algn="ctr">
              <a:buNone/>
            </a:pPr>
            <a:r>
              <a:rPr lang="en-US" sz="16600" b="1" dirty="0">
                <a:solidFill>
                  <a:srgbClr val="000000"/>
                </a:solidFill>
              </a:rPr>
              <a:t>700</a:t>
            </a:r>
          </a:p>
          <a:p>
            <a:pPr marL="0" indent="0" algn="ctr">
              <a:buNone/>
            </a:pPr>
            <a:r>
              <a:rPr lang="en-US" sz="3200" b="1" dirty="0">
                <a:solidFill>
                  <a:srgbClr val="000000"/>
                </a:solidFill>
              </a:rPr>
              <a:t>Each year in the U.S., about 700 women die as a result of pregnancy complications </a:t>
            </a:r>
          </a:p>
          <a:p>
            <a:pPr marL="0" indent="0" algn="ctr">
              <a:buNone/>
            </a:pPr>
            <a:endParaRPr lang="en-US" sz="3200" b="1" dirty="0">
              <a:solidFill>
                <a:srgbClr val="000000"/>
              </a:solidFill>
            </a:endParaRPr>
          </a:p>
          <a:p>
            <a:pPr marL="0" indent="0" algn="ctr">
              <a:buNone/>
            </a:pPr>
            <a:endParaRPr lang="en-US" sz="3200" b="1" dirty="0">
              <a:solidFill>
                <a:srgbClr val="000000"/>
              </a:solidFill>
            </a:endParaRPr>
          </a:p>
          <a:p>
            <a:pPr marL="0" indent="0" algn="ctr">
              <a:buNone/>
            </a:pPr>
            <a:endParaRPr lang="en-US" sz="3200" b="1" dirty="0">
              <a:solidFill>
                <a:srgbClr val="000000"/>
              </a:solidFill>
            </a:endParaRPr>
          </a:p>
        </p:txBody>
      </p:sp>
      <p:sp>
        <p:nvSpPr>
          <p:cNvPr id="6" name="Title 1">
            <a:extLst>
              <a:ext uri="{FF2B5EF4-FFF2-40B4-BE49-F238E27FC236}">
                <a16:creationId xmlns:a16="http://schemas.microsoft.com/office/drawing/2014/main" id="{F06F5CB7-9D64-453F-BE72-71A4C0727238}"/>
              </a:ext>
            </a:extLst>
          </p:cNvPr>
          <p:cNvSpPr txBox="1">
            <a:spLocks/>
          </p:cNvSpPr>
          <p:nvPr/>
        </p:nvSpPr>
        <p:spPr>
          <a:xfrm>
            <a:off x="538249" y="30817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rgbClr val="005DAA"/>
                </a:solidFill>
                <a:latin typeface="Calibri" pitchFamily="34" charset="0"/>
              </a:rPr>
              <a:t>Every Maternal Death is a Tragedy </a:t>
            </a:r>
            <a:endParaRPr lang="en-US" sz="4000" dirty="0">
              <a:latin typeface="+mn-lt"/>
            </a:endParaRPr>
          </a:p>
        </p:txBody>
      </p:sp>
      <p:sp>
        <p:nvSpPr>
          <p:cNvPr id="2" name="Rectangle 1">
            <a:extLst>
              <a:ext uri="{FF2B5EF4-FFF2-40B4-BE49-F238E27FC236}">
                <a16:creationId xmlns:a16="http://schemas.microsoft.com/office/drawing/2014/main" id="{524FDB1B-E2D5-4917-BB65-52F07BCEC481}"/>
              </a:ext>
            </a:extLst>
          </p:cNvPr>
          <p:cNvSpPr/>
          <p:nvPr/>
        </p:nvSpPr>
        <p:spPr>
          <a:xfrm>
            <a:off x="3836761" y="6411327"/>
            <a:ext cx="11175999" cy="276999"/>
          </a:xfrm>
          <a:prstGeom prst="rect">
            <a:avLst/>
          </a:prstGeom>
        </p:spPr>
        <p:txBody>
          <a:bodyPr wrap="square">
            <a:spAutoFit/>
          </a:bodyPr>
          <a:lstStyle/>
          <a:p>
            <a:r>
              <a:rPr lang="en-US" sz="1200" dirty="0"/>
              <a:t>Sourced from: </a:t>
            </a:r>
            <a:r>
              <a:rPr lang="en-US" sz="1200" dirty="0">
                <a:hlinkClick r:id="rId3"/>
              </a:rPr>
              <a:t>https://www.cdc.gov/reproductivehealth/maternal-mortality/pregnancy-mortality-surveillance-system.htm</a:t>
            </a:r>
            <a:endParaRPr lang="en-US" sz="1200" dirty="0"/>
          </a:p>
        </p:txBody>
      </p:sp>
    </p:spTree>
    <p:extLst>
      <p:ext uri="{BB962C8B-B14F-4D97-AF65-F5344CB8AC3E}">
        <p14:creationId xmlns:p14="http://schemas.microsoft.com/office/powerpoint/2010/main" val="3521161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E9BBE-6756-4203-A4B5-0F149CC93FC5}"/>
              </a:ext>
            </a:extLst>
          </p:cNvPr>
          <p:cNvSpPr>
            <a:spLocks noGrp="1"/>
          </p:cNvSpPr>
          <p:nvPr>
            <p:ph type="title"/>
          </p:nvPr>
        </p:nvSpPr>
        <p:spPr>
          <a:xfrm>
            <a:off x="838200" y="98503"/>
            <a:ext cx="10515600" cy="1325563"/>
          </a:xfrm>
        </p:spPr>
        <p:txBody>
          <a:bodyPr>
            <a:normAutofit/>
          </a:bodyPr>
          <a:lstStyle/>
          <a:p>
            <a:r>
              <a:rPr lang="en-US" sz="3600" b="1" dirty="0">
                <a:solidFill>
                  <a:srgbClr val="005DAA"/>
                </a:solidFill>
                <a:latin typeface="Calibri" pitchFamily="34" charset="0"/>
              </a:rPr>
              <a:t>&lt;</a:t>
            </a:r>
            <a:r>
              <a:rPr lang="en-US" sz="3600" b="1" dirty="0">
                <a:solidFill>
                  <a:srgbClr val="FF0000"/>
                </a:solidFill>
                <a:latin typeface="Calibri" pitchFamily="34" charset="0"/>
              </a:rPr>
              <a:t>state</a:t>
            </a:r>
            <a:r>
              <a:rPr lang="en-US" sz="3600" b="1" dirty="0">
                <a:solidFill>
                  <a:srgbClr val="005DAA"/>
                </a:solidFill>
                <a:latin typeface="Calibri" pitchFamily="34" charset="0"/>
              </a:rPr>
              <a:t>&gt; Committee Roles</a:t>
            </a:r>
          </a:p>
        </p:txBody>
      </p:sp>
      <p:sp>
        <p:nvSpPr>
          <p:cNvPr id="3" name="Content Placeholder 2">
            <a:extLst>
              <a:ext uri="{FF2B5EF4-FFF2-40B4-BE49-F238E27FC236}">
                <a16:creationId xmlns:a16="http://schemas.microsoft.com/office/drawing/2014/main" id="{6FF44E2E-8F87-4C5F-B6FD-69CBD9104A94}"/>
              </a:ext>
            </a:extLst>
          </p:cNvPr>
          <p:cNvSpPr>
            <a:spLocks noGrp="1"/>
          </p:cNvSpPr>
          <p:nvPr>
            <p:ph idx="1"/>
          </p:nvPr>
        </p:nvSpPr>
        <p:spPr>
          <a:xfrm>
            <a:off x="707819" y="1190171"/>
            <a:ext cx="10918371" cy="5300138"/>
          </a:xfrm>
        </p:spPr>
        <p:txBody>
          <a:bodyPr>
            <a:normAutofit fontScale="55000" lnSpcReduction="20000"/>
          </a:bodyPr>
          <a:lstStyle/>
          <a:p>
            <a:pPr marL="0" indent="0">
              <a:buNone/>
            </a:pPr>
            <a:r>
              <a:rPr lang="en-US" sz="3200" dirty="0"/>
              <a:t>Chair</a:t>
            </a:r>
            <a:r>
              <a:rPr lang="en-US" dirty="0">
                <a:solidFill>
                  <a:srgbClr val="FF0000"/>
                </a:solidFill>
              </a:rPr>
              <a:t>&lt;or edit&gt;</a:t>
            </a:r>
            <a:endParaRPr lang="en-US" dirty="0"/>
          </a:p>
          <a:p>
            <a:pPr lvl="1"/>
            <a:r>
              <a:rPr lang="en-US" sz="2500" dirty="0"/>
              <a:t>Participates in process to prioritize cases for review</a:t>
            </a:r>
          </a:p>
          <a:p>
            <a:pPr lvl="1"/>
            <a:r>
              <a:rPr lang="en-US" sz="2500" dirty="0"/>
              <a:t>Facilitates discussion, engaging </a:t>
            </a:r>
            <a:r>
              <a:rPr lang="en-US" sz="2500" i="1" dirty="0"/>
              <a:t>all</a:t>
            </a:r>
            <a:r>
              <a:rPr lang="en-US" sz="2500" dirty="0"/>
              <a:t> members in committee decisions</a:t>
            </a:r>
          </a:p>
          <a:p>
            <a:pPr lvl="1"/>
            <a:r>
              <a:rPr lang="en-US" sz="2500" dirty="0"/>
              <a:t>Engages support staff to ensure complete committee decisions</a:t>
            </a:r>
          </a:p>
          <a:p>
            <a:pPr lvl="1"/>
            <a:r>
              <a:rPr lang="en-US" sz="2500" dirty="0"/>
              <a:t>Reviews case narratives for completion prior to committee meeting</a:t>
            </a:r>
          </a:p>
          <a:p>
            <a:pPr lvl="1"/>
            <a:endParaRPr lang="en-US" dirty="0"/>
          </a:p>
          <a:p>
            <a:pPr marL="0" indent="0">
              <a:buNone/>
            </a:pPr>
            <a:r>
              <a:rPr lang="en-US" sz="3200" dirty="0"/>
              <a:t>Coordinator</a:t>
            </a:r>
            <a:r>
              <a:rPr lang="en-US" dirty="0"/>
              <a:t> &lt;</a:t>
            </a:r>
            <a:r>
              <a:rPr lang="en-US" dirty="0">
                <a:solidFill>
                  <a:srgbClr val="FF0000"/>
                </a:solidFill>
              </a:rPr>
              <a:t>or edit</a:t>
            </a:r>
            <a:r>
              <a:rPr lang="en-US" dirty="0"/>
              <a:t>&gt;</a:t>
            </a:r>
          </a:p>
          <a:p>
            <a:pPr lvl="1"/>
            <a:r>
              <a:rPr lang="en-US" sz="2500" dirty="0"/>
              <a:t>Participates in process to prioritize cases for review</a:t>
            </a:r>
          </a:p>
          <a:p>
            <a:pPr lvl="1">
              <a:lnSpc>
                <a:spcPct val="120000"/>
              </a:lnSpc>
            </a:pPr>
            <a:r>
              <a:rPr lang="en-US" sz="2500" dirty="0"/>
              <a:t>Ensures key committee documents are updated, meetings are scheduled, members invited, agendas drafted, members receive narratives in advance of meeting, multiple notetakers are assigned to record decisions made during meetings, and combines notes into one version that is entered into MMRIA.  May coordinate activities to implement findings from review deliberations.</a:t>
            </a:r>
            <a:br>
              <a:rPr lang="en-US" dirty="0"/>
            </a:br>
            <a:endParaRPr lang="en-US" dirty="0"/>
          </a:p>
          <a:p>
            <a:pPr marL="0" indent="0">
              <a:buNone/>
            </a:pPr>
            <a:r>
              <a:rPr lang="en-US" sz="3200" dirty="0"/>
              <a:t>Abstractor(s) </a:t>
            </a:r>
          </a:p>
          <a:p>
            <a:pPr lvl="1"/>
            <a:r>
              <a:rPr lang="en-US" sz="2500" dirty="0"/>
              <a:t>Participates in process to prioritize cases for review </a:t>
            </a:r>
          </a:p>
          <a:p>
            <a:pPr lvl="1"/>
            <a:r>
              <a:rPr lang="en-US" sz="2500" dirty="0"/>
              <a:t>Abstracts cases and maintains regular communication with coordinator to review the status of a case abstraction</a:t>
            </a:r>
            <a:br>
              <a:rPr lang="en-US" dirty="0"/>
            </a:br>
            <a:endParaRPr lang="en-US" dirty="0"/>
          </a:p>
          <a:p>
            <a:pPr marL="0" indent="0">
              <a:buNone/>
            </a:pPr>
            <a:r>
              <a:rPr lang="en-US" sz="3200" dirty="0"/>
              <a:t>Epidemiologist(s)</a:t>
            </a:r>
          </a:p>
          <a:p>
            <a:pPr lvl="1"/>
            <a:r>
              <a:rPr lang="en-US" sz="2500" dirty="0"/>
              <a:t>May assist in case identification process</a:t>
            </a:r>
          </a:p>
          <a:p>
            <a:pPr lvl="1"/>
            <a:r>
              <a:rPr lang="en-US" sz="2500" dirty="0"/>
              <a:t>Provides data analysis support for developing products from the reviews</a:t>
            </a:r>
          </a:p>
          <a:p>
            <a:pPr lvl="1"/>
            <a:r>
              <a:rPr lang="en-US" sz="2500" dirty="0"/>
              <a:t>Provides data quality checks of MMRIA data and during the deliberation process.</a:t>
            </a:r>
          </a:p>
          <a:p>
            <a:pPr lvl="1"/>
            <a:r>
              <a:rPr lang="en-US" sz="2500" dirty="0"/>
              <a:t>May assist in abstracting vital records and entering final committee decisions in MMRIA</a:t>
            </a:r>
          </a:p>
          <a:p>
            <a:pPr lvl="2"/>
            <a:endParaRPr lang="en-US" dirty="0"/>
          </a:p>
          <a:p>
            <a:pPr lvl="2"/>
            <a:endParaRPr lang="en-US" dirty="0"/>
          </a:p>
          <a:p>
            <a:pPr lvl="2"/>
            <a:endParaRPr lang="en-US" dirty="0"/>
          </a:p>
          <a:p>
            <a:pPr lvl="1"/>
            <a:endParaRPr lang="en-US" dirty="0"/>
          </a:p>
          <a:p>
            <a:pPr lvl="1"/>
            <a:endParaRPr lang="en-US" dirty="0"/>
          </a:p>
        </p:txBody>
      </p:sp>
      <p:sp>
        <p:nvSpPr>
          <p:cNvPr id="5" name="Rectangle 4">
            <a:extLst>
              <a:ext uri="{FF2B5EF4-FFF2-40B4-BE49-F238E27FC236}">
                <a16:creationId xmlns:a16="http://schemas.microsoft.com/office/drawing/2014/main" id="{E10D0734-FB31-4CBC-91B3-F08CA6807E29}"/>
              </a:ext>
            </a:extLst>
          </p:cNvPr>
          <p:cNvSpPr/>
          <p:nvPr/>
        </p:nvSpPr>
        <p:spPr>
          <a:xfrm>
            <a:off x="3260106" y="6482498"/>
            <a:ext cx="8486098" cy="276999"/>
          </a:xfrm>
          <a:prstGeom prst="rect">
            <a:avLst/>
          </a:prstGeom>
        </p:spPr>
        <p:txBody>
          <a:bodyPr wrap="square">
            <a:spAutoFit/>
          </a:bodyPr>
          <a:lstStyle/>
          <a:p>
            <a:pPr algn="r"/>
            <a:r>
              <a:rPr lang="en-US" sz="1200" dirty="0"/>
              <a:t>Sourced from: MMRIA Facilitation Guide, </a:t>
            </a:r>
            <a:r>
              <a:rPr lang="en-US" sz="1200" dirty="0">
                <a:hlinkClick r:id="rId3"/>
              </a:rPr>
              <a:t>https://reviewtoaction.org/content/committee-facilitation-guide</a:t>
            </a:r>
            <a:r>
              <a:rPr lang="en-US" sz="1200" dirty="0"/>
              <a:t> </a:t>
            </a:r>
          </a:p>
        </p:txBody>
      </p:sp>
    </p:spTree>
    <p:extLst>
      <p:ext uri="{BB962C8B-B14F-4D97-AF65-F5344CB8AC3E}">
        <p14:creationId xmlns:p14="http://schemas.microsoft.com/office/powerpoint/2010/main" val="27740112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E9BBE-6756-4203-A4B5-0F149CC93FC5}"/>
              </a:ext>
            </a:extLst>
          </p:cNvPr>
          <p:cNvSpPr>
            <a:spLocks noGrp="1"/>
          </p:cNvSpPr>
          <p:nvPr>
            <p:ph type="title"/>
          </p:nvPr>
        </p:nvSpPr>
        <p:spPr>
          <a:xfrm>
            <a:off x="838200" y="98503"/>
            <a:ext cx="10515600" cy="1325563"/>
          </a:xfrm>
        </p:spPr>
        <p:txBody>
          <a:bodyPr>
            <a:normAutofit/>
          </a:bodyPr>
          <a:lstStyle/>
          <a:p>
            <a:r>
              <a:rPr lang="en-US" sz="3600" b="1" dirty="0">
                <a:solidFill>
                  <a:srgbClr val="005DAA"/>
                </a:solidFill>
                <a:latin typeface="Calibri" pitchFamily="34" charset="0"/>
              </a:rPr>
              <a:t>&lt;</a:t>
            </a:r>
            <a:r>
              <a:rPr lang="en-US" sz="3600" b="1" dirty="0">
                <a:solidFill>
                  <a:srgbClr val="FF0000"/>
                </a:solidFill>
                <a:latin typeface="Calibri" pitchFamily="34" charset="0"/>
              </a:rPr>
              <a:t>state</a:t>
            </a:r>
            <a:r>
              <a:rPr lang="en-US" sz="3600" b="1" dirty="0">
                <a:solidFill>
                  <a:srgbClr val="005DAA"/>
                </a:solidFill>
                <a:latin typeface="Calibri" pitchFamily="34" charset="0"/>
              </a:rPr>
              <a:t>&gt; Committee Facilitation Roles</a:t>
            </a:r>
          </a:p>
        </p:txBody>
      </p:sp>
      <p:sp>
        <p:nvSpPr>
          <p:cNvPr id="5" name="Content Placeholder 4">
            <a:extLst>
              <a:ext uri="{FF2B5EF4-FFF2-40B4-BE49-F238E27FC236}">
                <a16:creationId xmlns:a16="http://schemas.microsoft.com/office/drawing/2014/main" id="{3835E3B1-95B6-455E-A45E-08791F8B2B78}"/>
              </a:ext>
            </a:extLst>
          </p:cNvPr>
          <p:cNvSpPr>
            <a:spLocks noGrp="1"/>
          </p:cNvSpPr>
          <p:nvPr>
            <p:ph idx="1"/>
          </p:nvPr>
        </p:nvSpPr>
        <p:spPr>
          <a:xfrm>
            <a:off x="838200" y="1580696"/>
            <a:ext cx="10515600" cy="4351338"/>
          </a:xfrm>
        </p:spPr>
        <p:txBody>
          <a:bodyPr>
            <a:normAutofit lnSpcReduction="10000"/>
          </a:bodyPr>
          <a:lstStyle/>
          <a:p>
            <a:pPr marL="0" lvl="0" indent="0">
              <a:lnSpc>
                <a:spcPct val="100000"/>
              </a:lnSpc>
              <a:spcBef>
                <a:spcPts val="0"/>
              </a:spcBef>
              <a:buNone/>
              <a:defRPr/>
            </a:pPr>
            <a:r>
              <a:rPr lang="en-US" sz="3500" dirty="0"/>
              <a:t>The ability of committee members to interact and relate with each other is a key factor in determining how successful they will be in accomplishing their goals and reaching their vision.</a:t>
            </a:r>
          </a:p>
          <a:p>
            <a:pPr marL="0" lvl="0" indent="0">
              <a:lnSpc>
                <a:spcPct val="100000"/>
              </a:lnSpc>
              <a:spcBef>
                <a:spcPts val="0"/>
              </a:spcBef>
              <a:buNone/>
              <a:defRPr/>
            </a:pPr>
            <a:endParaRPr lang="en-US" sz="3500" dirty="0"/>
          </a:p>
          <a:p>
            <a:pPr marL="0" lvl="0" indent="0">
              <a:lnSpc>
                <a:spcPct val="100000"/>
              </a:lnSpc>
              <a:spcBef>
                <a:spcPts val="0"/>
              </a:spcBef>
              <a:buNone/>
              <a:defRPr/>
            </a:pPr>
            <a:r>
              <a:rPr lang="en-US" sz="3500" dirty="0"/>
              <a:t>A cohesive environment should not prevent diversity of thought or opinion but rather help the committee avoid losing sight of its scope, mission, scope, and vision.  </a:t>
            </a:r>
          </a:p>
        </p:txBody>
      </p:sp>
      <p:sp>
        <p:nvSpPr>
          <p:cNvPr id="6" name="Rectangle 5">
            <a:extLst>
              <a:ext uri="{FF2B5EF4-FFF2-40B4-BE49-F238E27FC236}">
                <a16:creationId xmlns:a16="http://schemas.microsoft.com/office/drawing/2014/main" id="{43C8C042-DEC6-44C0-8A1D-DF31F2DD021B}"/>
              </a:ext>
            </a:extLst>
          </p:cNvPr>
          <p:cNvSpPr/>
          <p:nvPr/>
        </p:nvSpPr>
        <p:spPr>
          <a:xfrm>
            <a:off x="3379330" y="6482498"/>
            <a:ext cx="8486098" cy="276999"/>
          </a:xfrm>
          <a:prstGeom prst="rect">
            <a:avLst/>
          </a:prstGeom>
        </p:spPr>
        <p:txBody>
          <a:bodyPr wrap="square">
            <a:spAutoFit/>
          </a:bodyPr>
          <a:lstStyle/>
          <a:p>
            <a:pPr algn="r"/>
            <a:r>
              <a:rPr lang="en-US" sz="1200" dirty="0"/>
              <a:t>Sourced from: MMRIA Facilitation Guide, </a:t>
            </a:r>
            <a:r>
              <a:rPr lang="en-US" sz="1200" dirty="0">
                <a:hlinkClick r:id="rId3"/>
              </a:rPr>
              <a:t>https://reviewtoaction.org/content/committee-facilitation-guide</a:t>
            </a:r>
            <a:r>
              <a:rPr lang="en-US" sz="1200" dirty="0"/>
              <a:t> </a:t>
            </a:r>
          </a:p>
        </p:txBody>
      </p:sp>
    </p:spTree>
    <p:extLst>
      <p:ext uri="{BB962C8B-B14F-4D97-AF65-F5344CB8AC3E}">
        <p14:creationId xmlns:p14="http://schemas.microsoft.com/office/powerpoint/2010/main" val="31961866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ABF6F-40E6-47A8-B3C7-FA96EB823AA5}"/>
              </a:ext>
            </a:extLst>
          </p:cNvPr>
          <p:cNvSpPr>
            <a:spLocks noGrp="1"/>
          </p:cNvSpPr>
          <p:nvPr>
            <p:ph type="title"/>
          </p:nvPr>
        </p:nvSpPr>
        <p:spPr>
          <a:xfrm>
            <a:off x="838200" y="365124"/>
            <a:ext cx="10515600" cy="1325563"/>
          </a:xfrm>
        </p:spPr>
        <p:txBody>
          <a:bodyPr>
            <a:normAutofit/>
          </a:bodyPr>
          <a:lstStyle/>
          <a:p>
            <a:r>
              <a:rPr lang="en-US" sz="3600" b="1" dirty="0">
                <a:solidFill>
                  <a:srgbClr val="005DAA"/>
                </a:solidFill>
                <a:latin typeface="Calibri" pitchFamily="34" charset="0"/>
              </a:rPr>
              <a:t>Self-care </a:t>
            </a:r>
            <a:r>
              <a:rPr lang="en-US" sz="3600" b="1" dirty="0">
                <a:solidFill>
                  <a:srgbClr val="FF0000"/>
                </a:solidFill>
                <a:latin typeface="Calibri" pitchFamily="34" charset="0"/>
              </a:rPr>
              <a:t>&lt;or edit&gt; </a:t>
            </a:r>
          </a:p>
        </p:txBody>
      </p:sp>
      <p:sp>
        <p:nvSpPr>
          <p:cNvPr id="10" name="Content Placeholder 9">
            <a:extLst>
              <a:ext uri="{FF2B5EF4-FFF2-40B4-BE49-F238E27FC236}">
                <a16:creationId xmlns:a16="http://schemas.microsoft.com/office/drawing/2014/main" id="{30DDE60B-52E8-4865-A2D3-F3F22D7F0942}"/>
              </a:ext>
            </a:extLst>
          </p:cNvPr>
          <p:cNvSpPr>
            <a:spLocks noGrp="1"/>
          </p:cNvSpPr>
          <p:nvPr>
            <p:ph idx="1"/>
          </p:nvPr>
        </p:nvSpPr>
        <p:spPr>
          <a:xfrm>
            <a:off x="707549" y="1528016"/>
            <a:ext cx="11034010" cy="1957743"/>
          </a:xfrm>
        </p:spPr>
        <p:txBody>
          <a:bodyPr>
            <a:normAutofit/>
          </a:bodyPr>
          <a:lstStyle/>
          <a:p>
            <a:pPr marL="0" indent="0">
              <a:buNone/>
            </a:pPr>
            <a:r>
              <a:rPr lang="en-US" i="1" dirty="0"/>
              <a:t>“The expectation that we can be immersed in trauma and not be affected is like walking through water and not getting wet.” </a:t>
            </a:r>
            <a:r>
              <a:rPr lang="en-US" i="1" dirty="0" err="1"/>
              <a:t>Ifetayo</a:t>
            </a:r>
            <a:r>
              <a:rPr lang="en-US" i="1" dirty="0"/>
              <a:t> White</a:t>
            </a:r>
          </a:p>
          <a:p>
            <a:endParaRPr lang="en-US" i="1" dirty="0"/>
          </a:p>
        </p:txBody>
      </p:sp>
      <p:pic>
        <p:nvPicPr>
          <p:cNvPr id="4" name="Picture 3">
            <a:extLst>
              <a:ext uri="{FF2B5EF4-FFF2-40B4-BE49-F238E27FC236}">
                <a16:creationId xmlns:a16="http://schemas.microsoft.com/office/drawing/2014/main" id="{558A9D15-2FEB-4A0C-9F3A-7A3BCA1F537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425029" y="2669558"/>
            <a:ext cx="5599050" cy="3890711"/>
          </a:xfrm>
          <a:prstGeom prst="rect">
            <a:avLst/>
          </a:prstGeom>
        </p:spPr>
      </p:pic>
      <p:sp>
        <p:nvSpPr>
          <p:cNvPr id="8" name="TextBox 7">
            <a:extLst>
              <a:ext uri="{FF2B5EF4-FFF2-40B4-BE49-F238E27FC236}">
                <a16:creationId xmlns:a16="http://schemas.microsoft.com/office/drawing/2014/main" id="{768C5CC5-81B1-4A57-BEC0-105060A2777B}"/>
              </a:ext>
            </a:extLst>
          </p:cNvPr>
          <p:cNvSpPr txBox="1"/>
          <p:nvPr/>
        </p:nvSpPr>
        <p:spPr>
          <a:xfrm>
            <a:off x="7798811" y="6581001"/>
            <a:ext cx="4197246" cy="276999"/>
          </a:xfrm>
          <a:prstGeom prst="rect">
            <a:avLst/>
          </a:prstGeom>
          <a:noFill/>
        </p:spPr>
        <p:txBody>
          <a:bodyPr wrap="square" rtlCol="0">
            <a:spAutoFit/>
          </a:bodyPr>
          <a:lstStyle/>
          <a:p>
            <a:r>
              <a:rPr lang="en-US" sz="1200" dirty="0"/>
              <a:t>Sourced from MMRIA User Meeting IV, Atlanta, December 2019</a:t>
            </a:r>
          </a:p>
        </p:txBody>
      </p:sp>
    </p:spTree>
    <p:extLst>
      <p:ext uri="{BB962C8B-B14F-4D97-AF65-F5344CB8AC3E}">
        <p14:creationId xmlns:p14="http://schemas.microsoft.com/office/powerpoint/2010/main" val="35440749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FEC7E-6485-4294-BC61-620228232489}"/>
              </a:ext>
            </a:extLst>
          </p:cNvPr>
          <p:cNvSpPr>
            <a:spLocks noGrp="1"/>
          </p:cNvSpPr>
          <p:nvPr>
            <p:ph type="title"/>
          </p:nvPr>
        </p:nvSpPr>
        <p:spPr/>
        <p:txBody>
          <a:bodyPr>
            <a:normAutofit/>
          </a:bodyPr>
          <a:lstStyle/>
          <a:p>
            <a:r>
              <a:rPr lang="en-US" b="1" dirty="0">
                <a:solidFill>
                  <a:srgbClr val="005DAA"/>
                </a:solidFill>
                <a:latin typeface="Calibri" pitchFamily="34" charset="0"/>
              </a:rPr>
              <a:t>Caring Begins With You</a:t>
            </a:r>
          </a:p>
        </p:txBody>
      </p:sp>
      <p:sp>
        <p:nvSpPr>
          <p:cNvPr id="3" name="Content Placeholder 2">
            <a:extLst>
              <a:ext uri="{FF2B5EF4-FFF2-40B4-BE49-F238E27FC236}">
                <a16:creationId xmlns:a16="http://schemas.microsoft.com/office/drawing/2014/main" id="{2F8EE5A8-A890-4ECF-8326-6DB0DB8FA411}"/>
              </a:ext>
            </a:extLst>
          </p:cNvPr>
          <p:cNvSpPr>
            <a:spLocks noGrp="1"/>
          </p:cNvSpPr>
          <p:nvPr>
            <p:ph idx="1"/>
          </p:nvPr>
        </p:nvSpPr>
        <p:spPr>
          <a:xfrm>
            <a:off x="838200" y="1690688"/>
            <a:ext cx="10515600" cy="4703168"/>
          </a:xfrm>
        </p:spPr>
        <p:txBody>
          <a:bodyPr>
            <a:noAutofit/>
          </a:bodyPr>
          <a:lstStyle/>
          <a:p>
            <a:pPr marL="0" indent="0">
              <a:buNone/>
            </a:pPr>
            <a:r>
              <a:rPr lang="en-US" sz="3500" dirty="0"/>
              <a:t>We will take a moment of silence at the opening and closing of each review to center ourselves in the work that lies ahead. </a:t>
            </a:r>
          </a:p>
          <a:p>
            <a:pPr marL="0" indent="0">
              <a:buNone/>
            </a:pPr>
            <a:r>
              <a:rPr lang="en-US" sz="3500" dirty="0"/>
              <a:t>Reviewing maternal deaths can be physically, mentally, and emotionally exhausting.  </a:t>
            </a:r>
          </a:p>
          <a:p>
            <a:pPr marL="0" indent="0">
              <a:buNone/>
            </a:pPr>
            <a:r>
              <a:rPr lang="en-US" sz="3500" dirty="0"/>
              <a:t>Remember that the weight of this work does not rest on any one person’s shoulders. We are part of a greater network striving to save the lives of mothers and improve the lives of women.</a:t>
            </a:r>
          </a:p>
        </p:txBody>
      </p:sp>
      <p:sp>
        <p:nvSpPr>
          <p:cNvPr id="6" name="Rectangle 5">
            <a:extLst>
              <a:ext uri="{FF2B5EF4-FFF2-40B4-BE49-F238E27FC236}">
                <a16:creationId xmlns:a16="http://schemas.microsoft.com/office/drawing/2014/main" id="{8AA16478-3E44-4E1F-A9F1-D0B9C2425BFF}"/>
              </a:ext>
            </a:extLst>
          </p:cNvPr>
          <p:cNvSpPr/>
          <p:nvPr/>
        </p:nvSpPr>
        <p:spPr>
          <a:xfrm>
            <a:off x="3316090" y="6492875"/>
            <a:ext cx="8486098" cy="276999"/>
          </a:xfrm>
          <a:prstGeom prst="rect">
            <a:avLst/>
          </a:prstGeom>
        </p:spPr>
        <p:txBody>
          <a:bodyPr wrap="square">
            <a:spAutoFit/>
          </a:bodyPr>
          <a:lstStyle/>
          <a:p>
            <a:pPr algn="r"/>
            <a:r>
              <a:rPr lang="en-US" sz="1200" dirty="0"/>
              <a:t>Sourced from: MMRIA Facilitation Guide, </a:t>
            </a:r>
            <a:r>
              <a:rPr lang="en-US" sz="1200" dirty="0">
                <a:hlinkClick r:id="rId3"/>
              </a:rPr>
              <a:t>https://reviewtoaction.org/content/committee-facilitation-guide</a:t>
            </a:r>
            <a:r>
              <a:rPr lang="en-US" sz="1200" dirty="0"/>
              <a:t> </a:t>
            </a:r>
          </a:p>
        </p:txBody>
      </p:sp>
    </p:spTree>
    <p:extLst>
      <p:ext uri="{BB962C8B-B14F-4D97-AF65-F5344CB8AC3E}">
        <p14:creationId xmlns:p14="http://schemas.microsoft.com/office/powerpoint/2010/main" val="26438000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9B853-DEE6-446F-BEA4-01F8D960C429}"/>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BC575C2F-076F-4023-9C0B-136DD87AE36F}"/>
              </a:ext>
            </a:extLst>
          </p:cNvPr>
          <p:cNvSpPr>
            <a:spLocks noGrp="1"/>
          </p:cNvSpPr>
          <p:nvPr>
            <p:ph idx="1"/>
          </p:nvPr>
        </p:nvSpPr>
        <p:spPr/>
        <p:txBody>
          <a:bodyPr>
            <a:normAutofit/>
          </a:bodyPr>
          <a:lstStyle/>
          <a:p>
            <a:endParaRPr lang="en-US" dirty="0"/>
          </a:p>
          <a:p>
            <a:endParaRPr lang="en-US" dirty="0"/>
          </a:p>
          <a:p>
            <a:endParaRPr lang="en-US" dirty="0"/>
          </a:p>
          <a:p>
            <a:endParaRPr lang="en-US" dirty="0"/>
          </a:p>
          <a:p>
            <a:endParaRPr lang="en-US" dirty="0"/>
          </a:p>
          <a:p>
            <a:endParaRPr lang="en-US" dirty="0"/>
          </a:p>
          <a:p>
            <a:pPr marL="0" indent="0">
              <a:buNone/>
            </a:pPr>
            <a:r>
              <a:rPr lang="en-US" sz="3600" b="1" dirty="0">
                <a:solidFill>
                  <a:srgbClr val="005DAA"/>
                </a:solidFill>
                <a:latin typeface="Calibri" pitchFamily="34" charset="0"/>
                <a:ea typeface="+mj-ea"/>
                <a:cs typeface="+mj-cs"/>
              </a:rPr>
              <a:t>MMRC Timeline/Next Steps</a:t>
            </a:r>
          </a:p>
          <a:p>
            <a:pPr marL="0" indent="0">
              <a:buNone/>
            </a:pPr>
            <a:r>
              <a:rPr lang="en-US" sz="1600" i="1" dirty="0">
                <a:solidFill>
                  <a:srgbClr val="FF0000"/>
                </a:solidFill>
                <a:latin typeface="Calibri" pitchFamily="34" charset="0"/>
                <a:ea typeface="+mj-ea"/>
                <a:cs typeface="+mj-cs"/>
              </a:rPr>
              <a:t>(enter corresponding slides, as appropriate) </a:t>
            </a:r>
          </a:p>
        </p:txBody>
      </p:sp>
    </p:spTree>
    <p:extLst>
      <p:ext uri="{BB962C8B-B14F-4D97-AF65-F5344CB8AC3E}">
        <p14:creationId xmlns:p14="http://schemas.microsoft.com/office/powerpoint/2010/main" val="122907218"/>
      </p:ext>
    </p:extLst>
  </p:cSld>
  <p:clrMapOvr>
    <a:overrideClrMapping bg1="lt1" tx1="dk1" bg2="lt2" tx2="dk2" accent1="accent1" accent2="accent2" accent3="accent3" accent4="accent4" accent5="accent5" accent6="accent6" hlink="hlink" folHlink="folHlink"/>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DBDF8B-E312-4E8D-9688-9549CE5EA51F}"/>
              </a:ext>
            </a:extLst>
          </p:cNvPr>
          <p:cNvSpPr>
            <a:spLocks noGrp="1"/>
          </p:cNvSpPr>
          <p:nvPr>
            <p:ph idx="1"/>
          </p:nvPr>
        </p:nvSpPr>
        <p:spPr>
          <a:xfrm>
            <a:off x="328613" y="1085850"/>
            <a:ext cx="11025187" cy="5091113"/>
          </a:xfrm>
        </p:spPr>
        <p:txBody>
          <a:bodyPr>
            <a:normAutofit/>
          </a:bodyPr>
          <a:lstStyle/>
          <a:p>
            <a:pPr marL="0" indent="0">
              <a:buNone/>
            </a:pPr>
            <a:endParaRPr lang="en-US" sz="3600" b="1" dirty="0">
              <a:solidFill>
                <a:srgbClr val="005DAA"/>
              </a:solidFill>
              <a:latin typeface="Calibri" pitchFamily="34" charset="0"/>
              <a:ea typeface="+mj-ea"/>
              <a:cs typeface="+mj-cs"/>
            </a:endParaRPr>
          </a:p>
          <a:p>
            <a:pPr marL="0" indent="0">
              <a:buNone/>
            </a:pPr>
            <a:endParaRPr lang="en-US" sz="3600" b="1" dirty="0">
              <a:solidFill>
                <a:srgbClr val="005DAA"/>
              </a:solidFill>
              <a:latin typeface="Calibri" pitchFamily="34" charset="0"/>
              <a:ea typeface="+mj-ea"/>
              <a:cs typeface="+mj-cs"/>
            </a:endParaRPr>
          </a:p>
          <a:p>
            <a:pPr marL="0" indent="0">
              <a:buNone/>
            </a:pPr>
            <a:endParaRPr lang="en-US" sz="3600" b="1" dirty="0">
              <a:solidFill>
                <a:srgbClr val="005DAA"/>
              </a:solidFill>
              <a:latin typeface="Calibri" pitchFamily="34" charset="0"/>
              <a:ea typeface="+mj-ea"/>
              <a:cs typeface="+mj-cs"/>
            </a:endParaRPr>
          </a:p>
          <a:p>
            <a:pPr marL="0" indent="0" algn="ctr">
              <a:buNone/>
            </a:pPr>
            <a:r>
              <a:rPr lang="en-US" sz="3600" b="1" dirty="0">
                <a:solidFill>
                  <a:srgbClr val="005DAA"/>
                </a:solidFill>
                <a:latin typeface="Calibri" pitchFamily="34" charset="0"/>
                <a:ea typeface="+mj-ea"/>
                <a:cs typeface="+mj-cs"/>
              </a:rPr>
              <a:t>Questions?</a:t>
            </a:r>
          </a:p>
        </p:txBody>
      </p:sp>
    </p:spTree>
    <p:extLst>
      <p:ext uri="{BB962C8B-B14F-4D97-AF65-F5344CB8AC3E}">
        <p14:creationId xmlns:p14="http://schemas.microsoft.com/office/powerpoint/2010/main" val="2313225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B877D9D-808D-4802-97FB-A417067E1C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55561" y="1935623"/>
            <a:ext cx="7680878" cy="4318226"/>
          </a:xfrm>
          <a:prstGeom prst="rect">
            <a:avLst/>
          </a:prstGeom>
        </p:spPr>
      </p:pic>
      <p:sp>
        <p:nvSpPr>
          <p:cNvPr id="2" name="Title 1">
            <a:extLst>
              <a:ext uri="{FF2B5EF4-FFF2-40B4-BE49-F238E27FC236}">
                <a16:creationId xmlns:a16="http://schemas.microsoft.com/office/drawing/2014/main" id="{98CA2298-99F1-41C6-B3E1-5205FB74318A}"/>
              </a:ext>
            </a:extLst>
          </p:cNvPr>
          <p:cNvSpPr>
            <a:spLocks noGrp="1"/>
          </p:cNvSpPr>
          <p:nvPr>
            <p:ph type="title"/>
          </p:nvPr>
        </p:nvSpPr>
        <p:spPr>
          <a:xfrm>
            <a:off x="616945" y="365125"/>
            <a:ext cx="11093985" cy="1325563"/>
          </a:xfrm>
        </p:spPr>
        <p:txBody>
          <a:bodyPr>
            <a:noAutofit/>
          </a:bodyPr>
          <a:lstStyle/>
          <a:p>
            <a:r>
              <a:rPr lang="en-US" sz="3500" b="1" dirty="0">
                <a:solidFill>
                  <a:srgbClr val="005DAA"/>
                </a:solidFill>
                <a:latin typeface="Calibri" pitchFamily="34" charset="0"/>
                <a:ea typeface="+mn-ea"/>
                <a:cs typeface="+mn-cs"/>
              </a:rPr>
              <a:t>Native American/Alaska Native and Black Women are </a:t>
            </a:r>
            <a:r>
              <a:rPr lang="en-US" sz="3500" b="1" dirty="0">
                <a:solidFill>
                  <a:srgbClr val="7030A0"/>
                </a:solidFill>
                <a:latin typeface="Calibri" pitchFamily="34" charset="0"/>
                <a:ea typeface="+mn-ea"/>
                <a:cs typeface="+mn-cs"/>
              </a:rPr>
              <a:t>2 – 3 Times </a:t>
            </a:r>
            <a:r>
              <a:rPr lang="en-US" sz="3500" b="1" dirty="0">
                <a:solidFill>
                  <a:srgbClr val="005DAA"/>
                </a:solidFill>
                <a:latin typeface="Calibri" pitchFamily="34" charset="0"/>
                <a:ea typeface="+mn-ea"/>
                <a:cs typeface="+mn-cs"/>
              </a:rPr>
              <a:t>More Likely to Die of Pregnancy-Related Causes than White Women </a:t>
            </a:r>
          </a:p>
        </p:txBody>
      </p:sp>
      <p:sp>
        <p:nvSpPr>
          <p:cNvPr id="6" name="Rectangle 5">
            <a:extLst>
              <a:ext uri="{FF2B5EF4-FFF2-40B4-BE49-F238E27FC236}">
                <a16:creationId xmlns:a16="http://schemas.microsoft.com/office/drawing/2014/main" id="{66582F92-4B8C-4990-B616-F82067A9D61C}"/>
              </a:ext>
            </a:extLst>
          </p:cNvPr>
          <p:cNvSpPr/>
          <p:nvPr/>
        </p:nvSpPr>
        <p:spPr>
          <a:xfrm>
            <a:off x="114301" y="6329206"/>
            <a:ext cx="11950700" cy="461665"/>
          </a:xfrm>
          <a:prstGeom prst="rect">
            <a:avLst/>
          </a:prstGeom>
        </p:spPr>
        <p:txBody>
          <a:bodyPr wrap="square">
            <a:spAutoFit/>
          </a:bodyPr>
          <a:lstStyle/>
          <a:p>
            <a:r>
              <a:rPr lang="en-US" sz="1200" dirty="0"/>
              <a:t>Sourced from: </a:t>
            </a:r>
            <a:r>
              <a:rPr lang="en-US" sz="1200" dirty="0">
                <a:hlinkClick r:id="rId5"/>
              </a:rPr>
              <a:t>https://www.cdc.gov/reproductivehealth/maternal-mortality/pregnancy-mortality-surveillance-system.htm</a:t>
            </a:r>
            <a:r>
              <a:rPr lang="en-US" sz="1200" dirty="0"/>
              <a:t>, and </a:t>
            </a:r>
          </a:p>
          <a:p>
            <a:r>
              <a:rPr lang="en-US" sz="1200" dirty="0"/>
              <a:t>Petersen, EE et al. Racial/Ethnic Disparities in Pregnancy-Related Deaths-United States, 2007 - 2016</a:t>
            </a:r>
          </a:p>
        </p:txBody>
      </p:sp>
    </p:spTree>
    <p:extLst>
      <p:ext uri="{BB962C8B-B14F-4D97-AF65-F5344CB8AC3E}">
        <p14:creationId xmlns:p14="http://schemas.microsoft.com/office/powerpoint/2010/main" val="532329183"/>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274638"/>
            <a:ext cx="10972800" cy="1143000"/>
          </a:xfrm>
        </p:spPr>
        <p:txBody>
          <a:bodyPr anchor="ctr" anchorCtr="0">
            <a:normAutofit/>
          </a:bodyPr>
          <a:lstStyle/>
          <a:p>
            <a:r>
              <a:rPr lang="en-US" sz="3200" b="1" dirty="0">
                <a:solidFill>
                  <a:srgbClr val="005DAA"/>
                </a:solidFill>
                <a:latin typeface="Calibri" pitchFamily="34" charset="0"/>
              </a:rPr>
              <a:t>Pregnancy-Related</a:t>
            </a:r>
            <a:r>
              <a:rPr lang="en-US" sz="2800" b="1" dirty="0">
                <a:solidFill>
                  <a:srgbClr val="000000"/>
                </a:solidFill>
                <a:latin typeface="+mn-lt"/>
              </a:rPr>
              <a:t> </a:t>
            </a:r>
            <a:r>
              <a:rPr lang="en-US" sz="3200" b="1" dirty="0">
                <a:solidFill>
                  <a:srgbClr val="005DAA"/>
                </a:solidFill>
                <a:latin typeface="Calibri" pitchFamily="34" charset="0"/>
              </a:rPr>
              <a:t>Mortality, PMSS, 1999-2017: Not Improving</a:t>
            </a:r>
          </a:p>
        </p:txBody>
      </p:sp>
      <p:sp>
        <p:nvSpPr>
          <p:cNvPr id="3" name="TextBox 2">
            <a:extLst>
              <a:ext uri="{FF2B5EF4-FFF2-40B4-BE49-F238E27FC236}">
                <a16:creationId xmlns:a16="http://schemas.microsoft.com/office/drawing/2014/main" id="{53D5BF33-05E7-4807-A7E2-38ABC645544C}"/>
              </a:ext>
            </a:extLst>
          </p:cNvPr>
          <p:cNvSpPr txBox="1"/>
          <p:nvPr/>
        </p:nvSpPr>
        <p:spPr>
          <a:xfrm>
            <a:off x="3517642" y="6396335"/>
            <a:ext cx="8674358" cy="461665"/>
          </a:xfrm>
          <a:prstGeom prst="rect">
            <a:avLst/>
          </a:prstGeom>
          <a:noFill/>
        </p:spPr>
        <p:txBody>
          <a:bodyPr wrap="square" rtlCol="0">
            <a:spAutoFit/>
          </a:bodyPr>
          <a:lstStyle/>
          <a:p>
            <a:pPr algn="ctr"/>
            <a:r>
              <a:rPr lang="en-US" sz="1200" dirty="0"/>
              <a:t>Sourced from: </a:t>
            </a:r>
            <a:r>
              <a:rPr lang="en-US" sz="1200" dirty="0">
                <a:hlinkClick r:id="rId3"/>
              </a:rPr>
              <a:t>https://www.cdc.gov/reproductivehealth/maternal-mortality/pregnancy-mortality-surveillance-system.htm</a:t>
            </a:r>
            <a:endParaRPr lang="en-US" sz="1200" dirty="0"/>
          </a:p>
          <a:p>
            <a:pPr algn="ctr"/>
            <a:endParaRPr lang="en-US" sz="1200" dirty="0"/>
          </a:p>
        </p:txBody>
      </p:sp>
      <p:graphicFrame>
        <p:nvGraphicFramePr>
          <p:cNvPr id="6" name="Content Placeholder 6">
            <a:extLst>
              <a:ext uri="{FF2B5EF4-FFF2-40B4-BE49-F238E27FC236}">
                <a16:creationId xmlns:a16="http://schemas.microsoft.com/office/drawing/2014/main" id="{8FCDD4FB-7579-43C2-927F-60D1391EFB45}"/>
              </a:ext>
            </a:extLst>
          </p:cNvPr>
          <p:cNvGraphicFramePr>
            <a:graphicFrameLocks/>
          </p:cNvGraphicFramePr>
          <p:nvPr>
            <p:extLst>
              <p:ext uri="{D42A27DB-BD31-4B8C-83A1-F6EECF244321}">
                <p14:modId xmlns:p14="http://schemas.microsoft.com/office/powerpoint/2010/main" val="844253873"/>
              </p:ext>
            </p:extLst>
          </p:nvPr>
        </p:nvGraphicFramePr>
        <p:xfrm>
          <a:off x="582929" y="1063229"/>
          <a:ext cx="10972799" cy="500374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165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8A23909-A960-42D4-953B-5C6E33F3BA5D}"/>
              </a:ext>
            </a:extLst>
          </p:cNvPr>
          <p:cNvSpPr>
            <a:spLocks noGrp="1"/>
          </p:cNvSpPr>
          <p:nvPr>
            <p:ph idx="1"/>
          </p:nvPr>
        </p:nvSpPr>
        <p:spPr>
          <a:xfrm>
            <a:off x="838199" y="317301"/>
            <a:ext cx="10515600" cy="4351338"/>
          </a:xfrm>
        </p:spPr>
        <p:txBody>
          <a:bodyPr/>
          <a:lstStyle/>
          <a:p>
            <a:pPr marL="0" indent="0" algn="ctr">
              <a:buNone/>
            </a:pPr>
            <a:endParaRPr lang="en-US" b="1" dirty="0">
              <a:solidFill>
                <a:srgbClr val="000000"/>
              </a:solidFill>
            </a:endParaRPr>
          </a:p>
          <a:p>
            <a:pPr marL="0" indent="0">
              <a:buNone/>
            </a:pPr>
            <a:endParaRPr lang="en-US" dirty="0"/>
          </a:p>
        </p:txBody>
      </p:sp>
      <p:sp>
        <p:nvSpPr>
          <p:cNvPr id="6" name="Rectangle 5">
            <a:extLst>
              <a:ext uri="{FF2B5EF4-FFF2-40B4-BE49-F238E27FC236}">
                <a16:creationId xmlns:a16="http://schemas.microsoft.com/office/drawing/2014/main" id="{38BAD38B-23BB-40AB-960B-96E5C8BE7114}"/>
              </a:ext>
            </a:extLst>
          </p:cNvPr>
          <p:cNvSpPr/>
          <p:nvPr/>
        </p:nvSpPr>
        <p:spPr>
          <a:xfrm>
            <a:off x="4587875" y="6521124"/>
            <a:ext cx="7794171" cy="276999"/>
          </a:xfrm>
          <a:prstGeom prst="rect">
            <a:avLst/>
          </a:prstGeom>
        </p:spPr>
        <p:txBody>
          <a:bodyPr wrap="square">
            <a:spAutoFit/>
          </a:bodyPr>
          <a:lstStyle/>
          <a:p>
            <a:r>
              <a:rPr lang="en-US" sz="1200" dirty="0"/>
              <a:t>Sourced from: </a:t>
            </a:r>
            <a:r>
              <a:rPr lang="en-US" sz="1200" dirty="0">
                <a:hlinkClick r:id="rId4"/>
              </a:rPr>
              <a:t>https://www.cdc.gov/mmwr/volumes/68/wr/mm6835a3.htm?s_cid=mm6835a3_w</a:t>
            </a:r>
            <a:endParaRPr lang="en-US" sz="1200" dirty="0"/>
          </a:p>
        </p:txBody>
      </p:sp>
      <p:sp>
        <p:nvSpPr>
          <p:cNvPr id="8" name="Title 1">
            <a:extLst>
              <a:ext uri="{FF2B5EF4-FFF2-40B4-BE49-F238E27FC236}">
                <a16:creationId xmlns:a16="http://schemas.microsoft.com/office/drawing/2014/main" id="{3CE28AB8-15C2-4058-A3BA-EBFCC761834D}"/>
              </a:ext>
            </a:extLst>
          </p:cNvPr>
          <p:cNvSpPr>
            <a:spLocks noGrp="1"/>
          </p:cNvSpPr>
          <p:nvPr>
            <p:ph type="title"/>
          </p:nvPr>
        </p:nvSpPr>
        <p:spPr>
          <a:xfrm>
            <a:off x="518770" y="317301"/>
            <a:ext cx="11154457" cy="1325563"/>
          </a:xfrm>
        </p:spPr>
        <p:txBody>
          <a:bodyPr>
            <a:normAutofit/>
          </a:bodyPr>
          <a:lstStyle/>
          <a:p>
            <a:r>
              <a:rPr lang="en-US" sz="3600" b="1" dirty="0">
                <a:solidFill>
                  <a:srgbClr val="005DAA"/>
                </a:solidFill>
                <a:latin typeface="Calibri" pitchFamily="34" charset="0"/>
              </a:rPr>
              <a:t>Pregnancy-Related Deaths </a:t>
            </a:r>
            <a:br>
              <a:rPr lang="en-US" sz="3600" b="1" dirty="0">
                <a:solidFill>
                  <a:srgbClr val="005DAA"/>
                </a:solidFill>
                <a:latin typeface="Calibri" pitchFamily="34" charset="0"/>
              </a:rPr>
            </a:br>
            <a:r>
              <a:rPr lang="en-US" sz="3600" b="1" dirty="0">
                <a:solidFill>
                  <a:srgbClr val="005DAA"/>
                </a:solidFill>
                <a:latin typeface="Calibri" pitchFamily="34" charset="0"/>
              </a:rPr>
              <a:t>Occur Up to a Year from the End of Pregnancy</a:t>
            </a:r>
          </a:p>
        </p:txBody>
      </p:sp>
      <p:pic>
        <p:nvPicPr>
          <p:cNvPr id="3" name="Picture 2">
            <a:extLst>
              <a:ext uri="{FF2B5EF4-FFF2-40B4-BE49-F238E27FC236}">
                <a16:creationId xmlns:a16="http://schemas.microsoft.com/office/drawing/2014/main" id="{129A5207-D5AE-44BB-934F-1639A0DA0685}"/>
              </a:ext>
            </a:extLst>
          </p:cNvPr>
          <p:cNvPicPr>
            <a:picLocks noChangeAspect="1"/>
          </p:cNvPicPr>
          <p:nvPr/>
        </p:nvPicPr>
        <p:blipFill>
          <a:blip r:embed="rId5"/>
          <a:stretch>
            <a:fillRect/>
          </a:stretch>
        </p:blipFill>
        <p:spPr>
          <a:xfrm>
            <a:off x="0" y="1642864"/>
            <a:ext cx="12192000" cy="4535967"/>
          </a:xfrm>
          <a:prstGeom prst="rect">
            <a:avLst/>
          </a:prstGeom>
        </p:spPr>
      </p:pic>
    </p:spTree>
    <p:extLst>
      <p:ext uri="{BB962C8B-B14F-4D97-AF65-F5344CB8AC3E}">
        <p14:creationId xmlns:p14="http://schemas.microsoft.com/office/powerpoint/2010/main" val="2564003470"/>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CEH_ATSDR_combined">
  <a:themeElements>
    <a:clrScheme name="Custom 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9838</TotalTime>
  <Words>9147</Words>
  <Application>Microsoft Office PowerPoint</Application>
  <PresentationFormat>Widescreen</PresentationFormat>
  <Paragraphs>784</Paragraphs>
  <Slides>65</Slides>
  <Notes>63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65</vt:i4>
      </vt:variant>
    </vt:vector>
  </HeadingPairs>
  <TitlesOfParts>
    <vt:vector size="76" baseType="lpstr">
      <vt:lpstr>Arial</vt:lpstr>
      <vt:lpstr>Calibri</vt:lpstr>
      <vt:lpstr>Calibri Light</vt:lpstr>
      <vt:lpstr>Courier New</vt:lpstr>
      <vt:lpstr>Georgia</vt:lpstr>
      <vt:lpstr>Myriad Web Pro</vt:lpstr>
      <vt:lpstr>Wingdings</vt:lpstr>
      <vt:lpstr>Work Sans</vt:lpstr>
      <vt:lpstr>Work Sans Light</vt:lpstr>
      <vt:lpstr>Office Theme</vt:lpstr>
      <vt:lpstr>NCEH_ATSDR_combined</vt:lpstr>
      <vt:lpstr>&lt;state&gt; Maternal Mortality Review Committee Member Orientation</vt:lpstr>
      <vt:lpstr>Objectives</vt:lpstr>
      <vt:lpstr>PowerPoint Presentation</vt:lpstr>
      <vt:lpstr>PowerPoint Presentation</vt:lpstr>
      <vt:lpstr>PowerPoint Presentation</vt:lpstr>
      <vt:lpstr>PowerPoint Presentation</vt:lpstr>
      <vt:lpstr>Native American/Alaska Native and Black Women are 2 – 3 Times More Likely to Die of Pregnancy-Related Causes than White Women </vt:lpstr>
      <vt:lpstr>Pregnancy-Related Mortality, PMSS, 1999-2017: Not Improving</vt:lpstr>
      <vt:lpstr>Pregnancy-Related Deaths  Occur Up to a Year from the End of Pregnancy</vt:lpstr>
      <vt:lpstr>Data From 14 MMRCs (2008-2017)</vt:lpstr>
      <vt:lpstr>&lt;state&gt;-specific Data</vt:lpstr>
      <vt:lpstr>PowerPoint Presentation</vt:lpstr>
      <vt:lpstr>PowerPoint Presentation</vt:lpstr>
      <vt:lpstr> </vt:lpstr>
      <vt:lpstr>Authorities and Protections</vt:lpstr>
      <vt:lpstr>PowerPoint Presentation</vt:lpstr>
      <vt:lpstr>MMRCs: Not new</vt:lpstr>
      <vt:lpstr>PowerPoint Presentation</vt:lpstr>
      <vt:lpstr>Understanding the Data</vt:lpstr>
      <vt:lpstr>PowerPoint Presentation</vt:lpstr>
      <vt:lpstr>Maternal Mortality Review…</vt:lpstr>
      <vt:lpstr>MMRC Example: Review of a Cardiomyopathy Death www.reviewtoaction.org/mock-panel </vt:lpstr>
      <vt:lpstr>&lt;state&gt; MMRC Scope, Mission, and Vision</vt:lpstr>
      <vt:lpstr>Committee Membership</vt:lpstr>
      <vt:lpstr>&lt;state&gt; Confidentiality Guidance </vt:lpstr>
      <vt:lpstr>PowerPoint Presentation</vt:lpstr>
      <vt:lpstr>Identification of Deaths</vt:lpstr>
      <vt:lpstr>Identification Best Practices</vt:lpstr>
      <vt:lpstr>Selection of Deaths for Review</vt:lpstr>
      <vt:lpstr>Abstraction</vt:lpstr>
      <vt:lpstr>PowerPoint Presentation</vt:lpstr>
      <vt:lpstr>Page 1: Standardized MMRIA Committee Decisions Form</vt:lpstr>
      <vt:lpstr> https://reviewtoaction.org/content/guidance-using-mmria-committee-decisions-form</vt:lpstr>
      <vt:lpstr>Review: Pregnancy-Related determination </vt:lpstr>
      <vt:lpstr>Review: Completion of Records</vt:lpstr>
      <vt:lpstr>Review: Agreement with Death Certificate on Cause of Death?</vt:lpstr>
      <vt:lpstr>Review: Cause of Death (PMSS-MM codes)</vt:lpstr>
      <vt:lpstr>Review: Determination of Cause of Death (descriptive)</vt:lpstr>
      <vt:lpstr>Page 3: PMSS-MM Codes for Reference</vt:lpstr>
      <vt:lpstr>Review:  Committee Determinations on Circumstances Surrounding Death</vt:lpstr>
      <vt:lpstr>Review:  Committee Determinations on Circumstances Surrounding Death</vt:lpstr>
      <vt:lpstr>Review: Committee Determination on Obesity</vt:lpstr>
      <vt:lpstr>Review: Committee Determination on Discrimination</vt:lpstr>
      <vt:lpstr>https://reviewtoaction.org/content/using-mmria-document-discrimination-and-racism</vt:lpstr>
      <vt:lpstr>Review:  Substance Use versus Substance Use Disorder (FAQ)</vt:lpstr>
      <vt:lpstr>Page 2: Standardized Committee Decisions Form</vt:lpstr>
      <vt:lpstr>Preventability </vt:lpstr>
      <vt:lpstr>Contributing Factors</vt:lpstr>
      <vt:lpstr>Contributing Factors</vt:lpstr>
      <vt:lpstr>Recommendations for Action</vt:lpstr>
      <vt:lpstr>Specific and Actionable Recommendations</vt:lpstr>
      <vt:lpstr>Map Contributing Factors to Recommendations for Action </vt:lpstr>
      <vt:lpstr>Recommendations for Action</vt:lpstr>
      <vt:lpstr>PowerPoint Presentation</vt:lpstr>
      <vt:lpstr>MMRIA OVERVIEW</vt:lpstr>
      <vt:lpstr>PURPOSE</vt:lpstr>
      <vt:lpstr>PowerPoint Presentation</vt:lpstr>
      <vt:lpstr> </vt:lpstr>
      <vt:lpstr>&lt;state&gt; Committee Structure</vt:lpstr>
      <vt:lpstr>&lt;state&gt; Committee Roles</vt:lpstr>
      <vt:lpstr>&lt;state&gt; Committee Facilitation Roles</vt:lpstr>
      <vt:lpstr>Self-care &lt;or edit&gt; </vt:lpstr>
      <vt:lpstr>Caring Begins With You</vt:lpstr>
      <vt:lpst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MMRC Member Orientation</dc:title>
  <dc:creator>Rodriguez, Mirelys (CDC/DDNID/NCCDPHP/DRH)</dc:creator>
  <cp:lastModifiedBy>Zaharatos, Julie (CDC/DDNID/NCCDPHP/DRH)</cp:lastModifiedBy>
  <cp:revision>478</cp:revision>
  <dcterms:created xsi:type="dcterms:W3CDTF">2019-12-05T18:57:08Z</dcterms:created>
  <dcterms:modified xsi:type="dcterms:W3CDTF">2020-12-17T21:06:49Z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2020-11-03T16:06:24Z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c80bb7ee-5619-42ce-b164-1208f8928920</vt:lpwstr>
  </property>
  <property fmtid="{D5CDD505-2E9C-101B-9397-08002B2CF9AE}" pid="8" name="MSIP_Label_7b94a7b8-f06c-4dfe-bdcc-9b548fd58c31_ContentBits">
    <vt:lpwstr>0</vt:lpwstr>
  </property>
</Properties>
</file>